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60" r:id="rId2"/>
  </p:sldMasterIdLst>
  <p:notesMasterIdLst>
    <p:notesMasterId r:id="rId54"/>
  </p:notesMasterIdLst>
  <p:handoutMasterIdLst>
    <p:handoutMasterId r:id="rId55"/>
  </p:handoutMasterIdLst>
  <p:sldIdLst>
    <p:sldId id="451" r:id="rId3"/>
    <p:sldId id="550" r:id="rId4"/>
    <p:sldId id="551" r:id="rId5"/>
    <p:sldId id="552" r:id="rId6"/>
    <p:sldId id="553" r:id="rId7"/>
    <p:sldId id="554" r:id="rId8"/>
    <p:sldId id="555" r:id="rId9"/>
    <p:sldId id="556" r:id="rId10"/>
    <p:sldId id="557" r:id="rId11"/>
    <p:sldId id="572" r:id="rId12"/>
    <p:sldId id="568" r:id="rId13"/>
    <p:sldId id="558" r:id="rId14"/>
    <p:sldId id="559" r:id="rId15"/>
    <p:sldId id="560" r:id="rId16"/>
    <p:sldId id="561" r:id="rId17"/>
    <p:sldId id="562" r:id="rId18"/>
    <p:sldId id="570" r:id="rId19"/>
    <p:sldId id="563" r:id="rId20"/>
    <p:sldId id="564" r:id="rId21"/>
    <p:sldId id="566" r:id="rId22"/>
    <p:sldId id="444" r:id="rId23"/>
    <p:sldId id="565" r:id="rId24"/>
    <p:sldId id="397" r:id="rId25"/>
    <p:sldId id="398" r:id="rId26"/>
    <p:sldId id="454" r:id="rId27"/>
    <p:sldId id="455" r:id="rId28"/>
    <p:sldId id="456" r:id="rId29"/>
    <p:sldId id="457" r:id="rId30"/>
    <p:sldId id="458" r:id="rId31"/>
    <p:sldId id="459" r:id="rId32"/>
    <p:sldId id="569" r:id="rId33"/>
    <p:sldId id="460" r:id="rId34"/>
    <p:sldId id="574" r:id="rId35"/>
    <p:sldId id="576" r:id="rId36"/>
    <p:sldId id="514" r:id="rId37"/>
    <p:sldId id="461" r:id="rId38"/>
    <p:sldId id="462" r:id="rId39"/>
    <p:sldId id="463" r:id="rId40"/>
    <p:sldId id="466" r:id="rId41"/>
    <p:sldId id="467" r:id="rId42"/>
    <p:sldId id="468" r:id="rId43"/>
    <p:sldId id="469" r:id="rId44"/>
    <p:sldId id="470" r:id="rId45"/>
    <p:sldId id="448" r:id="rId46"/>
    <p:sldId id="575" r:id="rId47"/>
    <p:sldId id="449" r:id="rId48"/>
    <p:sldId id="416" r:id="rId49"/>
    <p:sldId id="417" r:id="rId50"/>
    <p:sldId id="418" r:id="rId51"/>
    <p:sldId id="512" r:id="rId52"/>
    <p:sldId id="419"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14">
          <p15:clr>
            <a:srgbClr val="A4A3A4"/>
          </p15:clr>
        </p15:guide>
        <p15:guide id="2" pos="2831">
          <p15:clr>
            <a:srgbClr val="A4A3A4"/>
          </p15:clr>
        </p15:guide>
      </p15:sldGuideLst>
    </p:ext>
    <p:ext uri="{2D200454-40CA-4A62-9FC3-DE9A4176ACB9}">
      <p15:notesGuideLst xmlns:p15="http://schemas.microsoft.com/office/powerpoint/2012/main">
        <p15:guide id="1" orient="horz" pos="2819">
          <p15:clr>
            <a:srgbClr val="A4A3A4"/>
          </p15:clr>
        </p15:guide>
        <p15:guide id="2" pos="21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0066"/>
    <a:srgbClr val="336600"/>
    <a:srgbClr val="996633"/>
    <a:srgbClr val="990000"/>
    <a:srgbClr val="008000"/>
    <a:srgbClr val="6699FF"/>
    <a:srgbClr val="66FF3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8" autoAdjust="0"/>
    <p:restoredTop sz="94660"/>
  </p:normalViewPr>
  <p:slideViewPr>
    <p:cSldViewPr>
      <p:cViewPr varScale="1">
        <p:scale>
          <a:sx n="83" d="100"/>
          <a:sy n="83" d="100"/>
        </p:scale>
        <p:origin x="754" y="72"/>
      </p:cViewPr>
      <p:guideLst>
        <p:guide orient="horz" pos="2114"/>
        <p:guide pos="2831"/>
      </p:guideLst>
    </p:cSldViewPr>
  </p:slideViewPr>
  <p:notesTextViewPr>
    <p:cViewPr>
      <p:scale>
        <a:sx n="100" d="100"/>
        <a:sy n="100" d="100"/>
      </p:scale>
      <p:origin x="0" y="0"/>
    </p:cViewPr>
  </p:notesTextViewPr>
  <p:sorterViewPr>
    <p:cViewPr>
      <p:scale>
        <a:sx n="66" d="100"/>
        <a:sy n="66" d="100"/>
      </p:scale>
      <p:origin x="0" y="696"/>
    </p:cViewPr>
  </p:sorterViewPr>
  <p:notesViewPr>
    <p:cSldViewPr>
      <p:cViewPr varScale="1">
        <p:scale>
          <a:sx n="56" d="100"/>
          <a:sy n="56" d="100"/>
        </p:scale>
        <p:origin x="-1500" y="-96"/>
      </p:cViewPr>
      <p:guideLst>
        <p:guide orient="horz" pos="2819"/>
        <p:guide pos="212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2" Type="http://schemas.openxmlformats.org/officeDocument/2006/relationships/oleObject" Target="file:///\\&#24037;&#20316;&#31807;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dLbls>
          <c:showLegendKey val="0"/>
          <c:showVal val="0"/>
          <c:showCatName val="0"/>
          <c:showSerName val="0"/>
          <c:showPercent val="0"/>
          <c:showBubbleSize val="0"/>
        </c:dLbls>
        <c:axId val="203020400"/>
        <c:axId val="203025440"/>
      </c:scatterChart>
      <c:valAx>
        <c:axId val="203020400"/>
        <c:scaling>
          <c:orientation val="minMax"/>
        </c:scaling>
        <c:delete val="1"/>
        <c:axPos val="b"/>
        <c:numFmt formatCode="General" sourceLinked="1"/>
        <c:majorTickMark val="none"/>
        <c:minorTickMark val="none"/>
        <c:tickLblPos val="nextTo"/>
        <c:crossAx val="203025440"/>
        <c:crosses val="autoZero"/>
        <c:crossBetween val="midCat"/>
      </c:valAx>
      <c:valAx>
        <c:axId val="203025440"/>
        <c:scaling>
          <c:orientation val="minMax"/>
        </c:scaling>
        <c:delete val="1"/>
        <c:axPos val="l"/>
        <c:majorGridlines>
          <c:spPr>
            <a:ln w="9525" cap="flat" cmpd="sng" algn="ctr">
              <a:noFill/>
              <a:prstDash val="solid"/>
              <a:round/>
            </a:ln>
            <a:effectLst/>
          </c:spPr>
        </c:majorGridlines>
        <c:numFmt formatCode="#\ ?/1296" sourceLinked="1"/>
        <c:majorTickMark val="none"/>
        <c:minorTickMark val="none"/>
        <c:tickLblPos val="nextTo"/>
        <c:crossAx val="203020400"/>
        <c:crosses val="autoZero"/>
        <c:crossBetween val="midCat"/>
      </c:valAx>
      <c:spPr>
        <a:noFill/>
        <a:ln>
          <a:noFill/>
        </a:ln>
        <a:effectLst/>
      </c:spPr>
    </c:plotArea>
    <c:plotVisOnly val="1"/>
    <c:dispBlanksAs val="gap"/>
    <c:showDLblsOverMax val="0"/>
  </c:chart>
  <c:spPr>
    <a:noFill/>
    <a:ln w="9525" cap="flat" cmpd="sng" algn="ctr">
      <a:noFill/>
      <a:round/>
    </a:ln>
    <a:effectLst/>
  </c:spPr>
  <c:txPr>
    <a:bodyPr rot="0" spcFirstLastPara="0" vertOverflow="ellipsis" horzOverflow="overflow" vert="horz" wrap="square" anchor="ctr" anchorCtr="1"/>
    <a:lstStyle/>
    <a:p>
      <a:pPr>
        <a:defRPr lang="zh-CN" sz="1000" kern="1200">
          <a:solidFill>
            <a:schemeClr val="tx1"/>
          </a:solidFill>
          <a:latin typeface="+mn-lt"/>
          <a:ea typeface="+mn-ea"/>
          <a:cs typeface="+mn-cs"/>
        </a:defRPr>
      </a:pPr>
      <a:endParaRPr lang="zh-CN"/>
    </a:p>
  </c:txPr>
  <c:externalData r:id="rId2">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5" Type="http://schemas.openxmlformats.org/officeDocument/2006/relationships/image" Target="../media/image107.emf"/><Relationship Id="rId4" Type="http://schemas.openxmlformats.org/officeDocument/2006/relationships/image" Target="../media/image10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png"/><Relationship Id="rId5" Type="http://schemas.openxmlformats.org/officeDocument/2006/relationships/image" Target="../media/image138.wmf"/><Relationship Id="rId4" Type="http://schemas.openxmlformats.org/officeDocument/2006/relationships/image" Target="../media/image13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wmf"/><Relationship Id="rId1" Type="http://schemas.openxmlformats.org/officeDocument/2006/relationships/image" Target="../media/image140.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image" Target="../media/image145.png"/><Relationship Id="rId7" Type="http://schemas.openxmlformats.org/officeDocument/2006/relationships/image" Target="../media/image149.wmf"/><Relationship Id="rId2" Type="http://schemas.openxmlformats.org/officeDocument/2006/relationships/image" Target="../media/image144.png"/><Relationship Id="rId1" Type="http://schemas.openxmlformats.org/officeDocument/2006/relationships/image" Target="../media/image143.png"/><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46.png"/></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wmf"/><Relationship Id="rId1" Type="http://schemas.openxmlformats.org/officeDocument/2006/relationships/image" Target="../media/image151.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wmf"/><Relationship Id="rId7" Type="http://schemas.openxmlformats.org/officeDocument/2006/relationships/image" Target="../media/image163.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2.wmf"/><Relationship Id="rId5" Type="http://schemas.openxmlformats.org/officeDocument/2006/relationships/image" Target="../media/image161.wmf"/><Relationship Id="rId10" Type="http://schemas.openxmlformats.org/officeDocument/2006/relationships/image" Target="../media/image166.wmf"/><Relationship Id="rId4" Type="http://schemas.openxmlformats.org/officeDocument/2006/relationships/image" Target="../media/image160.wmf"/><Relationship Id="rId9" Type="http://schemas.openxmlformats.org/officeDocument/2006/relationships/image" Target="../media/image16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71.wmf"/><Relationship Id="rId7" Type="http://schemas.openxmlformats.org/officeDocument/2006/relationships/image" Target="../media/image175.wmf"/><Relationship Id="rId2" Type="http://schemas.openxmlformats.org/officeDocument/2006/relationships/image" Target="../media/image170.wmf"/><Relationship Id="rId1" Type="http://schemas.openxmlformats.org/officeDocument/2006/relationships/image" Target="../media/image169.wmf"/><Relationship Id="rId6" Type="http://schemas.openxmlformats.org/officeDocument/2006/relationships/image" Target="../media/image174.wmf"/><Relationship Id="rId5" Type="http://schemas.openxmlformats.org/officeDocument/2006/relationships/image" Target="../media/image173.wmf"/><Relationship Id="rId4" Type="http://schemas.openxmlformats.org/officeDocument/2006/relationships/image" Target="../media/image172.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8.wmf"/><Relationship Id="rId7" Type="http://schemas.openxmlformats.org/officeDocument/2006/relationships/image" Target="../media/image182.wmf"/><Relationship Id="rId2" Type="http://schemas.openxmlformats.org/officeDocument/2006/relationships/image" Target="../media/image177.wmf"/><Relationship Id="rId1" Type="http://schemas.openxmlformats.org/officeDocument/2006/relationships/image" Target="../media/image176.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 Id="rId9" Type="http://schemas.openxmlformats.org/officeDocument/2006/relationships/image" Target="../media/image184.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93.wmf"/><Relationship Id="rId3" Type="http://schemas.openxmlformats.org/officeDocument/2006/relationships/image" Target="../media/image188.wmf"/><Relationship Id="rId7" Type="http://schemas.openxmlformats.org/officeDocument/2006/relationships/image" Target="../media/image192.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91.wmf"/><Relationship Id="rId5" Type="http://schemas.openxmlformats.org/officeDocument/2006/relationships/image" Target="../media/image190.wmf"/><Relationship Id="rId10" Type="http://schemas.openxmlformats.org/officeDocument/2006/relationships/image" Target="../media/image172.wmf"/><Relationship Id="rId4" Type="http://schemas.openxmlformats.org/officeDocument/2006/relationships/image" Target="../media/image189.wmf"/><Relationship Id="rId9" Type="http://schemas.openxmlformats.org/officeDocument/2006/relationships/image" Target="../media/image19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 Id="rId4" Type="http://schemas.openxmlformats.org/officeDocument/2006/relationships/image" Target="../media/image199.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 Id="rId5" Type="http://schemas.openxmlformats.org/officeDocument/2006/relationships/image" Target="../media/image204.emf"/><Relationship Id="rId4" Type="http://schemas.openxmlformats.org/officeDocument/2006/relationships/image" Target="../media/image20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07.wmf"/><Relationship Id="rId7" Type="http://schemas.openxmlformats.org/officeDocument/2006/relationships/image" Target="../media/image211.wmf"/><Relationship Id="rId2" Type="http://schemas.openxmlformats.org/officeDocument/2006/relationships/image" Target="../media/image206.wmf"/><Relationship Id="rId1" Type="http://schemas.openxmlformats.org/officeDocument/2006/relationships/image" Target="../media/image205.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05.wmf"/><Relationship Id="rId6" Type="http://schemas.openxmlformats.org/officeDocument/2006/relationships/image" Target="../media/image216.wmf"/><Relationship Id="rId5" Type="http://schemas.openxmlformats.org/officeDocument/2006/relationships/image" Target="../media/image215.wmf"/><Relationship Id="rId4" Type="http://schemas.openxmlformats.org/officeDocument/2006/relationships/image" Target="../media/image214.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image" Target="../media/image219.wmf"/><Relationship Id="rId7" Type="http://schemas.openxmlformats.org/officeDocument/2006/relationships/image" Target="../media/image223.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2.wmf"/><Relationship Id="rId5" Type="http://schemas.openxmlformats.org/officeDocument/2006/relationships/image" Target="../media/image221.wmf"/><Relationship Id="rId4" Type="http://schemas.openxmlformats.org/officeDocument/2006/relationships/image" Target="../media/image220.wmf"/><Relationship Id="rId9" Type="http://schemas.openxmlformats.org/officeDocument/2006/relationships/image" Target="../media/image22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5" Type="http://schemas.openxmlformats.org/officeDocument/2006/relationships/image" Target="../media/image230.wmf"/><Relationship Id="rId4" Type="http://schemas.openxmlformats.org/officeDocument/2006/relationships/image" Target="../media/image2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234.wmf"/><Relationship Id="rId7" Type="http://schemas.openxmlformats.org/officeDocument/2006/relationships/image" Target="../media/image238.wmf"/><Relationship Id="rId2" Type="http://schemas.openxmlformats.org/officeDocument/2006/relationships/image" Target="../media/image233.wmf"/><Relationship Id="rId1" Type="http://schemas.openxmlformats.org/officeDocument/2006/relationships/image" Target="../media/image232.wmf"/><Relationship Id="rId6" Type="http://schemas.openxmlformats.org/officeDocument/2006/relationships/image" Target="../media/image237.wmf"/><Relationship Id="rId5" Type="http://schemas.openxmlformats.org/officeDocument/2006/relationships/image" Target="../media/image236.wmf"/><Relationship Id="rId4" Type="http://schemas.openxmlformats.org/officeDocument/2006/relationships/image" Target="../media/image235.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image" Target="../media/image243.wmf"/><Relationship Id="rId7" Type="http://schemas.openxmlformats.org/officeDocument/2006/relationships/image" Target="../media/image246.wmf"/><Relationship Id="rId2" Type="http://schemas.openxmlformats.org/officeDocument/2006/relationships/image" Target="../media/image242.wmf"/><Relationship Id="rId1" Type="http://schemas.openxmlformats.org/officeDocument/2006/relationships/image" Target="../media/image241.emf"/><Relationship Id="rId6" Type="http://schemas.openxmlformats.org/officeDocument/2006/relationships/image" Target="../media/image228.wmf"/><Relationship Id="rId5" Type="http://schemas.openxmlformats.org/officeDocument/2006/relationships/image" Target="../media/image245.wmf"/><Relationship Id="rId10" Type="http://schemas.openxmlformats.org/officeDocument/2006/relationships/image" Target="../media/image249.wmf"/><Relationship Id="rId4" Type="http://schemas.openxmlformats.org/officeDocument/2006/relationships/image" Target="../media/image244.wmf"/><Relationship Id="rId9" Type="http://schemas.openxmlformats.org/officeDocument/2006/relationships/image" Target="../media/image248.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247.wmf"/><Relationship Id="rId3" Type="http://schemas.openxmlformats.org/officeDocument/2006/relationships/image" Target="../media/image253.wmf"/><Relationship Id="rId7" Type="http://schemas.openxmlformats.org/officeDocument/2006/relationships/image" Target="../media/image256.wmf"/><Relationship Id="rId2" Type="http://schemas.openxmlformats.org/officeDocument/2006/relationships/image" Target="../media/image252.wmf"/><Relationship Id="rId1" Type="http://schemas.openxmlformats.org/officeDocument/2006/relationships/image" Target="../media/image251.wmf"/><Relationship Id="rId6" Type="http://schemas.openxmlformats.org/officeDocument/2006/relationships/image" Target="../media/image255.wmf"/><Relationship Id="rId5" Type="http://schemas.openxmlformats.org/officeDocument/2006/relationships/image" Target="../media/image254.wmf"/><Relationship Id="rId10" Type="http://schemas.openxmlformats.org/officeDocument/2006/relationships/image" Target="../media/image257.wmf"/><Relationship Id="rId4" Type="http://schemas.openxmlformats.org/officeDocument/2006/relationships/image" Target="../media/image172.wmf"/><Relationship Id="rId9" Type="http://schemas.openxmlformats.org/officeDocument/2006/relationships/image" Target="../media/image24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image" Target="../media/image260.emf"/><Relationship Id="rId1" Type="http://schemas.openxmlformats.org/officeDocument/2006/relationships/image" Target="../media/image259.emf"/><Relationship Id="rId5" Type="http://schemas.openxmlformats.org/officeDocument/2006/relationships/image" Target="../media/image263.emf"/><Relationship Id="rId4" Type="http://schemas.openxmlformats.org/officeDocument/2006/relationships/image" Target="../media/image262.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66.emf"/><Relationship Id="rId7" Type="http://schemas.openxmlformats.org/officeDocument/2006/relationships/image" Target="../media/image270.emf"/><Relationship Id="rId2" Type="http://schemas.openxmlformats.org/officeDocument/2006/relationships/image" Target="../media/image265.emf"/><Relationship Id="rId1" Type="http://schemas.openxmlformats.org/officeDocument/2006/relationships/image" Target="../media/image264.emf"/><Relationship Id="rId6" Type="http://schemas.openxmlformats.org/officeDocument/2006/relationships/image" Target="../media/image269.emf"/><Relationship Id="rId5" Type="http://schemas.openxmlformats.org/officeDocument/2006/relationships/image" Target="../media/image268.emf"/><Relationship Id="rId4" Type="http://schemas.openxmlformats.org/officeDocument/2006/relationships/image" Target="../media/image267.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image" Target="../media/image272.emf"/><Relationship Id="rId1" Type="http://schemas.openxmlformats.org/officeDocument/2006/relationships/image" Target="../media/image271.emf"/><Relationship Id="rId4" Type="http://schemas.openxmlformats.org/officeDocument/2006/relationships/image" Target="../media/image274.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77.emf"/><Relationship Id="rId2" Type="http://schemas.openxmlformats.org/officeDocument/2006/relationships/image" Target="../media/image276.emf"/><Relationship Id="rId1" Type="http://schemas.openxmlformats.org/officeDocument/2006/relationships/image" Target="../media/image275.emf"/><Relationship Id="rId6" Type="http://schemas.openxmlformats.org/officeDocument/2006/relationships/image" Target="../media/image280.emf"/><Relationship Id="rId5" Type="http://schemas.openxmlformats.org/officeDocument/2006/relationships/image" Target="../media/image279.emf"/><Relationship Id="rId4" Type="http://schemas.openxmlformats.org/officeDocument/2006/relationships/image" Target="../media/image278.e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88.emf"/><Relationship Id="rId3" Type="http://schemas.openxmlformats.org/officeDocument/2006/relationships/image" Target="../media/image283.emf"/><Relationship Id="rId7" Type="http://schemas.openxmlformats.org/officeDocument/2006/relationships/image" Target="../media/image287.emf"/><Relationship Id="rId2" Type="http://schemas.openxmlformats.org/officeDocument/2006/relationships/image" Target="../media/image282.emf"/><Relationship Id="rId1" Type="http://schemas.openxmlformats.org/officeDocument/2006/relationships/image" Target="../media/image281.emf"/><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image" Target="../media/image290.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48.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42.wmf"/><Relationship Id="rId5" Type="http://schemas.openxmlformats.org/officeDocument/2006/relationships/image" Target="../media/image57.wmf"/><Relationship Id="rId4"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image" Target="../media/image68.emf"/><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 Id="rId9"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9"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ea typeface="宋体" panose="02010600030101010101" pitchFamily="2" charset="-122"/>
              </a:defRPr>
            </a:lvl1pPr>
          </a:lstStyle>
          <a:p>
            <a:endParaRPr lang="zh-CN" altLang="en-US"/>
          </a:p>
        </p:txBody>
      </p:sp>
      <p:sp>
        <p:nvSpPr>
          <p:cNvPr id="2426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ea typeface="宋体" panose="02010600030101010101" pitchFamily="2" charset="-122"/>
              </a:defRPr>
            </a:lvl1pPr>
          </a:lstStyle>
          <a:p>
            <a:endParaRPr lang="en-US" altLang="zh-CN"/>
          </a:p>
        </p:txBody>
      </p:sp>
      <p:sp>
        <p:nvSpPr>
          <p:cNvPr id="2426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ea typeface="宋体" panose="02010600030101010101" pitchFamily="2" charset="-122"/>
              </a:defRPr>
            </a:lvl1pPr>
          </a:lstStyle>
          <a:p>
            <a:endParaRPr lang="en-US" altLang="zh-CN"/>
          </a:p>
        </p:txBody>
      </p:sp>
      <p:sp>
        <p:nvSpPr>
          <p:cNvPr id="2426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ea typeface="宋体" panose="02010600030101010101" pitchFamily="2" charset="-122"/>
              </a:defRPr>
            </a:lvl1pPr>
          </a:lstStyle>
          <a:p>
            <a:fld id="{F1D56AAB-C789-4DFD-9ABE-ACABBC53C15B}"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ea typeface="宋体" panose="02010600030101010101" pitchFamily="2" charset="-122"/>
              </a:defRPr>
            </a:lvl1pPr>
          </a:lstStyle>
          <a:p>
            <a:endParaRPr lang="zh-CN" altLang="en-US"/>
          </a:p>
        </p:txBody>
      </p:sp>
      <p:sp>
        <p:nvSpPr>
          <p:cNvPr id="419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ea typeface="宋体" panose="02010600030101010101" pitchFamily="2" charset="-122"/>
              </a:defRPr>
            </a:lvl1pPr>
          </a:lstStyle>
          <a:p>
            <a:endParaRPr lang="en-US" altLang="zh-CN"/>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9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ea typeface="宋体" panose="02010600030101010101" pitchFamily="2" charset="-122"/>
              </a:defRPr>
            </a:lvl1pPr>
          </a:lstStyle>
          <a:p>
            <a:endParaRPr lang="en-US" altLang="zh-CN"/>
          </a:p>
        </p:txBody>
      </p:sp>
      <p:sp>
        <p:nvSpPr>
          <p:cNvPr id="419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a:ea typeface="宋体" panose="02010600030101010101" pitchFamily="2" charset="-122"/>
              </a:defRPr>
            </a:lvl1pPr>
          </a:lstStyle>
          <a:p>
            <a:fld id="{10088D86-6090-4B8E-BD79-988F0F940F77}"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文本占位符 2"/>
          <p:cNvSpPr>
            <a:spLocks noGrp="1"/>
          </p:cNvSpPr>
          <p:nvPr>
            <p:ph type="body"/>
          </p:nvPr>
        </p:nvSpPr>
        <p:spPr/>
        <p:txBody>
          <a:bodyPr wrap="square" lIns="91440" tIns="45720" rIns="91440" bIns="45720" anchor="t" anchorCtr="0"/>
          <a:lstStyle/>
          <a:p>
            <a:pPr lvl="0"/>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p:sp>
      <p:sp>
        <p:nvSpPr>
          <p:cNvPr id="24578" name="文本占位符 2"/>
          <p:cNvSpPr>
            <a:spLocks noGrp="1"/>
          </p:cNvSpPr>
          <p:nvPr>
            <p:ph type="body"/>
          </p:nvPr>
        </p:nvSpPr>
        <p:spPr/>
        <p:txBody>
          <a:bodyPr wrap="square" lIns="91440" tIns="45720" rIns="91440" bIns="45720" anchor="t" anchorCtr="0"/>
          <a:lstStyle/>
          <a:p>
            <a:pPr lvl="0"/>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0088D86-6090-4B8E-BD79-988F0F940F77}" type="slidenum">
              <a:rPr lang="zh-CN" altLang="en-US" smtClean="0"/>
              <a:t>31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46786" name="Rectangle 2"/>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6787" name="Group 3"/>
          <p:cNvGrpSpPr/>
          <p:nvPr/>
        </p:nvGrpSpPr>
        <p:grpSpPr bwMode="auto">
          <a:xfrm>
            <a:off x="152400" y="381000"/>
            <a:ext cx="6838950" cy="3365500"/>
            <a:chOff x="664" y="1951"/>
            <a:chExt cx="4308" cy="2120"/>
          </a:xfrm>
        </p:grpSpPr>
        <p:sp>
          <p:nvSpPr>
            <p:cNvPr id="246788" name="Freeform 4"/>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89" name="Freeform 5"/>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0" name="Freeform 6"/>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1" name="Freeform 7"/>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2" name="Freeform 8"/>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3" name="Freeform 9"/>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4" name="Freeform 10"/>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5" name="Freeform 11"/>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6" name="Freeform 12"/>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7" name="Freeform 13"/>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8" name="Freeform 14"/>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799" name="Freeform 15"/>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0" name="Freeform 16"/>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1" name="Freeform 17"/>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2" name="Freeform 18"/>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3" name="Freeform 19"/>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4" name="Freeform 20"/>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5" name="Freeform 21"/>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6" name="Freeform 22"/>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7" name="Freeform 23"/>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8" name="Freeform 24"/>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09" name="Freeform 25"/>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0" name="Freeform 26"/>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1" name="Freeform 27"/>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2" name="Freeform 28"/>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3" name="Freeform 29"/>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4" name="Freeform 30"/>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5" name="Freeform 31"/>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6" name="Freeform 32"/>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7" name="Freeform 33"/>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8" name="Freeform 34"/>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19" name="Freeform 35"/>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0" name="Freeform 36"/>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1" name="Freeform 37"/>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2" name="Freeform 38"/>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FEFEFE">
                        <a:gamma/>
                        <a:shade val="60000"/>
                        <a:invGamma/>
                        <a:alpha val="50000"/>
                      </a:srgbClr>
                    </a:outerShdw>
                  </a:effectLst>
                </a14:hiddenEffects>
              </a:ext>
            </a:extLst>
          </p:spPr>
          <p:txBody>
            <a:bodyPr/>
            <a:lstStyle/>
            <a:p>
              <a:endParaRPr lang="zh-CN" altLang="en-US"/>
            </a:p>
          </p:txBody>
        </p:sp>
        <p:sp>
          <p:nvSpPr>
            <p:cNvPr id="246823" name="Freeform 39"/>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4" name="Freeform 40"/>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5" name="Freeform 41"/>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6" name="Freeform 42"/>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7" name="Freeform 43"/>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8" name="Freeform 44"/>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29" name="Freeform 45"/>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0" name="Freeform 46"/>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1" name="Freeform 47"/>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2" name="Freeform 48"/>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3" name="Freeform 49"/>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4" name="Freeform 50"/>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5" name="Freeform 51"/>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6" name="Freeform 52"/>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7" name="Freeform 53"/>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8" name="Freeform 54"/>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39" name="Freeform 55"/>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0" name="Freeform 56"/>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1" name="Freeform 57"/>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2" name="Freeform 58"/>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3" name="Freeform 59"/>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4" name="Freeform 60"/>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5" name="Freeform 61"/>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6" name="Freeform 62"/>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7" name="Freeform 63"/>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8" name="Freeform 64"/>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49" name="Freeform 65"/>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0" name="Freeform 66"/>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1" name="Freeform 67"/>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2" name="Freeform 68"/>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3" name="Freeform 69"/>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4" name="Freeform 70"/>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5" name="Freeform 71"/>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6" name="Freeform 72"/>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7" name="Freeform 73"/>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8" name="Freeform 74"/>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59" name="Freeform 75"/>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0" name="Freeform 76"/>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1" name="Freeform 77"/>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2" name="Freeform 78"/>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3" name="Freeform 79"/>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4" name="Freeform 80"/>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5" name="Freeform 81"/>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6" name="Freeform 82"/>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7" name="Freeform 83"/>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8" name="Freeform 84"/>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69" name="Freeform 85"/>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0" name="Freeform 86"/>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1" name="Freeform 87"/>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2" name="Freeform 88"/>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3" name="Freeform 89"/>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4" name="Freeform 90"/>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5" name="Freeform 91"/>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6" name="Freeform 92"/>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7" name="Freeform 93"/>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8" name="Freeform 94"/>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79" name="Freeform 95"/>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0" name="Freeform 96"/>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1" name="Freeform 97"/>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2" name="Freeform 98"/>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3" name="Freeform 99"/>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4" name="Freeform 100"/>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5" name="Freeform 101"/>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6" name="Freeform 102"/>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7" name="Freeform 103"/>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8" name="Freeform 104"/>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89" name="Freeform 105"/>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0" name="Freeform 106"/>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1" name="Freeform 107"/>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2" name="Freeform 108"/>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3" name="Freeform 109"/>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4" name="Freeform 110"/>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sp>
          <p:nvSpPr>
            <p:cNvPr id="246895" name="Freeform 111"/>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a:p>
          </p:txBody>
        </p:sp>
      </p:grpSp>
      <p:pic>
        <p:nvPicPr>
          <p:cNvPr id="246899" name="Picture 115" descr="artplus_nature_naturalcity42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3395663"/>
            <a:ext cx="4425950" cy="2989262"/>
          </a:xfrm>
          <a:prstGeom prst="rect">
            <a:avLst/>
          </a:prstGeom>
          <a:noFill/>
          <a:extLst>
            <a:ext uri="{909E8E84-426E-40DD-AFC4-6F175D3DCCD1}">
              <a14:hiddenFill xmlns:a14="http://schemas.microsoft.com/office/drawing/2010/main">
                <a:solidFill>
                  <a:srgbClr val="FFFFFF"/>
                </a:solidFill>
              </a14:hiddenFill>
            </a:ext>
          </a:extLst>
        </p:spPr>
      </p:pic>
      <p:pic>
        <p:nvPicPr>
          <p:cNvPr id="246900" name="Picture 116" descr="artplus_nature_naturalcity42_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425" y="3581400"/>
            <a:ext cx="1654175" cy="877888"/>
          </a:xfrm>
          <a:prstGeom prst="rect">
            <a:avLst/>
          </a:prstGeom>
          <a:noFill/>
          <a:extLst>
            <a:ext uri="{909E8E84-426E-40DD-AFC4-6F175D3DCCD1}">
              <a14:hiddenFill xmlns:a14="http://schemas.microsoft.com/office/drawing/2010/main">
                <a:solidFill>
                  <a:srgbClr val="FFFFFF"/>
                </a:solidFill>
              </a14:hiddenFill>
            </a:ext>
          </a:extLst>
        </p:spPr>
      </p:pic>
      <p:pic>
        <p:nvPicPr>
          <p:cNvPr id="246901" name="Picture 117" descr="artplus_nature_naturalcity42_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2895600"/>
            <a:ext cx="1112838" cy="866775"/>
          </a:xfrm>
          <a:prstGeom prst="rect">
            <a:avLst/>
          </a:prstGeom>
          <a:noFill/>
          <a:extLst>
            <a:ext uri="{909E8E84-426E-40DD-AFC4-6F175D3DCCD1}">
              <a14:hiddenFill xmlns:a14="http://schemas.microsoft.com/office/drawing/2010/main">
                <a:solidFill>
                  <a:srgbClr val="FFFFFF"/>
                </a:solidFill>
              </a14:hiddenFill>
            </a:ext>
          </a:extLst>
        </p:spPr>
      </p:pic>
      <p:pic>
        <p:nvPicPr>
          <p:cNvPr id="246902" name="Picture 118" descr="artplus_nature_naturalcity42_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4275" y="4822825"/>
            <a:ext cx="4911725" cy="1882775"/>
          </a:xfrm>
          <a:prstGeom prst="rect">
            <a:avLst/>
          </a:prstGeom>
          <a:noFill/>
          <a:extLst>
            <a:ext uri="{909E8E84-426E-40DD-AFC4-6F175D3DCCD1}">
              <a14:hiddenFill xmlns:a14="http://schemas.microsoft.com/office/drawing/2010/main">
                <a:solidFill>
                  <a:srgbClr val="FFFFFF"/>
                </a:solidFill>
              </a14:hiddenFill>
            </a:ext>
          </a:extLst>
        </p:spPr>
      </p:pic>
      <p:sp>
        <p:nvSpPr>
          <p:cNvPr id="246903" name="Rectangle 119"/>
          <p:cNvSpPr>
            <a:spLocks noGrp="1" noChangeArrowheads="1"/>
          </p:cNvSpPr>
          <p:nvPr>
            <p:ph type="ctrTitle"/>
          </p:nvPr>
        </p:nvSpPr>
        <p:spPr bwMode="auto">
          <a:xfrm>
            <a:off x="304800" y="4419600"/>
            <a:ext cx="64008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a:defRPr sz="4300">
                <a:solidFill>
                  <a:schemeClr val="bg1"/>
                </a:solidFill>
              </a:defRPr>
            </a:lvl1pPr>
          </a:lstStyle>
          <a:p>
            <a:pPr lvl="0"/>
            <a:r>
              <a:rPr lang="en-US" altLang="zh-CN" noProof="0"/>
              <a:t>Click to edit Master title style</a:t>
            </a:r>
          </a:p>
        </p:txBody>
      </p:sp>
      <p:sp>
        <p:nvSpPr>
          <p:cNvPr id="246904" name="Rectangle 120"/>
          <p:cNvSpPr>
            <a:spLocks noGrp="1" noChangeArrowheads="1"/>
          </p:cNvSpPr>
          <p:nvPr>
            <p:ph type="subTitle" idx="1"/>
          </p:nvPr>
        </p:nvSpPr>
        <p:spPr bwMode="auto">
          <a:xfrm>
            <a:off x="304800" y="5715000"/>
            <a:ext cx="6400800" cy="381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indent="0">
              <a:buFont typeface="Wingdings" panose="05000000000000000000" pitchFamily="2" charset="2"/>
              <a:buNone/>
              <a:defRPr sz="1800" b="1" i="1">
                <a:solidFill>
                  <a:schemeClr val="bg1"/>
                </a:solidFill>
              </a:defRPr>
            </a:lvl1pPr>
          </a:lstStyle>
          <a:p>
            <a:pPr lvl="0"/>
            <a:r>
              <a:rPr lang="en-US" altLang="zh-CN" noProof="0"/>
              <a:t>Click to edit Master subtitle style</a:t>
            </a:r>
          </a:p>
        </p:txBody>
      </p:sp>
      <p:pic>
        <p:nvPicPr>
          <p:cNvPr id="246906" name="Picture 122" descr="artplus_nature_naturalcity42_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888" y="3325813"/>
            <a:ext cx="2971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246907" name="Picture 123" descr="artplus_nature_naturalcity42_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222500"/>
            <a:ext cx="1546225" cy="1663700"/>
          </a:xfrm>
          <a:prstGeom prst="rect">
            <a:avLst/>
          </a:prstGeom>
          <a:noFill/>
          <a:extLst>
            <a:ext uri="{909E8E84-426E-40DD-AFC4-6F175D3DCCD1}">
              <a14:hiddenFill xmlns:a14="http://schemas.microsoft.com/office/drawing/2010/main">
                <a:solidFill>
                  <a:srgbClr val="FFFFFF"/>
                </a:solidFill>
              </a14:hiddenFill>
            </a:ext>
          </a:extLst>
        </p:spPr>
      </p:pic>
      <p:pic>
        <p:nvPicPr>
          <p:cNvPr id="246908" name="Picture 124" descr="artplus_nature_naturalcity42_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6100" y="3090863"/>
            <a:ext cx="623888" cy="579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fade">
                                      <p:cBhvr>
                                        <p:cTn id="7" dur="2000"/>
                                        <p:tgtEl>
                                          <p:spTgt spid="246786"/>
                                        </p:tgtEl>
                                      </p:cBhvr>
                                    </p:animEffect>
                                  </p:childTnLst>
                                </p:cTn>
                              </p:par>
                              <p:par>
                                <p:cTn id="8" presetID="10" presetClass="entr" presetSubtype="0" fill="hold" nodeType="withEffect">
                                  <p:stCondLst>
                                    <p:cond delay="0"/>
                                  </p:stCondLst>
                                  <p:childTnLst>
                                    <p:set>
                                      <p:cBhvr>
                                        <p:cTn id="9" dur="1" fill="hold">
                                          <p:stCondLst>
                                            <p:cond delay="0"/>
                                          </p:stCondLst>
                                        </p:cTn>
                                        <p:tgtEl>
                                          <p:spTgt spid="246899"/>
                                        </p:tgtEl>
                                        <p:attrNameLst>
                                          <p:attrName>style.visibility</p:attrName>
                                        </p:attrNameLst>
                                      </p:cBhvr>
                                      <p:to>
                                        <p:strVal val="visible"/>
                                      </p:to>
                                    </p:set>
                                    <p:animEffect transition="in" filter="fade">
                                      <p:cBhvr>
                                        <p:cTn id="10" dur="2000"/>
                                        <p:tgtEl>
                                          <p:spTgt spid="246899"/>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246906"/>
                                        </p:tgtEl>
                                        <p:attrNameLst>
                                          <p:attrName>style.visibility</p:attrName>
                                        </p:attrNameLst>
                                      </p:cBhvr>
                                      <p:to>
                                        <p:strVal val="visible"/>
                                      </p:to>
                                    </p:set>
                                    <p:animEffect transition="in" filter="fade">
                                      <p:cBhvr>
                                        <p:cTn id="14" dur="1000"/>
                                        <p:tgtEl>
                                          <p:spTgt spid="246906"/>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246908"/>
                                        </p:tgtEl>
                                        <p:attrNameLst>
                                          <p:attrName>style.visibility</p:attrName>
                                        </p:attrNameLst>
                                      </p:cBhvr>
                                      <p:to>
                                        <p:strVal val="visible"/>
                                      </p:to>
                                    </p:set>
                                    <p:animEffect transition="in" filter="wipe(down)">
                                      <p:cBhvr>
                                        <p:cTn id="18" dur="500"/>
                                        <p:tgtEl>
                                          <p:spTgt spid="246908"/>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246907"/>
                                        </p:tgtEl>
                                        <p:attrNameLst>
                                          <p:attrName>style.visibility</p:attrName>
                                        </p:attrNameLst>
                                      </p:cBhvr>
                                      <p:to>
                                        <p:strVal val="visible"/>
                                      </p:to>
                                    </p:set>
                                    <p:animEffect transition="in" filter="wipe(down)">
                                      <p:cBhvr>
                                        <p:cTn id="22" dur="500"/>
                                        <p:tgtEl>
                                          <p:spTgt spid="246907"/>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5.55556E-7 2.37743E-6 L -0.21076 0.04787 " pathEditMode="relative" rAng="0" ptsTypes="AA">
                                      <p:cBhvr>
                                        <p:cTn id="25" dur="2000" fill="hold"/>
                                        <p:tgtEl>
                                          <p:spTgt spid="246901"/>
                                        </p:tgtEl>
                                        <p:attrNameLst>
                                          <p:attrName>ppt_x</p:attrName>
                                          <p:attrName>ppt_y</p:attrName>
                                        </p:attrNameLst>
                                      </p:cBhvr>
                                      <p:rCtr x="-10538" y="2382"/>
                                    </p:animMotion>
                                  </p:childTnLst>
                                </p:cTn>
                              </p:par>
                              <p:par>
                                <p:cTn id="26" presetID="10" presetClass="entr" presetSubtype="0" fill="hold" nodeType="withEffect">
                                  <p:stCondLst>
                                    <p:cond delay="0"/>
                                  </p:stCondLst>
                                  <p:childTnLst>
                                    <p:set>
                                      <p:cBhvr>
                                        <p:cTn id="27" dur="1" fill="hold">
                                          <p:stCondLst>
                                            <p:cond delay="0"/>
                                          </p:stCondLst>
                                        </p:cTn>
                                        <p:tgtEl>
                                          <p:spTgt spid="246901"/>
                                        </p:tgtEl>
                                        <p:attrNameLst>
                                          <p:attrName>style.visibility</p:attrName>
                                        </p:attrNameLst>
                                      </p:cBhvr>
                                      <p:to>
                                        <p:strVal val="visible"/>
                                      </p:to>
                                    </p:set>
                                    <p:animEffect transition="in" filter="fade">
                                      <p:cBhvr>
                                        <p:cTn id="28" dur="1000"/>
                                        <p:tgtEl>
                                          <p:spTgt spid="246901"/>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246900"/>
                                        </p:tgtEl>
                                        <p:attrNameLst>
                                          <p:attrName>style.visibility</p:attrName>
                                        </p:attrNameLst>
                                      </p:cBhvr>
                                      <p:to>
                                        <p:strVal val="visible"/>
                                      </p:to>
                                    </p:set>
                                    <p:animEffect transition="in" filter="wipe(down)">
                                      <p:cBhvr>
                                        <p:cTn id="32" dur="500"/>
                                        <p:tgtEl>
                                          <p:spTgt spid="246900"/>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246902"/>
                                        </p:tgtEl>
                                        <p:attrNameLst>
                                          <p:attrName>style.visibility</p:attrName>
                                        </p:attrNameLst>
                                      </p:cBhvr>
                                      <p:to>
                                        <p:strVal val="visible"/>
                                      </p:to>
                                    </p:set>
                                    <p:animEffect transition="in" filter="wipe(down)">
                                      <p:cBhvr>
                                        <p:cTn id="36" dur="1000"/>
                                        <p:tgtEl>
                                          <p:spTgt spid="246902"/>
                                        </p:tgtEl>
                                      </p:cBhvr>
                                    </p:animEffect>
                                  </p:childTnLst>
                                </p:cTn>
                              </p:par>
                              <p:par>
                                <p:cTn id="37" presetID="10" presetClass="entr" presetSubtype="0" fill="hold" nodeType="withEffect">
                                  <p:stCondLst>
                                    <p:cond delay="800"/>
                                  </p:stCondLst>
                                  <p:childTnLst>
                                    <p:set>
                                      <p:cBhvr>
                                        <p:cTn id="38" dur="1" fill="hold">
                                          <p:stCondLst>
                                            <p:cond delay="0"/>
                                          </p:stCondLst>
                                        </p:cTn>
                                        <p:tgtEl>
                                          <p:spTgt spid="246787"/>
                                        </p:tgtEl>
                                        <p:attrNameLst>
                                          <p:attrName>style.visibility</p:attrName>
                                        </p:attrNameLst>
                                      </p:cBhvr>
                                      <p:to>
                                        <p:strVal val="visible"/>
                                      </p:to>
                                    </p:set>
                                    <p:animEffect transition="in" filter="fade">
                                      <p:cBhvr>
                                        <p:cTn id="39" dur="2000"/>
                                        <p:tgtEl>
                                          <p:spTgt spid="246787"/>
                                        </p:tgtEl>
                                      </p:cBhvr>
                                    </p:animEffect>
                                  </p:childTnLst>
                                </p:cTn>
                              </p:par>
                            </p:childTnLst>
                          </p:cTn>
                        </p:par>
                        <p:par>
                          <p:cTn id="40" fill="hold">
                            <p:stCondLst>
                              <p:cond delay="7500"/>
                            </p:stCondLst>
                            <p:childTnLst>
                              <p:par>
                                <p:cTn id="41" presetID="22" presetClass="entr" presetSubtype="8" fill="hold" grpId="0" nodeType="afterEffect">
                                  <p:stCondLst>
                                    <p:cond delay="0"/>
                                  </p:stCondLst>
                                  <p:childTnLst>
                                    <p:set>
                                      <p:cBhvr>
                                        <p:cTn id="42" dur="1" fill="hold">
                                          <p:stCondLst>
                                            <p:cond delay="0"/>
                                          </p:stCondLst>
                                        </p:cTn>
                                        <p:tgtEl>
                                          <p:spTgt spid="246903"/>
                                        </p:tgtEl>
                                        <p:attrNameLst>
                                          <p:attrName>style.visibility</p:attrName>
                                        </p:attrNameLst>
                                      </p:cBhvr>
                                      <p:to>
                                        <p:strVal val="visible"/>
                                      </p:to>
                                    </p:set>
                                    <p:animEffect transition="in" filter="wipe(left)">
                                      <p:cBhvr>
                                        <p:cTn id="43" dur="1000"/>
                                        <p:tgtEl>
                                          <p:spTgt spid="246903"/>
                                        </p:tgtEl>
                                      </p:cBhvr>
                                    </p:animEffect>
                                  </p:childTnLst>
                                </p:cTn>
                              </p:par>
                            </p:childTnLst>
                          </p:cTn>
                        </p:par>
                        <p:par>
                          <p:cTn id="44" fill="hold">
                            <p:stCondLst>
                              <p:cond delay="8500"/>
                            </p:stCondLst>
                            <p:childTnLst>
                              <p:par>
                                <p:cTn id="45" presetID="22" presetClass="entr" presetSubtype="8" fill="hold" grpId="0" nodeType="afterEffect">
                                  <p:stCondLst>
                                    <p:cond delay="0"/>
                                  </p:stCondLst>
                                  <p:childTnLst>
                                    <p:set>
                                      <p:cBhvr>
                                        <p:cTn id="46" dur="1" fill="hold">
                                          <p:stCondLst>
                                            <p:cond delay="0"/>
                                          </p:stCondLst>
                                        </p:cTn>
                                        <p:tgtEl>
                                          <p:spTgt spid="246904">
                                            <p:txEl>
                                              <p:pRg st="0" end="0"/>
                                            </p:txEl>
                                          </p:spTgt>
                                        </p:tgtEl>
                                        <p:attrNameLst>
                                          <p:attrName>style.visibility</p:attrName>
                                        </p:attrNameLst>
                                      </p:cBhvr>
                                      <p:to>
                                        <p:strVal val="visible"/>
                                      </p:to>
                                    </p:set>
                                    <p:animEffect transition="in" filter="wipe(left)">
                                      <p:cBhvr>
                                        <p:cTn id="47" dur="1000"/>
                                        <p:tgtEl>
                                          <p:spTgt spid="2469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903" grpId="0"/>
      <p:bldP spid="246904" grpId="0" build="p">
        <p:tmplLst>
          <p:tmpl lvl="1">
            <p:tnLst>
              <p:par>
                <p:cTn presetID="22" presetClass="entr" presetSubtype="8" fill="hold" nodeType="afterEffect">
                  <p:stCondLst>
                    <p:cond delay="0"/>
                  </p:stCondLst>
                  <p:childTnLst>
                    <p:set>
                      <p:cBhvr>
                        <p:cTn dur="1" fill="hold">
                          <p:stCondLst>
                            <p:cond delay="0"/>
                          </p:stCondLst>
                        </p:cTn>
                        <p:tgtEl>
                          <p:spTgt spid="246904"/>
                        </p:tgtEl>
                        <p:attrNameLst>
                          <p:attrName>style.visibility</p:attrName>
                        </p:attrNameLst>
                      </p:cBhvr>
                      <p:to>
                        <p:strVal val="visible"/>
                      </p:to>
                    </p:set>
                    <p:animEffect transition="in" filter="wipe(left)">
                      <p:cBhvr>
                        <p:cTn dur="1000"/>
                        <p:tgtEl>
                          <p:spTgt spid="24690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548B874-1234-465D-876B-5B303F45EA6B}"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762625"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A6AB271-0961-4881-BD30-7A0F52BEF91C}"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397" y="2130242"/>
            <a:ext cx="7773206" cy="147055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140" y="3886661"/>
            <a:ext cx="6399725" cy="1752295"/>
          </a:xfrm>
          <a:prstGeom prst="rect">
            <a:avLst/>
          </a:prstGeom>
        </p:spPr>
        <p:txBody>
          <a:bodyPr/>
          <a:lstStyle>
            <a:lvl1pPr marL="0" indent="0" algn="ctr">
              <a:buNone/>
              <a:defRPr/>
            </a:lvl1pPr>
            <a:lvl2pPr marL="390525" indent="0" algn="ctr">
              <a:buNone/>
              <a:defRPr/>
            </a:lvl2pPr>
            <a:lvl3pPr marL="781685" indent="0" algn="ctr">
              <a:buNone/>
              <a:defRPr/>
            </a:lvl3pPr>
            <a:lvl4pPr marL="1172210" indent="0" algn="ctr">
              <a:buNone/>
              <a:defRPr/>
            </a:lvl4pPr>
            <a:lvl5pPr marL="1562735" indent="0" algn="ctr">
              <a:buNone/>
              <a:defRPr/>
            </a:lvl5pPr>
            <a:lvl6pPr marL="1953895" indent="0" algn="ctr">
              <a:buNone/>
              <a:defRPr/>
            </a:lvl6pPr>
            <a:lvl7pPr marL="2344420" indent="0" algn="ctr">
              <a:buNone/>
              <a:defRPr/>
            </a:lvl7pPr>
            <a:lvl8pPr marL="2734945" indent="0" algn="ctr">
              <a:buNone/>
              <a:defRPr/>
            </a:lvl8pPr>
            <a:lvl9pPr marL="3125470" indent="0" algn="ctr">
              <a:buNone/>
              <a:defRPr/>
            </a:lvl9pPr>
          </a:lstStyle>
          <a:p>
            <a:r>
              <a:rPr lang="zh-CN" altLang="en-US"/>
              <a:t>单击此处编辑母版副标题样式</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31800" y="1733550"/>
            <a:ext cx="6965950" cy="391795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1683" y="4407537"/>
            <a:ext cx="7773206" cy="1361979"/>
          </a:xfrm>
          <a:prstGeom prst="rect">
            <a:avLst/>
          </a:prstGeom>
        </p:spPr>
        <p:txBody>
          <a:bodyPr anchor="t"/>
          <a:lstStyle>
            <a:lvl1pPr algn="l">
              <a:defRPr sz="3400" b="1" cap="all"/>
            </a:lvl1pPr>
          </a:lstStyle>
          <a:p>
            <a:r>
              <a:rPr lang="zh-CN" altLang="en-US"/>
              <a:t>单击此处编辑母版标题样式</a:t>
            </a:r>
          </a:p>
        </p:txBody>
      </p:sp>
      <p:sp>
        <p:nvSpPr>
          <p:cNvPr id="3" name="文本占位符 2"/>
          <p:cNvSpPr>
            <a:spLocks noGrp="1"/>
          </p:cNvSpPr>
          <p:nvPr>
            <p:ph type="body" idx="1"/>
          </p:nvPr>
        </p:nvSpPr>
        <p:spPr>
          <a:xfrm>
            <a:off x="721683" y="2906748"/>
            <a:ext cx="7773206" cy="1500789"/>
          </a:xfrm>
          <a:prstGeom prst="rect">
            <a:avLst/>
          </a:prstGeom>
        </p:spPr>
        <p:txBody>
          <a:bodyPr anchor="b"/>
          <a:lstStyle>
            <a:lvl1pPr marL="0" indent="0">
              <a:buNone/>
              <a:defRPr sz="1700"/>
            </a:lvl1pPr>
            <a:lvl2pPr marL="390525" indent="0">
              <a:buNone/>
              <a:defRPr sz="1500"/>
            </a:lvl2pPr>
            <a:lvl3pPr marL="781685" indent="0">
              <a:buNone/>
              <a:defRPr sz="1400"/>
            </a:lvl3pPr>
            <a:lvl4pPr marL="1172210" indent="0">
              <a:buNone/>
              <a:defRPr sz="1200"/>
            </a:lvl4pPr>
            <a:lvl5pPr marL="1562735" indent="0">
              <a:buNone/>
              <a:defRPr sz="1200"/>
            </a:lvl5pPr>
            <a:lvl6pPr marL="1953895" indent="0">
              <a:buNone/>
              <a:defRPr sz="1200"/>
            </a:lvl6pPr>
            <a:lvl7pPr marL="2344420" indent="0">
              <a:buNone/>
              <a:defRPr sz="1200"/>
            </a:lvl7pPr>
            <a:lvl8pPr marL="2734945" indent="0">
              <a:buNone/>
              <a:defRPr sz="1200"/>
            </a:lvl8pPr>
            <a:lvl9pPr marL="3125470" indent="0">
              <a:buNone/>
              <a:defRPr sz="1200"/>
            </a:lvl9pPr>
          </a:lstStyle>
          <a:p>
            <a:pPr lvl="0"/>
            <a:r>
              <a:rPr lang="zh-CN" altLang="en-US"/>
              <a:t>单击此处编辑母版文本样式</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31399"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79336"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931" y="274871"/>
            <a:ext cx="8230138" cy="1142084"/>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6931" y="1535148"/>
            <a:ext cx="4039810"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6931" y="2174221"/>
            <a:ext cx="4039810"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574" y="1535148"/>
            <a:ext cx="4042497"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644574" y="2174221"/>
            <a:ext cx="4042497"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6934" y="273497"/>
            <a:ext cx="3009027" cy="1161324"/>
          </a:xfrm>
          <a:prstGeom prst="rect">
            <a:avLst/>
          </a:prstGeom>
        </p:spPr>
        <p:txBody>
          <a:bodyPr anchor="b"/>
          <a:lstStyle>
            <a:lvl1pPr algn="l">
              <a:defRPr sz="1700" b="1"/>
            </a:lvl1pPr>
          </a:lstStyle>
          <a:p>
            <a:r>
              <a:rPr lang="zh-CN" altLang="en-US"/>
              <a:t>单击此处编辑母版标题样式</a:t>
            </a:r>
          </a:p>
        </p:txBody>
      </p:sp>
      <p:sp>
        <p:nvSpPr>
          <p:cNvPr id="3" name="内容占位符 2"/>
          <p:cNvSpPr>
            <a:spLocks noGrp="1"/>
          </p:cNvSpPr>
          <p:nvPr>
            <p:ph idx="1"/>
          </p:nvPr>
        </p:nvSpPr>
        <p:spPr>
          <a:xfrm>
            <a:off x="3574815" y="273498"/>
            <a:ext cx="5112254" cy="5853351"/>
          </a:xfrm>
          <a:prstGeom prst="rect">
            <a:avLst/>
          </a:prstGeom>
        </p:spPr>
        <p:txBody>
          <a:bodyPr/>
          <a:lstStyle>
            <a:lvl1pPr>
              <a:defRPr sz="27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6934" y="1434821"/>
            <a:ext cx="3009027" cy="4692027"/>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FF70B2E-65FD-4CF2-9EE5-77ABC0D6FA94}" type="slidenum">
              <a:rPr lang="zh-CN" altLang="en-US"/>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84" y="4800600"/>
            <a:ext cx="5485862" cy="566232"/>
          </a:xfrm>
          <a:prstGeom prst="rect">
            <a:avLst/>
          </a:prstGeom>
        </p:spPr>
        <p:txBody>
          <a:bodyPr anchor="b"/>
          <a:lstStyle>
            <a:lvl1pPr algn="l">
              <a:defRPr sz="1700" b="1"/>
            </a:lvl1pPr>
          </a:lstStyle>
          <a:p>
            <a:r>
              <a:rPr lang="zh-CN" altLang="en-US"/>
              <a:t>单击此处编辑母版标题样式</a:t>
            </a:r>
          </a:p>
        </p:txBody>
      </p:sp>
      <p:sp>
        <p:nvSpPr>
          <p:cNvPr id="3" name="图片占位符 2"/>
          <p:cNvSpPr>
            <a:spLocks noGrp="1"/>
          </p:cNvSpPr>
          <p:nvPr>
            <p:ph type="pic" idx="1"/>
          </p:nvPr>
        </p:nvSpPr>
        <p:spPr>
          <a:xfrm>
            <a:off x="1792784" y="612960"/>
            <a:ext cx="5485862" cy="4114800"/>
          </a:xfrm>
          <a:prstGeom prst="rect">
            <a:avLst/>
          </a:prstGeom>
        </p:spPr>
        <p:txBody>
          <a:bodyPr/>
          <a:lstStyle>
            <a:lvl1pPr marL="0" indent="0">
              <a:buNone/>
              <a:defRPr sz="2700"/>
            </a:lvl1pPr>
            <a:lvl2pPr marL="390525" indent="0">
              <a:buNone/>
              <a:defRPr sz="2400"/>
            </a:lvl2pPr>
            <a:lvl3pPr marL="781685" indent="0">
              <a:buNone/>
              <a:defRPr sz="2100"/>
            </a:lvl3pPr>
            <a:lvl4pPr marL="1172210" indent="0">
              <a:buNone/>
              <a:defRPr sz="1700"/>
            </a:lvl4pPr>
            <a:lvl5pPr marL="1562735" indent="0">
              <a:buNone/>
              <a:defRPr sz="1700"/>
            </a:lvl5pPr>
            <a:lvl6pPr marL="1953895" indent="0">
              <a:buNone/>
              <a:defRPr sz="1700"/>
            </a:lvl6pPr>
            <a:lvl7pPr marL="2344420" indent="0">
              <a:buNone/>
              <a:defRPr sz="1700"/>
            </a:lvl7pPr>
            <a:lvl8pPr marL="2734945" indent="0">
              <a:buNone/>
              <a:defRPr sz="1700"/>
            </a:lvl8pPr>
            <a:lvl9pPr marL="3125470" indent="0">
              <a:buNone/>
              <a:defRPr sz="1700"/>
            </a:lvl9pPr>
          </a:lstStyle>
          <a:p>
            <a:pPr lvl="0"/>
            <a:r>
              <a:rPr lang="zh-CN" altLang="en-US" noProof="0"/>
              <a:t>单击图标添加图片</a:t>
            </a:r>
          </a:p>
        </p:txBody>
      </p:sp>
      <p:sp>
        <p:nvSpPr>
          <p:cNvPr id="4" name="文本占位符 3"/>
          <p:cNvSpPr>
            <a:spLocks noGrp="1"/>
          </p:cNvSpPr>
          <p:nvPr>
            <p:ph type="body" sz="half" idx="2"/>
          </p:nvPr>
        </p:nvSpPr>
        <p:spPr>
          <a:xfrm>
            <a:off x="1792784" y="5366833"/>
            <a:ext cx="5485862" cy="805368"/>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31800" y="1733550"/>
            <a:ext cx="6965950" cy="39179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656540" y="585474"/>
            <a:ext cx="1741714" cy="506584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399" y="585474"/>
            <a:ext cx="5096127" cy="506584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AB3286A1-5205-46B7-ABD9-E01DE4B9B705}"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A4B9304E-2ADC-42FC-AB86-2DA9A30004AB}" type="slidenum">
              <a:rPr lang="zh-CN" altLang="en-US"/>
              <a:t>‹#›</a:t>
            </a:fld>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E57D51FE-F921-4EC9-B2AF-69681B2D0037}"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E23A1065-77C3-483C-AFBF-7063E8864E2F}" type="slidenum">
              <a:rPr lang="zh-CN" altLang="en-US"/>
              <a:t>‹#›</a:t>
            </a:fld>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99482035-FA5B-4E47-A988-247829BAEDA2}"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3A7488CF-00E4-4BCE-8CF7-19F2D1D0C4B9}" type="slidenum">
              <a:rPr lang="zh-CN" altLang="en-US"/>
              <a:t>‹#›</a:t>
            </a:fld>
            <a:endParaRPr lang="zh-CN"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2BA4EE63-45A3-4E1A-BD12-FFCCFAE33698}"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E6FE4165-29A0-4950-A522-A4476076942B}" type="slidenum">
              <a:rPr lang="zh-CN" altLang="en-US"/>
              <a:t>‹#›</a:t>
            </a:fld>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3AA861FA-E714-481B-B2B8-0A92F58BB9FD}"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4B2474A8-5AB5-4709-8CFE-514B92D71CDC}" type="slidenum">
              <a:rPr lang="zh-CN" altLang="en-US"/>
              <a:t>‹#›</a:t>
            </a:fld>
            <a:endParaRPr lang="zh-CN" alt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797A607F-15B2-464E-B467-1073D692A488}"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5691D875-9A0D-4381-ABC4-740F93848242}" type="slidenum">
              <a:rPr lang="zh-CN" altLang="en-US"/>
              <a:t>‹#›</a:t>
            </a:fld>
            <a:endParaRPr lang="zh-CN" alt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E15CA0D7-6AF0-4A39-B935-9CDB9A1CDED2}"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DD206540-A4A0-433B-9403-7416BA4048B7}" type="slidenum">
              <a:rPr lang="zh-CN" altLang="en-US"/>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8168BE2-7F60-47A8-9855-FEA524C042F4}" type="slidenum">
              <a:rPr lang="zh-CN" altLang="en-US"/>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77093F7E-995A-42C6-B376-1AE876ED37C0}"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C8BE2D49-551A-4B77-8170-16478F3C3F09}" type="slidenum">
              <a:rPr lang="zh-CN" altLang="en-US"/>
              <a:t>‹#›</a:t>
            </a:fld>
            <a:endParaRPr lang="zh-CN" altLang="en-US"/>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C0EB7D40-8EF8-449C-BE5F-E8661D9E6A87}"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5AF7F63B-A992-45D5-8E03-2330DB6B6247}" type="slidenum">
              <a:rPr lang="zh-CN" altLang="en-US"/>
              <a:t>‹#›</a:t>
            </a:fld>
            <a:endParaRPr lang="zh-CN" alt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211C1522-0CE3-4707-9625-14021C695BE3}"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695DCA84-47D7-41C6-B727-27A15A451F82}" type="slidenum">
              <a:rPr lang="zh-CN" altLang="en-US"/>
              <a:t>‹#›</a:t>
            </a:fld>
            <a:endParaRPr lang="zh-CN" alt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4A535811-7654-4C28-998D-F03E4B1A4EBA}"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86CFD31B-A85F-4D5A-9635-192FECF436F6}" type="slidenum">
              <a:rPr lang="zh-CN" altLang="en-US"/>
              <a:t>‹#›</a:t>
            </a:fld>
            <a:endParaRPr lang="zh-CN" alt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A852B06D-6BC3-4B19-AC0A-146481BDBAB5}"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72BC04E1-E969-40B6-9BC0-75B1C7458552}" type="slidenum">
              <a:rPr lang="zh-CN" altLang="en-US"/>
              <a:t>‹#›</a:t>
            </a:fld>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4C5458C4-E3B9-4D0E-81CF-CA6C6479800B}"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0289EAC7-050C-4F10-9F60-22FC0879506B}" type="slidenum">
              <a:rPr lang="zh-CN" altLang="en-US"/>
              <a:t>‹#›</a:t>
            </a:fld>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9CFE91F0-F939-4C33-9BC7-58065627CACA}"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BDBD5F53-28AE-432C-9E8F-F7758F92386E}" type="slidenum">
              <a:rPr lang="zh-CN" altLang="en-US"/>
              <a:t>‹#›</a:t>
            </a:fld>
            <a:endParaRPr lang="zh-CN"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59843C2E-164B-4E19-9096-AFB251426FE8}"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F109EB78-E358-475F-9B01-188B8F34809F}" type="slidenum">
              <a:rPr lang="zh-CN" altLang="en-US"/>
              <a:t>‹#›</a:t>
            </a:fld>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eaLnBrk="1" hangingPunct="1">
              <a:defRPr/>
            </a:lvl1pPr>
          </a:lstStyle>
          <a:p>
            <a:pPr>
              <a:defRPr/>
            </a:pPr>
            <a:fld id="{3635D108-BD0F-48DB-8616-43ADCFEABB17}" type="datetimeFigureOut">
              <a:rPr lang="zh-CN" altLang="en-US"/>
              <a:t>2024/4/15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eaLnBrk="1" hangingPunct="1">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eaLnBrk="1" hangingPunct="1">
              <a:defRPr/>
            </a:lvl1pPr>
          </a:lstStyle>
          <a:p>
            <a:pPr>
              <a:defRPr/>
            </a:pPr>
            <a:fld id="{632A14C4-1F27-41D5-AFBB-B7C6D2DD0E23}" type="slidenum">
              <a:rPr lang="zh-CN" altLang="en-US"/>
              <a:t>‹#›</a:t>
            </a:fld>
            <a:endParaRPr lang="zh-CN" alt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5C13488-0275-42C3-9D8C-391D0CC27AA4}"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2E6DFC0E-C214-4F3F-81D6-05B24A70B43D}"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59DC290D-CE70-4586-A080-EFC385A01458}"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4532157-DD52-46C3-8365-D9EBF2DF9C0E}"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D953FF1-F814-4057-8F23-3A4B21B3C216}"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C43D11C-3C83-498B-B5EB-531E7F5388DE}"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9.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8.jpe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NULL" TargetMode="Externa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7.png"/><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5762" name="Picture 2" descr="1"/>
          <p:cNvPicPr>
            <a:picLocks noChangeAspect="1" noChangeArrowheads="1"/>
          </p:cNvPicPr>
          <p:nvPr userDrawn="1"/>
        </p:nvPicPr>
        <p:blipFill>
          <a:blip r:embed="rId13">
            <a:extLst>
              <a:ext uri="{28A0092B-C50C-407E-A947-70E740481C1C}">
                <a14:useLocalDpi xmlns:a14="http://schemas.microsoft.com/office/drawing/2010/main" val="0"/>
              </a:ext>
            </a:extLst>
          </a:blip>
          <a:srcRect b="38461"/>
          <a:stretch>
            <a:fillRect/>
          </a:stretch>
        </p:blipFill>
        <p:spPr bwMode="auto">
          <a:xfrm>
            <a:off x="0" y="6340475"/>
            <a:ext cx="9144000" cy="542925"/>
          </a:xfrm>
          <a:prstGeom prst="rect">
            <a:avLst/>
          </a:prstGeom>
          <a:noFill/>
          <a:extLst>
            <a:ext uri="{909E8E84-426E-40DD-AFC4-6F175D3DCCD1}">
              <a14:hiddenFill xmlns:a14="http://schemas.microsoft.com/office/drawing/2010/main">
                <a:solidFill>
                  <a:srgbClr val="FFFFFF"/>
                </a:solidFill>
              </a14:hiddenFill>
            </a:ext>
          </a:extLst>
        </p:spPr>
      </p:pic>
      <p:sp>
        <p:nvSpPr>
          <p:cNvPr id="245763" name="AutoShape 3">
            <a:hlinkClick r:id="" action="ppaction://hlinkshowjump?jump=lastslideviewed" highlightClick="1"/>
          </p:cNvPr>
          <p:cNvSpPr>
            <a:spLocks noChangeArrowheads="1"/>
          </p:cNvSpPr>
          <p:nvPr/>
        </p:nvSpPr>
        <p:spPr bwMode="auto">
          <a:xfrm>
            <a:off x="6553200" y="6553200"/>
            <a:ext cx="1219200" cy="304800"/>
          </a:xfrm>
          <a:prstGeom prst="actionButtonBackPrevious">
            <a:avLst/>
          </a:prstGeom>
          <a:solidFill>
            <a:srgbClr val="66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4" name="Rectangle 4"/>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765" name="Rectangle 5"/>
          <p:cNvSpPr>
            <a:spLocks noGrp="1" noChangeArrowheads="1"/>
          </p:cNvSpPr>
          <p:nvPr>
            <p:ph type="dt" sz="half" idx="2"/>
          </p:nvPr>
        </p:nvSpPr>
        <p:spPr bwMode="auto">
          <a:xfrm>
            <a:off x="457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solidFill>
                  <a:schemeClr val="bg1"/>
                </a:solidFill>
                <a:ea typeface="+mn-ea"/>
              </a:defRPr>
            </a:lvl1pPr>
          </a:lstStyle>
          <a:p>
            <a:endParaRPr lang="en-US" altLang="zh-CN"/>
          </a:p>
        </p:txBody>
      </p:sp>
      <p:sp>
        <p:nvSpPr>
          <p:cNvPr id="245766" name="Rectangle 6"/>
          <p:cNvSpPr>
            <a:spLocks noGrp="1" noChangeArrowheads="1"/>
          </p:cNvSpPr>
          <p:nvPr>
            <p:ph type="ftr" sz="quarter" idx="3"/>
          </p:nvPr>
        </p:nvSpPr>
        <p:spPr bwMode="auto">
          <a:xfrm>
            <a:off x="3124200" y="6537325"/>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200">
                <a:solidFill>
                  <a:schemeClr val="bg1"/>
                </a:solidFill>
                <a:ea typeface="+mn-ea"/>
              </a:defRPr>
            </a:lvl1pPr>
          </a:lstStyle>
          <a:p>
            <a:endParaRPr lang="en-US" altLang="zh-CN"/>
          </a:p>
        </p:txBody>
      </p:sp>
      <p:sp>
        <p:nvSpPr>
          <p:cNvPr id="245767" name="Rectangle 7"/>
          <p:cNvSpPr>
            <a:spLocks noGrp="1" noChangeArrowheads="1"/>
          </p:cNvSpPr>
          <p:nvPr>
            <p:ph type="sldNum" sz="quarter" idx="4"/>
          </p:nvPr>
        </p:nvSpPr>
        <p:spPr bwMode="auto">
          <a:xfrm>
            <a:off x="6553200" y="6537325"/>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solidFill>
                  <a:schemeClr val="bg1"/>
                </a:solidFill>
                <a:ea typeface="+mn-ea"/>
              </a:defRPr>
            </a:lvl1pPr>
          </a:lstStyle>
          <a:p>
            <a:fld id="{2A70F7FA-D09B-459F-8C5B-DF2EAB1BEEC6}" type="slidenum">
              <a:rPr lang="zh-CN" altLang="en-US"/>
              <a:t>‹#›</a:t>
            </a:fld>
            <a:endParaRPr lang="en-US" altLang="zh-CN"/>
          </a:p>
        </p:txBody>
      </p:sp>
      <p:pic>
        <p:nvPicPr>
          <p:cNvPr id="245768" name="Picture 8" descr="artplus_nature_naturalcity42_a"/>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1463" y="5935663"/>
            <a:ext cx="1235075" cy="833437"/>
          </a:xfrm>
          <a:prstGeom prst="rect">
            <a:avLst/>
          </a:prstGeom>
          <a:noFill/>
          <a:extLst>
            <a:ext uri="{909E8E84-426E-40DD-AFC4-6F175D3DCCD1}">
              <a14:hiddenFill xmlns:a14="http://schemas.microsoft.com/office/drawing/2010/main">
                <a:solidFill>
                  <a:srgbClr val="FFFFFF"/>
                </a:solidFill>
              </a14:hiddenFill>
            </a:ext>
          </a:extLst>
        </p:spPr>
      </p:pic>
      <p:pic>
        <p:nvPicPr>
          <p:cNvPr id="245769" name="Picture 9" descr="artplus_nature_naturalcity42_b"/>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81950" y="5916613"/>
            <a:ext cx="828675" cy="158750"/>
          </a:xfrm>
          <a:prstGeom prst="rect">
            <a:avLst/>
          </a:prstGeom>
          <a:noFill/>
          <a:extLst>
            <a:ext uri="{909E8E84-426E-40DD-AFC4-6F175D3DCCD1}">
              <a14:hiddenFill xmlns:a14="http://schemas.microsoft.com/office/drawing/2010/main">
                <a:solidFill>
                  <a:srgbClr val="FFFFFF"/>
                </a:solidFill>
              </a14:hiddenFill>
            </a:ext>
          </a:extLst>
        </p:spPr>
      </p:pic>
      <p:pic>
        <p:nvPicPr>
          <p:cNvPr id="245770" name="Picture 10" descr="artplus_nature_naturalcity42_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61338" y="5608638"/>
            <a:ext cx="430212" cy="463550"/>
          </a:xfrm>
          <a:prstGeom prst="rect">
            <a:avLst/>
          </a:prstGeom>
          <a:noFill/>
          <a:extLst>
            <a:ext uri="{909E8E84-426E-40DD-AFC4-6F175D3DCCD1}">
              <a14:hiddenFill xmlns:a14="http://schemas.microsoft.com/office/drawing/2010/main">
                <a:solidFill>
                  <a:srgbClr val="FFFFFF"/>
                </a:solidFill>
              </a14:hiddenFill>
            </a:ext>
          </a:extLst>
        </p:spPr>
      </p:pic>
      <p:pic>
        <p:nvPicPr>
          <p:cNvPr id="245771" name="Picture 11" descr="artplus_nature_naturalcity42_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02600" y="5849938"/>
            <a:ext cx="173038" cy="161925"/>
          </a:xfrm>
          <a:prstGeom prst="rect">
            <a:avLst/>
          </a:prstGeom>
          <a:noFill/>
          <a:extLst>
            <a:ext uri="{909E8E84-426E-40DD-AFC4-6F175D3DCCD1}">
              <a14:hiddenFill xmlns:a14="http://schemas.microsoft.com/office/drawing/2010/main">
                <a:solidFill>
                  <a:srgbClr val="FFFFFF"/>
                </a:solidFill>
              </a14:hiddenFill>
            </a:ext>
          </a:extLst>
        </p:spPr>
      </p:pic>
      <p:pic>
        <p:nvPicPr>
          <p:cNvPr id="245772" name="Picture 12" descr="artplus_nature_naturalcity42_i"/>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469313" y="5969000"/>
            <a:ext cx="461962" cy="244475"/>
          </a:xfrm>
          <a:prstGeom prst="rect">
            <a:avLst/>
          </a:prstGeom>
          <a:noFill/>
          <a:extLst>
            <a:ext uri="{909E8E84-426E-40DD-AFC4-6F175D3DCCD1}">
              <a14:hiddenFill xmlns:a14="http://schemas.microsoft.com/office/drawing/2010/main">
                <a:solidFill>
                  <a:srgbClr val="FFFFFF"/>
                </a:solidFill>
              </a14:hiddenFill>
            </a:ext>
          </a:extLst>
        </p:spPr>
      </p:pic>
      <p:pic>
        <p:nvPicPr>
          <p:cNvPr id="245773" name="Picture 13" descr="artplus_nature_naturalcity42_c"/>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562975" y="5943600"/>
            <a:ext cx="309563" cy="241300"/>
          </a:xfrm>
          <a:prstGeom prst="rect">
            <a:avLst/>
          </a:prstGeom>
          <a:noFill/>
          <a:extLst>
            <a:ext uri="{909E8E84-426E-40DD-AFC4-6F175D3DCCD1}">
              <a14:hiddenFill xmlns:a14="http://schemas.microsoft.com/office/drawing/2010/main">
                <a:solidFill>
                  <a:srgbClr val="FFFFFF"/>
                </a:solidFill>
              </a14:hiddenFill>
            </a:ext>
          </a:extLst>
        </p:spPr>
      </p:pic>
      <p:pic>
        <p:nvPicPr>
          <p:cNvPr id="245774" name="Picture 14" descr="artplus_nature_naturalcity42_f"/>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7926388" y="6334125"/>
            <a:ext cx="1370012" cy="5238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200" b="1" kern="1200">
          <a:solidFill>
            <a:schemeClr val="tx1"/>
          </a:solidFill>
          <a:latin typeface="+mj-lt"/>
          <a:ea typeface="+mj-ea"/>
          <a:cs typeface="+mj-cs"/>
        </a:defRPr>
      </a:lvl1pPr>
      <a:lvl2pPr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2pPr>
      <a:lvl3pPr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3pPr>
      <a:lvl4pPr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4pPr>
      <a:lvl5pPr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200" b="1">
          <a:solidFill>
            <a:schemeClr val="tx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folHlink"/>
        </a:buClr>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ECFF">
            <a:alpha val="70195"/>
          </a:srgbClr>
        </a:solidFill>
        <a:effectLst/>
      </p:bgPr>
    </p:bg>
    <p:spTree>
      <p:nvGrpSpPr>
        <p:cNvPr id="1" name=""/>
        <p:cNvGrpSpPr/>
        <p:nvPr/>
      </p:nvGrpSpPr>
      <p:grpSpPr>
        <a:xfrm>
          <a:off x="0" y="0"/>
          <a:ext cx="0" cy="0"/>
          <a:chOff x="0" y="0"/>
          <a:chExt cx="0" cy="0"/>
        </a:xfrm>
      </p:grpSpPr>
      <p:pic>
        <p:nvPicPr>
          <p:cNvPr id="95237" name="Picture 19" descr="http://100.cumt.edu.cn/guanhuai/images/xiaoming.gif"/>
          <p:cNvPicPr>
            <a:picLocks noChangeAspect="1" noChangeArrowheads="1"/>
          </p:cNvPicPr>
          <p:nvPr/>
        </p:nvPicPr>
        <p:blipFill>
          <a:blip r:embed="rId30" r:link="rId3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1600" y="158535"/>
            <a:ext cx="1279528"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4"/>
          <p:cNvSpPr>
            <a:spLocks noChangeArrowheads="1"/>
          </p:cNvSpPr>
          <p:nvPr/>
        </p:nvSpPr>
        <p:spPr bwMode="gray">
          <a:xfrm>
            <a:off x="863600" y="481013"/>
            <a:ext cx="4679950" cy="14287"/>
          </a:xfrm>
          <a:prstGeom prst="rect">
            <a:avLst/>
          </a:prstGeom>
          <a:gradFill rotWithShape="0">
            <a:gsLst>
              <a:gs pos="0">
                <a:srgbClr val="0060C0"/>
              </a:gs>
              <a:gs pos="100000">
                <a:srgbClr val="CCECFF">
                  <a:alpha val="69000"/>
                </a:srgbClr>
              </a:gs>
            </a:gsLst>
            <a:lin ang="0" scaled="1"/>
          </a:gradFill>
          <a:ln>
            <a:noFill/>
          </a:ln>
        </p:spPr>
        <p:txBody>
          <a:bodyPr wrap="none" lIns="78136" tIns="39067" rIns="78136" bIns="39067"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800000"/>
              </a:buClr>
              <a:buSzPct val="80000"/>
              <a:buFont typeface="Wingdings" panose="05000000000000000000" pitchFamily="2" charset="2"/>
              <a:buNone/>
              <a:defRPr/>
            </a:pPr>
            <a:endParaRPr kumimoji="1" lang="zh-CN" altLang="zh-CN" sz="2100">
              <a:solidFill>
                <a:srgbClr val="000000"/>
              </a:solidFill>
              <a:latin typeface="Tahoma" panose="020B0604030504040204" pitchFamily="34" charset="0"/>
            </a:endParaRPr>
          </a:p>
        </p:txBody>
      </p:sp>
      <p:pic>
        <p:nvPicPr>
          <p:cNvPr id="1030" name="Picture 34" descr="杰出模板3"/>
          <p:cNvPicPr>
            <a:picLocks noChangeArrowheads="1"/>
          </p:cNvPicPr>
          <p:nvPr/>
        </p:nvPicPr>
        <p:blipFill>
          <a:blip r:embed="rId32" cstate="print">
            <a:extLst>
              <a:ext uri="{28A0092B-C50C-407E-A947-70E740481C1C}">
                <a14:useLocalDpi xmlns:a14="http://schemas.microsoft.com/office/drawing/2010/main" val="0"/>
              </a:ext>
            </a:extLst>
          </a:blip>
          <a:srcRect l="19112" r="3088"/>
          <a:stretch>
            <a:fillRect/>
          </a:stretch>
        </p:blipFill>
        <p:spPr bwMode="auto">
          <a:xfrm>
            <a:off x="5580512" y="-21052"/>
            <a:ext cx="3600000" cy="504000"/>
          </a:xfrm>
          <a:prstGeom prst="rect">
            <a:avLst/>
          </a:prstGeom>
          <a:noFill/>
          <a:ln>
            <a:noFill/>
          </a:ln>
          <a:effectLst>
            <a:softEdge rad="12700"/>
          </a:effectLst>
          <a:scene3d>
            <a:camera prst="perspectiveFron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35" descr="深色木质"/>
          <p:cNvSpPr txBox="1">
            <a:spLocks noChangeArrowheads="1"/>
          </p:cNvSpPr>
          <p:nvPr/>
        </p:nvSpPr>
        <p:spPr bwMode="auto">
          <a:xfrm>
            <a:off x="2268538" y="244475"/>
            <a:ext cx="33305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78136" tIns="39067" rIns="78136" bIns="39067">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800000"/>
              </a:buClr>
              <a:buSzPct val="80000"/>
              <a:buFont typeface="Wingdings" panose="05000000000000000000" pitchFamily="2" charset="2"/>
              <a:buNone/>
              <a:defRPr/>
            </a:pPr>
            <a:r>
              <a:rPr lang="en-US" altLang="zh-CN" sz="1000" b="0" dirty="0">
                <a:solidFill>
                  <a:srgbClr val="0060C0"/>
                </a:solidFill>
                <a:latin typeface="Cambria Math" panose="02040503050406030204" pitchFamily="18" charset="0"/>
                <a:ea typeface="Cambria Math" panose="02040503050406030204" pitchFamily="18" charset="0"/>
                <a:cs typeface="Calibri" panose="020F0502020204030204" pitchFamily="34" charset="0"/>
              </a:rPr>
              <a:t>CHINA UNIVERSITY OF MINING AND TECHNOLOGY</a:t>
            </a:r>
          </a:p>
        </p:txBody>
      </p:sp>
      <p:pic>
        <p:nvPicPr>
          <p:cNvPr id="2" name="Picture 16"/>
          <p:cNvPicPr>
            <a:picLocks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360363" y="61913"/>
            <a:ext cx="61277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ransition/>
  <p:hf hdr="0" dt="0"/>
  <p:txStyles>
    <p:title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000FF"/>
        </a:buClr>
        <a:buFont typeface="Symbol" panose="05050102010706020507" pitchFamily="18" charset="2"/>
        <a:buChar char="·"/>
        <a:defRPr sz="2400" b="1">
          <a:solidFill>
            <a:srgbClr val="00003C"/>
          </a:solidFill>
          <a:latin typeface="+mn-lt"/>
          <a:ea typeface="+mn-ea"/>
          <a:cs typeface="+mn-cs"/>
        </a:defRPr>
      </a:lvl1pPr>
      <a:lvl2pPr marL="742950" indent="-285750" algn="ctr" rtl="0" eaLnBrk="0" fontAlgn="base" hangingPunct="0">
        <a:spcBef>
          <a:spcPct val="20000"/>
        </a:spcBef>
        <a:spcAft>
          <a:spcPct val="0"/>
        </a:spcAft>
        <a:buClr>
          <a:srgbClr val="0000FF"/>
        </a:buClr>
        <a:buSzPct val="120000"/>
        <a:buChar char="-"/>
        <a:defRPr sz="2700" b="1">
          <a:solidFill>
            <a:srgbClr val="00003C"/>
          </a:solidFill>
          <a:latin typeface="+mn-lt"/>
          <a:ea typeface="+mn-ea"/>
        </a:defRPr>
      </a:lvl2pPr>
      <a:lvl3pPr marL="1141730" indent="-227330" algn="l" rtl="0" eaLnBrk="0" fontAlgn="base" hangingPunct="0">
        <a:spcBef>
          <a:spcPct val="20000"/>
        </a:spcBef>
        <a:spcAft>
          <a:spcPct val="0"/>
        </a:spcAft>
        <a:buClr>
          <a:srgbClr val="0000FF"/>
        </a:buClr>
        <a:buSzPct val="100000"/>
        <a:buChar char="»"/>
        <a:defRPr sz="2400" b="1">
          <a:solidFill>
            <a:srgbClr val="00003C"/>
          </a:solidFill>
          <a:latin typeface="+mn-lt"/>
          <a:ea typeface="+mn-ea"/>
        </a:defRPr>
      </a:lvl3pPr>
      <a:lvl4pPr marL="1598930" indent="-227330" algn="l" rtl="0" eaLnBrk="0" fontAlgn="base" hangingPunct="0">
        <a:spcBef>
          <a:spcPct val="20000"/>
        </a:spcBef>
        <a:spcAft>
          <a:spcPct val="0"/>
        </a:spcAft>
        <a:buClr>
          <a:srgbClr val="0000FF"/>
        </a:buClr>
        <a:buFont typeface="Symbol" panose="05050102010706020507" pitchFamily="18" charset="2"/>
        <a:buChar char="·"/>
        <a:defRPr sz="2000" b="1">
          <a:solidFill>
            <a:srgbClr val="0000FF"/>
          </a:solidFill>
          <a:latin typeface="Arial" panose="020B0604020202020204" pitchFamily="34" charset="0"/>
          <a:ea typeface="+mn-ea"/>
        </a:defRPr>
      </a:lvl4pPr>
      <a:lvl5pPr marL="2056130" indent="-228600" algn="l" rtl="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5pPr>
      <a:lvl6pPr marL="244729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6pPr>
      <a:lvl7pPr marL="283845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7pPr>
      <a:lvl8pPr marL="3228975"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8pPr>
      <a:lvl9pPr marL="361950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9pPr>
    </p:bodyStyle>
    <p:other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7.tmp"/><Relationship Id="rId5" Type="http://schemas.openxmlformats.org/officeDocument/2006/relationships/tags" Target="../tags/tag5.xml"/><Relationship Id="rId10" Type="http://schemas.openxmlformats.org/officeDocument/2006/relationships/slideLayout" Target="../slideLayouts/slideLayout18.xml"/><Relationship Id="rId4" Type="http://schemas.openxmlformats.org/officeDocument/2006/relationships/tags" Target="../tags/tag4.xml"/><Relationship Id="rId9" Type="http://schemas.openxmlformats.org/officeDocument/2006/relationships/tags" Target="../tags/tag9.xml"/></Relationships>
</file>

<file path=ppt/slides/_rels/slide11.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oleObject" Target="../embeddings/oleObject44.bin"/><Relationship Id="rId18" Type="http://schemas.openxmlformats.org/officeDocument/2006/relationships/image" Target="../media/image75.e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72.emf"/><Relationship Id="rId17" Type="http://schemas.openxmlformats.org/officeDocument/2006/relationships/oleObject" Target="../embeddings/oleObject46.bin"/><Relationship Id="rId2" Type="http://schemas.openxmlformats.org/officeDocument/2006/relationships/slideLayout" Target="../slideLayouts/slideLayout18.xml"/><Relationship Id="rId16" Type="http://schemas.openxmlformats.org/officeDocument/2006/relationships/image" Target="../media/image74.emf"/><Relationship Id="rId20" Type="http://schemas.openxmlformats.org/officeDocument/2006/relationships/image" Target="../media/image76.emf"/><Relationship Id="rId1" Type="http://schemas.openxmlformats.org/officeDocument/2006/relationships/vmlDrawing" Target="../drawings/vmlDrawing7.vml"/><Relationship Id="rId6" Type="http://schemas.openxmlformats.org/officeDocument/2006/relationships/image" Target="../media/image69.e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71.emf"/><Relationship Id="rId19" Type="http://schemas.openxmlformats.org/officeDocument/2006/relationships/oleObject" Target="../embeddings/oleObject47.bin"/><Relationship Id="rId4" Type="http://schemas.openxmlformats.org/officeDocument/2006/relationships/image" Target="../media/image68.emf"/><Relationship Id="rId9" Type="http://schemas.openxmlformats.org/officeDocument/2006/relationships/oleObject" Target="../embeddings/oleObject42.bin"/><Relationship Id="rId14" Type="http://schemas.openxmlformats.org/officeDocument/2006/relationships/image" Target="../media/image73.emf"/></Relationships>
</file>

<file path=ppt/slides/_rels/slide1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8.xml"/><Relationship Id="rId4" Type="http://schemas.openxmlformats.org/officeDocument/2006/relationships/image" Target="../media/image79.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6.xml"/><Relationship Id="rId1" Type="http://schemas.openxmlformats.org/officeDocument/2006/relationships/vmlDrawing" Target="../drawings/vmlDrawing8.vml"/><Relationship Id="rId5" Type="http://schemas.openxmlformats.org/officeDocument/2006/relationships/image" Target="../media/image80.wmf"/><Relationship Id="rId4" Type="http://schemas.openxmlformats.org/officeDocument/2006/relationships/oleObject" Target="../embeddings/oleObject48.bin"/></Relationships>
</file>

<file path=ppt/slides/_rels/slide14.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54.bin"/><Relationship Id="rId18" Type="http://schemas.openxmlformats.org/officeDocument/2006/relationships/image" Target="../media/image88.wmf"/><Relationship Id="rId3" Type="http://schemas.openxmlformats.org/officeDocument/2006/relationships/oleObject" Target="../embeddings/oleObject49.bin"/><Relationship Id="rId21" Type="http://schemas.openxmlformats.org/officeDocument/2006/relationships/hyperlink" Target="http://baike.baidu.com/image/5beeba0fbb1c16d0aa645702" TargetMode="External"/><Relationship Id="rId7" Type="http://schemas.openxmlformats.org/officeDocument/2006/relationships/oleObject" Target="../embeddings/oleObject51.bin"/><Relationship Id="rId12" Type="http://schemas.openxmlformats.org/officeDocument/2006/relationships/image" Target="../media/image85.wmf"/><Relationship Id="rId17" Type="http://schemas.openxmlformats.org/officeDocument/2006/relationships/oleObject" Target="../embeddings/oleObject56.bin"/><Relationship Id="rId2" Type="http://schemas.openxmlformats.org/officeDocument/2006/relationships/slideLayout" Target="../slideLayouts/slideLayout27.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9.vml"/><Relationship Id="rId6" Type="http://schemas.openxmlformats.org/officeDocument/2006/relationships/image" Target="../media/image82.w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84.wmf"/><Relationship Id="rId19" Type="http://schemas.openxmlformats.org/officeDocument/2006/relationships/oleObject" Target="../embeddings/oleObject57.bin"/><Relationship Id="rId4" Type="http://schemas.openxmlformats.org/officeDocument/2006/relationships/image" Target="../media/image81.wmf"/><Relationship Id="rId9" Type="http://schemas.openxmlformats.org/officeDocument/2006/relationships/oleObject" Target="../embeddings/oleObject52.bin"/><Relationship Id="rId14" Type="http://schemas.openxmlformats.org/officeDocument/2006/relationships/image" Target="../media/image86.wmf"/><Relationship Id="rId22" Type="http://schemas.openxmlformats.org/officeDocument/2006/relationships/image" Target="../media/image52.jpeg"/></Relationships>
</file>

<file path=ppt/slides/_rels/slide15.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85.wmf"/><Relationship Id="rId3" Type="http://schemas.openxmlformats.org/officeDocument/2006/relationships/image" Target="../media/image90.wmf"/><Relationship Id="rId7" Type="http://schemas.openxmlformats.org/officeDocument/2006/relationships/image" Target="../media/image94.wmf"/><Relationship Id="rId12" Type="http://schemas.openxmlformats.org/officeDocument/2006/relationships/image" Target="../media/image86.wmf"/><Relationship Id="rId2" Type="http://schemas.openxmlformats.org/officeDocument/2006/relationships/slideLayout" Target="../slideLayouts/slideLayout28.xml"/><Relationship Id="rId16" Type="http://schemas.openxmlformats.org/officeDocument/2006/relationships/image" Target="../media/image89.wmf"/><Relationship Id="rId1" Type="http://schemas.openxmlformats.org/officeDocument/2006/relationships/vmlDrawing" Target="../drawings/vmlDrawing10.vml"/><Relationship Id="rId6" Type="http://schemas.openxmlformats.org/officeDocument/2006/relationships/image" Target="../media/image93.wmf"/><Relationship Id="rId11" Type="http://schemas.openxmlformats.org/officeDocument/2006/relationships/image" Target="../media/image98.wmf"/><Relationship Id="rId5" Type="http://schemas.openxmlformats.org/officeDocument/2006/relationships/image" Target="../media/image92.wmf"/><Relationship Id="rId15" Type="http://schemas.openxmlformats.org/officeDocument/2006/relationships/oleObject" Target="../embeddings/oleObject58.bin"/><Relationship Id="rId10" Type="http://schemas.openxmlformats.org/officeDocument/2006/relationships/image" Target="../media/image97.wmf"/><Relationship Id="rId4" Type="http://schemas.openxmlformats.org/officeDocument/2006/relationships/image" Target="../media/image91.wmf"/><Relationship Id="rId9" Type="http://schemas.openxmlformats.org/officeDocument/2006/relationships/image" Target="../media/image96.wmf"/><Relationship Id="rId14" Type="http://schemas.openxmlformats.org/officeDocument/2006/relationships/image" Target="../media/image99.png"/></Relationships>
</file>

<file path=ppt/slides/_rels/slide16.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101.jpeg"/><Relationship Id="rId7" Type="http://schemas.openxmlformats.org/officeDocument/2006/relationships/oleObject" Target="../embeddings/oleObject59.bin"/><Relationship Id="rId2" Type="http://schemas.openxmlformats.org/officeDocument/2006/relationships/slideLayout" Target="../slideLayouts/slideLayout30.xml"/><Relationship Id="rId1" Type="http://schemas.openxmlformats.org/officeDocument/2006/relationships/vmlDrawing" Target="../drawings/vmlDrawing11.vml"/><Relationship Id="rId6" Type="http://schemas.openxmlformats.org/officeDocument/2006/relationships/image" Target="../media/image25.png"/><Relationship Id="rId5" Type="http://schemas.openxmlformats.org/officeDocument/2006/relationships/image" Target="../media/image98.wmf"/><Relationship Id="rId4" Type="http://schemas.openxmlformats.org/officeDocument/2006/relationships/image" Target="../media/image102.wmf"/></Relationships>
</file>

<file path=ppt/slides/_rels/slide17.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107.emf"/><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image" Target="../media/image104.e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106.emf"/><Relationship Id="rId4" Type="http://schemas.openxmlformats.org/officeDocument/2006/relationships/image" Target="../media/image103.emf"/><Relationship Id="rId9" Type="http://schemas.openxmlformats.org/officeDocument/2006/relationships/oleObject" Target="../embeddings/oleObject63.bin"/></Relationships>
</file>

<file path=ppt/slides/_rels/slide18.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08.wmf"/><Relationship Id="rId3" Type="http://schemas.openxmlformats.org/officeDocument/2006/relationships/image" Target="../media/image109.wmf"/><Relationship Id="rId7" Type="http://schemas.openxmlformats.org/officeDocument/2006/relationships/image" Target="../media/image113.wmf"/><Relationship Id="rId12" Type="http://schemas.openxmlformats.org/officeDocument/2006/relationships/oleObject" Target="../embeddings/oleObject65.bin"/><Relationship Id="rId2" Type="http://schemas.openxmlformats.org/officeDocument/2006/relationships/slideLayout" Target="../slideLayouts/slideLayout23.xml"/><Relationship Id="rId1" Type="http://schemas.openxmlformats.org/officeDocument/2006/relationships/vmlDrawing" Target="../drawings/vmlDrawing13.vml"/><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0" Type="http://schemas.openxmlformats.org/officeDocument/2006/relationships/image" Target="../media/image116.wmf"/><Relationship Id="rId4" Type="http://schemas.openxmlformats.org/officeDocument/2006/relationships/image" Target="../media/image110.jpeg"/><Relationship Id="rId9" Type="http://schemas.openxmlformats.org/officeDocument/2006/relationships/image" Target="../media/image115.wmf"/></Relationships>
</file>

<file path=ppt/slides/_rels/slide1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25.png"/><Relationship Id="rId1" Type="http://schemas.openxmlformats.org/officeDocument/2006/relationships/slideLayout" Target="../slideLayouts/slideLayout23.xml"/><Relationship Id="rId5" Type="http://schemas.openxmlformats.org/officeDocument/2006/relationships/image" Target="../media/image110.jpeg"/><Relationship Id="rId4" Type="http://schemas.openxmlformats.org/officeDocument/2006/relationships/image" Target="../media/image113.wmf"/></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jpeg"/></Relationships>
</file>

<file path=ppt/slides/_rels/slide2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8.xml"/><Relationship Id="rId1" Type="http://schemas.openxmlformats.org/officeDocument/2006/relationships/vmlDrawing" Target="../drawings/vmlDrawing14.vml"/><Relationship Id="rId4" Type="http://schemas.openxmlformats.org/officeDocument/2006/relationships/image" Target="../media/image119.emf"/></Relationships>
</file>

<file path=ppt/slides/_rels/slide2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3.xml"/><Relationship Id="rId6" Type="http://schemas.openxmlformats.org/officeDocument/2006/relationships/image" Target="../media/image124.png"/><Relationship Id="rId11" Type="http://schemas.openxmlformats.org/officeDocument/2006/relationships/image" Target="../media/image25.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18.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jpeg"/></Relationships>
</file>

<file path=ppt/slides/_rels/slide25.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38.wmf"/><Relationship Id="rId2" Type="http://schemas.openxmlformats.org/officeDocument/2006/relationships/slideLayout" Target="../slideLayouts/slideLayout18.xml"/><Relationship Id="rId1" Type="http://schemas.openxmlformats.org/officeDocument/2006/relationships/vmlDrawing" Target="../drawings/vmlDrawing15.vml"/><Relationship Id="rId6" Type="http://schemas.openxmlformats.org/officeDocument/2006/relationships/image" Target="../media/image135.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137.wmf"/><Relationship Id="rId4" Type="http://schemas.openxmlformats.org/officeDocument/2006/relationships/image" Target="../media/image134.wmf"/><Relationship Id="rId9" Type="http://schemas.openxmlformats.org/officeDocument/2006/relationships/oleObject" Target="../embeddings/oleObject70.bin"/><Relationship Id="rId14" Type="http://schemas.openxmlformats.org/officeDocument/2006/relationships/image" Target="../media/image139.png"/></Relationships>
</file>

<file path=ppt/slides/_rels/slide2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141.wmf"/><Relationship Id="rId5" Type="http://schemas.openxmlformats.org/officeDocument/2006/relationships/oleObject" Target="../embeddings/oleObject74.bin"/><Relationship Id="rId4" Type="http://schemas.openxmlformats.org/officeDocument/2006/relationships/image" Target="../media/image140.wmf"/></Relationships>
</file>

<file path=ppt/slides/_rels/slide27.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oleObject" Target="../embeddings/oleObject81.bin"/><Relationship Id="rId18" Type="http://schemas.openxmlformats.org/officeDocument/2006/relationships/image" Target="../media/image150.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147.wmf"/><Relationship Id="rId17" Type="http://schemas.openxmlformats.org/officeDocument/2006/relationships/oleObject" Target="../embeddings/oleObject83.bin"/><Relationship Id="rId2" Type="http://schemas.openxmlformats.org/officeDocument/2006/relationships/slideLayout" Target="../slideLayouts/slideLayout18.xml"/><Relationship Id="rId16" Type="http://schemas.openxmlformats.org/officeDocument/2006/relationships/image" Target="../media/image149.wmf"/><Relationship Id="rId1" Type="http://schemas.openxmlformats.org/officeDocument/2006/relationships/vmlDrawing" Target="../drawings/vmlDrawing17.vml"/><Relationship Id="rId6" Type="http://schemas.openxmlformats.org/officeDocument/2006/relationships/image" Target="../media/image144.png"/><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146.png"/><Relationship Id="rId4" Type="http://schemas.openxmlformats.org/officeDocument/2006/relationships/image" Target="../media/image143.png"/><Relationship Id="rId9" Type="http://schemas.openxmlformats.org/officeDocument/2006/relationships/oleObject" Target="../embeddings/oleObject79.bin"/><Relationship Id="rId14" Type="http://schemas.openxmlformats.org/officeDocument/2006/relationships/image" Target="../media/image148.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image" Target="../media/image154.emf"/><Relationship Id="rId7" Type="http://schemas.openxmlformats.org/officeDocument/2006/relationships/image" Target="../media/image156.jpeg"/><Relationship Id="rId12" Type="http://schemas.openxmlformats.org/officeDocument/2006/relationships/image" Target="../media/image153.png"/><Relationship Id="rId2" Type="http://schemas.openxmlformats.org/officeDocument/2006/relationships/slideLayout" Target="../slideLayouts/slideLayout18.xml"/><Relationship Id="rId1" Type="http://schemas.openxmlformats.org/officeDocument/2006/relationships/vmlDrawing" Target="../drawings/vmlDrawing18.vml"/><Relationship Id="rId6" Type="http://schemas.openxmlformats.org/officeDocument/2006/relationships/image" Target="../media/image151.wmf"/><Relationship Id="rId11" Type="http://schemas.openxmlformats.org/officeDocument/2006/relationships/oleObject" Target="../embeddings/oleObject86.bin"/><Relationship Id="rId5" Type="http://schemas.openxmlformats.org/officeDocument/2006/relationships/oleObject" Target="../embeddings/oleObject84.bin"/><Relationship Id="rId10" Type="http://schemas.openxmlformats.org/officeDocument/2006/relationships/chart" Target="../charts/chart1.xml"/><Relationship Id="rId4" Type="http://schemas.openxmlformats.org/officeDocument/2006/relationships/image" Target="../media/image155.png"/><Relationship Id="rId9" Type="http://schemas.openxmlformats.org/officeDocument/2006/relationships/image" Target="../media/image152.wmf"/></Relationships>
</file>

<file path=ppt/slides/_rels/slide29.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92.bin"/><Relationship Id="rId18" Type="http://schemas.openxmlformats.org/officeDocument/2006/relationships/image" Target="../media/image164.wmf"/><Relationship Id="rId3" Type="http://schemas.openxmlformats.org/officeDocument/2006/relationships/oleObject" Target="../embeddings/oleObject87.bin"/><Relationship Id="rId21" Type="http://schemas.openxmlformats.org/officeDocument/2006/relationships/oleObject" Target="../embeddings/oleObject96.bin"/><Relationship Id="rId7" Type="http://schemas.openxmlformats.org/officeDocument/2006/relationships/oleObject" Target="../embeddings/oleObject89.bin"/><Relationship Id="rId12" Type="http://schemas.openxmlformats.org/officeDocument/2006/relationships/image" Target="../media/image161.wmf"/><Relationship Id="rId17" Type="http://schemas.openxmlformats.org/officeDocument/2006/relationships/oleObject" Target="../embeddings/oleObject94.bin"/><Relationship Id="rId2" Type="http://schemas.openxmlformats.org/officeDocument/2006/relationships/slideLayout" Target="../slideLayouts/slideLayout18.xml"/><Relationship Id="rId16" Type="http://schemas.openxmlformats.org/officeDocument/2006/relationships/image" Target="../media/image163.wmf"/><Relationship Id="rId20" Type="http://schemas.openxmlformats.org/officeDocument/2006/relationships/image" Target="../media/image165.wmf"/><Relationship Id="rId1" Type="http://schemas.openxmlformats.org/officeDocument/2006/relationships/vmlDrawing" Target="../drawings/vmlDrawing19.vml"/><Relationship Id="rId6" Type="http://schemas.openxmlformats.org/officeDocument/2006/relationships/image" Target="../media/image158.wmf"/><Relationship Id="rId11" Type="http://schemas.openxmlformats.org/officeDocument/2006/relationships/oleObject" Target="../embeddings/oleObject91.bin"/><Relationship Id="rId24" Type="http://schemas.openxmlformats.org/officeDocument/2006/relationships/image" Target="../media/image168.png"/><Relationship Id="rId5" Type="http://schemas.openxmlformats.org/officeDocument/2006/relationships/oleObject" Target="../embeddings/oleObject88.bin"/><Relationship Id="rId15" Type="http://schemas.openxmlformats.org/officeDocument/2006/relationships/oleObject" Target="../embeddings/oleObject93.bin"/><Relationship Id="rId23" Type="http://schemas.openxmlformats.org/officeDocument/2006/relationships/image" Target="../media/image167.png"/><Relationship Id="rId10" Type="http://schemas.openxmlformats.org/officeDocument/2006/relationships/image" Target="../media/image160.wmf"/><Relationship Id="rId19" Type="http://schemas.openxmlformats.org/officeDocument/2006/relationships/oleObject" Target="../embeddings/oleObject95.bin"/><Relationship Id="rId4" Type="http://schemas.openxmlformats.org/officeDocument/2006/relationships/image" Target="../media/image157.wmf"/><Relationship Id="rId9" Type="http://schemas.openxmlformats.org/officeDocument/2006/relationships/oleObject" Target="../embeddings/oleObject90.bin"/><Relationship Id="rId14" Type="http://schemas.openxmlformats.org/officeDocument/2006/relationships/image" Target="../media/image162.wmf"/><Relationship Id="rId22" Type="http://schemas.openxmlformats.org/officeDocument/2006/relationships/image" Target="../media/image16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03.bin"/><Relationship Id="rId18" Type="http://schemas.openxmlformats.org/officeDocument/2006/relationships/image" Target="../media/image175.wmf"/><Relationship Id="rId3" Type="http://schemas.openxmlformats.org/officeDocument/2006/relationships/oleObject" Target="../embeddings/oleObject97.bin"/><Relationship Id="rId7" Type="http://schemas.openxmlformats.org/officeDocument/2006/relationships/oleObject" Target="../embeddings/oleObject100.bin"/><Relationship Id="rId12" Type="http://schemas.openxmlformats.org/officeDocument/2006/relationships/image" Target="../media/image172.wmf"/><Relationship Id="rId17" Type="http://schemas.openxmlformats.org/officeDocument/2006/relationships/oleObject" Target="../embeddings/oleObject105.bin"/><Relationship Id="rId2" Type="http://schemas.openxmlformats.org/officeDocument/2006/relationships/slideLayout" Target="../slideLayouts/slideLayout18.xml"/><Relationship Id="rId16" Type="http://schemas.openxmlformats.org/officeDocument/2006/relationships/image" Target="../media/image174.wmf"/><Relationship Id="rId1" Type="http://schemas.openxmlformats.org/officeDocument/2006/relationships/vmlDrawing" Target="../drawings/vmlDrawing20.vml"/><Relationship Id="rId6" Type="http://schemas.openxmlformats.org/officeDocument/2006/relationships/oleObject" Target="../embeddings/oleObject99.bin"/><Relationship Id="rId11" Type="http://schemas.openxmlformats.org/officeDocument/2006/relationships/oleObject" Target="../embeddings/oleObject102.bin"/><Relationship Id="rId5" Type="http://schemas.openxmlformats.org/officeDocument/2006/relationships/oleObject" Target="../embeddings/oleObject98.bin"/><Relationship Id="rId15" Type="http://schemas.openxmlformats.org/officeDocument/2006/relationships/oleObject" Target="../embeddings/oleObject104.bin"/><Relationship Id="rId10" Type="http://schemas.openxmlformats.org/officeDocument/2006/relationships/image" Target="../media/image171.wmf"/><Relationship Id="rId4" Type="http://schemas.openxmlformats.org/officeDocument/2006/relationships/image" Target="../media/image169.wmf"/><Relationship Id="rId9" Type="http://schemas.openxmlformats.org/officeDocument/2006/relationships/oleObject" Target="../embeddings/oleObject101.bin"/><Relationship Id="rId14" Type="http://schemas.openxmlformats.org/officeDocument/2006/relationships/image" Target="../media/image173.wmf"/></Relationships>
</file>

<file path=ppt/slides/_rels/slide31.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oleObject" Target="../embeddings/oleObject110.bin"/><Relationship Id="rId18" Type="http://schemas.openxmlformats.org/officeDocument/2006/relationships/image" Target="../media/image182.wmf"/><Relationship Id="rId3" Type="http://schemas.openxmlformats.org/officeDocument/2006/relationships/notesSlide" Target="../notesSlides/notesSlide3.xml"/><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79.wmf"/><Relationship Id="rId17" Type="http://schemas.openxmlformats.org/officeDocument/2006/relationships/oleObject" Target="../embeddings/oleObject112.bin"/><Relationship Id="rId2" Type="http://schemas.openxmlformats.org/officeDocument/2006/relationships/slideLayout" Target="../slideLayouts/slideLayout18.xml"/><Relationship Id="rId16" Type="http://schemas.openxmlformats.org/officeDocument/2006/relationships/image" Target="../media/image181.wmf"/><Relationship Id="rId20" Type="http://schemas.openxmlformats.org/officeDocument/2006/relationships/image" Target="../media/image183.wmf"/><Relationship Id="rId1" Type="http://schemas.openxmlformats.org/officeDocument/2006/relationships/vmlDrawing" Target="../drawings/vmlDrawing21.vml"/><Relationship Id="rId6" Type="http://schemas.openxmlformats.org/officeDocument/2006/relationships/image" Target="../media/image176.wmf"/><Relationship Id="rId11" Type="http://schemas.openxmlformats.org/officeDocument/2006/relationships/oleObject" Target="../embeddings/oleObject109.bin"/><Relationship Id="rId5" Type="http://schemas.openxmlformats.org/officeDocument/2006/relationships/oleObject" Target="../embeddings/oleObject106.bin"/><Relationship Id="rId15" Type="http://schemas.openxmlformats.org/officeDocument/2006/relationships/oleObject" Target="../embeddings/oleObject111.bin"/><Relationship Id="rId10" Type="http://schemas.openxmlformats.org/officeDocument/2006/relationships/image" Target="../media/image178.wmf"/><Relationship Id="rId19" Type="http://schemas.openxmlformats.org/officeDocument/2006/relationships/oleObject" Target="../embeddings/oleObject113.bin"/><Relationship Id="rId4" Type="http://schemas.openxmlformats.org/officeDocument/2006/relationships/image" Target="../media/image185.jpeg"/><Relationship Id="rId9" Type="http://schemas.openxmlformats.org/officeDocument/2006/relationships/oleObject" Target="../embeddings/oleObject108.bin"/><Relationship Id="rId14" Type="http://schemas.openxmlformats.org/officeDocument/2006/relationships/image" Target="../media/image180.wmf"/><Relationship Id="rId22" Type="http://schemas.openxmlformats.org/officeDocument/2006/relationships/image" Target="../media/image184.wmf"/></Relationships>
</file>

<file path=ppt/slides/_rels/slide32.xml.rels><?xml version="1.0" encoding="UTF-8" standalone="yes"?>
<Relationships xmlns="http://schemas.openxmlformats.org/package/2006/relationships"><Relationship Id="rId8" Type="http://schemas.openxmlformats.org/officeDocument/2006/relationships/image" Target="../media/image188.wmf"/><Relationship Id="rId13" Type="http://schemas.openxmlformats.org/officeDocument/2006/relationships/oleObject" Target="../embeddings/oleObject120.bin"/><Relationship Id="rId18" Type="http://schemas.openxmlformats.org/officeDocument/2006/relationships/image" Target="../media/image193.wmf"/><Relationship Id="rId3" Type="http://schemas.openxmlformats.org/officeDocument/2006/relationships/oleObject" Target="../embeddings/oleObject115.bin"/><Relationship Id="rId21" Type="http://schemas.openxmlformats.org/officeDocument/2006/relationships/oleObject" Target="../embeddings/oleObject124.bin"/><Relationship Id="rId7" Type="http://schemas.openxmlformats.org/officeDocument/2006/relationships/oleObject" Target="../embeddings/oleObject117.bin"/><Relationship Id="rId12" Type="http://schemas.openxmlformats.org/officeDocument/2006/relationships/image" Target="../media/image190.wmf"/><Relationship Id="rId17" Type="http://schemas.openxmlformats.org/officeDocument/2006/relationships/oleObject" Target="../embeddings/oleObject122.bin"/><Relationship Id="rId2" Type="http://schemas.openxmlformats.org/officeDocument/2006/relationships/slideLayout" Target="../slideLayouts/slideLayout13.xml"/><Relationship Id="rId16" Type="http://schemas.openxmlformats.org/officeDocument/2006/relationships/image" Target="../media/image192.wmf"/><Relationship Id="rId20" Type="http://schemas.openxmlformats.org/officeDocument/2006/relationships/image" Target="../media/image194.wmf"/><Relationship Id="rId1" Type="http://schemas.openxmlformats.org/officeDocument/2006/relationships/vmlDrawing" Target="../drawings/vmlDrawing22.vml"/><Relationship Id="rId6" Type="http://schemas.openxmlformats.org/officeDocument/2006/relationships/image" Target="../media/image187.w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oleObject" Target="../embeddings/oleObject121.bin"/><Relationship Id="rId10" Type="http://schemas.openxmlformats.org/officeDocument/2006/relationships/image" Target="../media/image189.wmf"/><Relationship Id="rId19" Type="http://schemas.openxmlformats.org/officeDocument/2006/relationships/oleObject" Target="../embeddings/oleObject123.bin"/><Relationship Id="rId4" Type="http://schemas.openxmlformats.org/officeDocument/2006/relationships/image" Target="../media/image186.wmf"/><Relationship Id="rId9" Type="http://schemas.openxmlformats.org/officeDocument/2006/relationships/oleObject" Target="../embeddings/oleObject118.bin"/><Relationship Id="rId14" Type="http://schemas.openxmlformats.org/officeDocument/2006/relationships/image" Target="../media/image191.wmf"/><Relationship Id="rId22" Type="http://schemas.openxmlformats.org/officeDocument/2006/relationships/image" Target="../media/image172.wmf"/></Relationships>
</file>

<file path=ppt/slides/_rels/slide3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195.wmf"/><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oleObject" Target="../embeddings/oleObject125.bin"/><Relationship Id="rId2" Type="http://schemas.openxmlformats.org/officeDocument/2006/relationships/tags" Target="../tags/tag10.xml"/><Relationship Id="rId1" Type="http://schemas.openxmlformats.org/officeDocument/2006/relationships/vmlDrawing" Target="../drawings/vmlDrawing23.vml"/><Relationship Id="rId6" Type="http://schemas.openxmlformats.org/officeDocument/2006/relationships/tags" Target="../tags/tag14.xml"/><Relationship Id="rId11" Type="http://schemas.openxmlformats.org/officeDocument/2006/relationships/slideLayout" Target="../slideLayouts/slideLayout18.xml"/><Relationship Id="rId5" Type="http://schemas.openxmlformats.org/officeDocument/2006/relationships/tags" Target="../tags/tag13.xml"/><Relationship Id="rId10" Type="http://schemas.openxmlformats.org/officeDocument/2006/relationships/tags" Target="../tags/tag18.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67.tmp"/></Relationships>
</file>

<file path=ppt/slides/_rels/slide34.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39.xml"/><Relationship Id="rId1" Type="http://schemas.openxmlformats.org/officeDocument/2006/relationships/vmlDrawing" Target="../drawings/vmlDrawing24.vml"/><Relationship Id="rId6" Type="http://schemas.openxmlformats.org/officeDocument/2006/relationships/image" Target="../media/image197.emf"/><Relationship Id="rId5" Type="http://schemas.openxmlformats.org/officeDocument/2006/relationships/oleObject" Target="../embeddings/oleObject127.bin"/><Relationship Id="rId10" Type="http://schemas.openxmlformats.org/officeDocument/2006/relationships/image" Target="../media/image199.emf"/><Relationship Id="rId4" Type="http://schemas.openxmlformats.org/officeDocument/2006/relationships/image" Target="../media/image196.emf"/><Relationship Id="rId9" Type="http://schemas.openxmlformats.org/officeDocument/2006/relationships/oleObject" Target="../embeddings/oleObject129.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32.bin"/><Relationship Id="rId13" Type="http://schemas.openxmlformats.org/officeDocument/2006/relationships/image" Target="../media/image204.emf"/><Relationship Id="rId3" Type="http://schemas.openxmlformats.org/officeDocument/2006/relationships/oleObject" Target="../embeddings/oleObject130.bin"/><Relationship Id="rId7" Type="http://schemas.openxmlformats.org/officeDocument/2006/relationships/slide" Target="slide1.xml"/><Relationship Id="rId12" Type="http://schemas.openxmlformats.org/officeDocument/2006/relationships/oleObject" Target="../embeddings/oleObject134.bin"/><Relationship Id="rId2" Type="http://schemas.openxmlformats.org/officeDocument/2006/relationships/slideLayout" Target="../slideLayouts/slideLayout17.xml"/><Relationship Id="rId1" Type="http://schemas.openxmlformats.org/officeDocument/2006/relationships/vmlDrawing" Target="../drawings/vmlDrawing25.vml"/><Relationship Id="rId6" Type="http://schemas.openxmlformats.org/officeDocument/2006/relationships/image" Target="../media/image201.emf"/><Relationship Id="rId11" Type="http://schemas.openxmlformats.org/officeDocument/2006/relationships/image" Target="../media/image203.emf"/><Relationship Id="rId5" Type="http://schemas.openxmlformats.org/officeDocument/2006/relationships/oleObject" Target="../embeddings/oleObject131.bin"/><Relationship Id="rId10" Type="http://schemas.openxmlformats.org/officeDocument/2006/relationships/oleObject" Target="../embeddings/oleObject133.bin"/><Relationship Id="rId4" Type="http://schemas.openxmlformats.org/officeDocument/2006/relationships/image" Target="../media/image200.emf"/><Relationship Id="rId9" Type="http://schemas.openxmlformats.org/officeDocument/2006/relationships/image" Target="../media/image202.emf"/></Relationships>
</file>

<file path=ppt/slides/_rels/slide36.xml.rels><?xml version="1.0" encoding="UTF-8" standalone="yes"?>
<Relationships xmlns="http://schemas.openxmlformats.org/package/2006/relationships"><Relationship Id="rId8" Type="http://schemas.openxmlformats.org/officeDocument/2006/relationships/image" Target="../media/image207.wmf"/><Relationship Id="rId13" Type="http://schemas.openxmlformats.org/officeDocument/2006/relationships/oleObject" Target="../embeddings/oleObject140.bin"/><Relationship Id="rId18" Type="http://schemas.openxmlformats.org/officeDocument/2006/relationships/oleObject" Target="../embeddings/oleObject143.bin"/><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209.wmf"/><Relationship Id="rId17" Type="http://schemas.openxmlformats.org/officeDocument/2006/relationships/oleObject" Target="../embeddings/oleObject142.bin"/><Relationship Id="rId2" Type="http://schemas.openxmlformats.org/officeDocument/2006/relationships/slideLayout" Target="../slideLayouts/slideLayout13.xml"/><Relationship Id="rId16" Type="http://schemas.openxmlformats.org/officeDocument/2006/relationships/image" Target="../media/image211.wmf"/><Relationship Id="rId1" Type="http://schemas.openxmlformats.org/officeDocument/2006/relationships/vmlDrawing" Target="../drawings/vmlDrawing26.vml"/><Relationship Id="rId6" Type="http://schemas.openxmlformats.org/officeDocument/2006/relationships/image" Target="../media/image206.wmf"/><Relationship Id="rId11" Type="http://schemas.openxmlformats.org/officeDocument/2006/relationships/oleObject" Target="../embeddings/oleObject139.bin"/><Relationship Id="rId5" Type="http://schemas.openxmlformats.org/officeDocument/2006/relationships/oleObject" Target="../embeddings/oleObject136.bin"/><Relationship Id="rId15" Type="http://schemas.openxmlformats.org/officeDocument/2006/relationships/oleObject" Target="../embeddings/oleObject141.bin"/><Relationship Id="rId10" Type="http://schemas.openxmlformats.org/officeDocument/2006/relationships/image" Target="../media/image208.wmf"/><Relationship Id="rId19" Type="http://schemas.openxmlformats.org/officeDocument/2006/relationships/oleObject" Target="../embeddings/oleObject144.bin"/><Relationship Id="rId4" Type="http://schemas.openxmlformats.org/officeDocument/2006/relationships/image" Target="../media/image205.wmf"/><Relationship Id="rId9" Type="http://schemas.openxmlformats.org/officeDocument/2006/relationships/oleObject" Target="../embeddings/oleObject138.bin"/><Relationship Id="rId14" Type="http://schemas.openxmlformats.org/officeDocument/2006/relationships/image" Target="../media/image210.wmf"/></Relationships>
</file>

<file path=ppt/slides/_rels/slide37.xml.rels><?xml version="1.0" encoding="UTF-8" standalone="yes"?>
<Relationships xmlns="http://schemas.openxmlformats.org/package/2006/relationships"><Relationship Id="rId8" Type="http://schemas.openxmlformats.org/officeDocument/2006/relationships/image" Target="../media/image213.wmf"/><Relationship Id="rId13" Type="http://schemas.openxmlformats.org/officeDocument/2006/relationships/oleObject" Target="../embeddings/oleObject150.bin"/><Relationship Id="rId3" Type="http://schemas.openxmlformats.org/officeDocument/2006/relationships/oleObject" Target="../embeddings/oleObject145.bin"/><Relationship Id="rId7" Type="http://schemas.openxmlformats.org/officeDocument/2006/relationships/oleObject" Target="../embeddings/oleObject147.bin"/><Relationship Id="rId12" Type="http://schemas.openxmlformats.org/officeDocument/2006/relationships/image" Target="../media/image215.wmf"/><Relationship Id="rId2" Type="http://schemas.openxmlformats.org/officeDocument/2006/relationships/slideLayout" Target="../slideLayouts/slideLayout13.xml"/><Relationship Id="rId1" Type="http://schemas.openxmlformats.org/officeDocument/2006/relationships/vmlDrawing" Target="../drawings/vmlDrawing27.vml"/><Relationship Id="rId6" Type="http://schemas.openxmlformats.org/officeDocument/2006/relationships/image" Target="../media/image212.wmf"/><Relationship Id="rId11" Type="http://schemas.openxmlformats.org/officeDocument/2006/relationships/oleObject" Target="../embeddings/oleObject149.bin"/><Relationship Id="rId5" Type="http://schemas.openxmlformats.org/officeDocument/2006/relationships/oleObject" Target="../embeddings/oleObject146.bin"/><Relationship Id="rId10" Type="http://schemas.openxmlformats.org/officeDocument/2006/relationships/image" Target="../media/image214.wmf"/><Relationship Id="rId4" Type="http://schemas.openxmlformats.org/officeDocument/2006/relationships/image" Target="../media/image205.wmf"/><Relationship Id="rId9" Type="http://schemas.openxmlformats.org/officeDocument/2006/relationships/oleObject" Target="../embeddings/oleObject148.bin"/><Relationship Id="rId14" Type="http://schemas.openxmlformats.org/officeDocument/2006/relationships/image" Target="../media/image216.wmf"/></Relationships>
</file>

<file path=ppt/slides/_rels/slide38.xml.rels><?xml version="1.0" encoding="UTF-8" standalone="yes"?>
<Relationships xmlns="http://schemas.openxmlformats.org/package/2006/relationships"><Relationship Id="rId8" Type="http://schemas.openxmlformats.org/officeDocument/2006/relationships/image" Target="../media/image219.wmf"/><Relationship Id="rId13" Type="http://schemas.openxmlformats.org/officeDocument/2006/relationships/oleObject" Target="../embeddings/oleObject156.bin"/><Relationship Id="rId18" Type="http://schemas.openxmlformats.org/officeDocument/2006/relationships/image" Target="../media/image224.wmf"/><Relationship Id="rId3" Type="http://schemas.openxmlformats.org/officeDocument/2006/relationships/oleObject" Target="../embeddings/oleObject151.bin"/><Relationship Id="rId7" Type="http://schemas.openxmlformats.org/officeDocument/2006/relationships/oleObject" Target="../embeddings/oleObject153.bin"/><Relationship Id="rId12" Type="http://schemas.openxmlformats.org/officeDocument/2006/relationships/image" Target="../media/image221.wmf"/><Relationship Id="rId17" Type="http://schemas.openxmlformats.org/officeDocument/2006/relationships/oleObject" Target="../embeddings/oleObject158.bin"/><Relationship Id="rId2" Type="http://schemas.openxmlformats.org/officeDocument/2006/relationships/slideLayout" Target="../slideLayouts/slideLayout13.xml"/><Relationship Id="rId16" Type="http://schemas.openxmlformats.org/officeDocument/2006/relationships/image" Target="../media/image223.wmf"/><Relationship Id="rId20" Type="http://schemas.openxmlformats.org/officeDocument/2006/relationships/image" Target="../media/image225.wmf"/><Relationship Id="rId1" Type="http://schemas.openxmlformats.org/officeDocument/2006/relationships/vmlDrawing" Target="../drawings/vmlDrawing28.vml"/><Relationship Id="rId6" Type="http://schemas.openxmlformats.org/officeDocument/2006/relationships/image" Target="../media/image218.wmf"/><Relationship Id="rId11" Type="http://schemas.openxmlformats.org/officeDocument/2006/relationships/oleObject" Target="../embeddings/oleObject155.bin"/><Relationship Id="rId5" Type="http://schemas.openxmlformats.org/officeDocument/2006/relationships/oleObject" Target="../embeddings/oleObject152.bin"/><Relationship Id="rId15" Type="http://schemas.openxmlformats.org/officeDocument/2006/relationships/oleObject" Target="../embeddings/oleObject157.bin"/><Relationship Id="rId10" Type="http://schemas.openxmlformats.org/officeDocument/2006/relationships/image" Target="../media/image220.wmf"/><Relationship Id="rId19" Type="http://schemas.openxmlformats.org/officeDocument/2006/relationships/oleObject" Target="../embeddings/oleObject159.bin"/><Relationship Id="rId4" Type="http://schemas.openxmlformats.org/officeDocument/2006/relationships/image" Target="../media/image217.wmf"/><Relationship Id="rId9" Type="http://schemas.openxmlformats.org/officeDocument/2006/relationships/oleObject" Target="../embeddings/oleObject154.bin"/><Relationship Id="rId14" Type="http://schemas.openxmlformats.org/officeDocument/2006/relationships/image" Target="../media/image222.wmf"/></Relationships>
</file>

<file path=ppt/slides/_rels/slide3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28.wmf"/><Relationship Id="rId3" Type="http://schemas.openxmlformats.org/officeDocument/2006/relationships/notesSlide" Target="../notesSlides/notesSlide1.xml"/><Relationship Id="rId7" Type="http://schemas.openxmlformats.org/officeDocument/2006/relationships/oleObject" Target="../embeddings/oleObject3.bin"/><Relationship Id="rId12"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6.wmf"/><Relationship Id="rId15" Type="http://schemas.openxmlformats.org/officeDocument/2006/relationships/image" Target="../media/image32.png"/><Relationship Id="rId10" Type="http://schemas.openxmlformats.org/officeDocument/2006/relationships/image" Target="../media/image30.wmf"/><Relationship Id="rId4" Type="http://schemas.openxmlformats.org/officeDocument/2006/relationships/oleObject" Target="../embeddings/oleObject1.bin"/><Relationship Id="rId9" Type="http://schemas.openxmlformats.org/officeDocument/2006/relationships/image" Target="../media/image29.wmf"/><Relationship Id="rId1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230.wmf"/><Relationship Id="rId3" Type="http://schemas.openxmlformats.org/officeDocument/2006/relationships/image" Target="../media/image231.png"/><Relationship Id="rId7" Type="http://schemas.openxmlformats.org/officeDocument/2006/relationships/image" Target="../media/image227.wmf"/><Relationship Id="rId12" Type="http://schemas.openxmlformats.org/officeDocument/2006/relationships/oleObject" Target="../embeddings/oleObject164.bin"/><Relationship Id="rId2" Type="http://schemas.openxmlformats.org/officeDocument/2006/relationships/slideLayout" Target="../slideLayouts/slideLayout27.xml"/><Relationship Id="rId1" Type="http://schemas.openxmlformats.org/officeDocument/2006/relationships/vmlDrawing" Target="../drawings/vmlDrawing29.vml"/><Relationship Id="rId6" Type="http://schemas.openxmlformats.org/officeDocument/2006/relationships/oleObject" Target="../embeddings/oleObject161.bin"/><Relationship Id="rId11" Type="http://schemas.openxmlformats.org/officeDocument/2006/relationships/image" Target="../media/image229.wmf"/><Relationship Id="rId5" Type="http://schemas.openxmlformats.org/officeDocument/2006/relationships/image" Target="../media/image226.wmf"/><Relationship Id="rId10" Type="http://schemas.openxmlformats.org/officeDocument/2006/relationships/oleObject" Target="../embeddings/oleObject163.bin"/><Relationship Id="rId4" Type="http://schemas.openxmlformats.org/officeDocument/2006/relationships/oleObject" Target="../embeddings/oleObject160.bin"/><Relationship Id="rId9" Type="http://schemas.openxmlformats.org/officeDocument/2006/relationships/image" Target="../media/image228.wmf"/></Relationships>
</file>

<file path=ppt/slides/_rels/slide41.xml.rels><?xml version="1.0" encoding="UTF-8" standalone="yes"?>
<Relationships xmlns="http://schemas.openxmlformats.org/package/2006/relationships"><Relationship Id="rId8" Type="http://schemas.openxmlformats.org/officeDocument/2006/relationships/image" Target="../media/image234.wmf"/><Relationship Id="rId13" Type="http://schemas.openxmlformats.org/officeDocument/2006/relationships/oleObject" Target="../embeddings/oleObject170.bin"/><Relationship Id="rId18" Type="http://schemas.openxmlformats.org/officeDocument/2006/relationships/image" Target="../media/image240.png"/><Relationship Id="rId3" Type="http://schemas.openxmlformats.org/officeDocument/2006/relationships/oleObject" Target="../embeddings/oleObject165.bin"/><Relationship Id="rId7" Type="http://schemas.openxmlformats.org/officeDocument/2006/relationships/oleObject" Target="../embeddings/oleObject167.bin"/><Relationship Id="rId12" Type="http://schemas.openxmlformats.org/officeDocument/2006/relationships/image" Target="../media/image236.wmf"/><Relationship Id="rId17" Type="http://schemas.openxmlformats.org/officeDocument/2006/relationships/image" Target="../media/image238.wmf"/><Relationship Id="rId2" Type="http://schemas.openxmlformats.org/officeDocument/2006/relationships/slideLayout" Target="../slideLayouts/slideLayout28.xml"/><Relationship Id="rId16" Type="http://schemas.openxmlformats.org/officeDocument/2006/relationships/oleObject" Target="../embeddings/oleObject171.bin"/><Relationship Id="rId20" Type="http://schemas.openxmlformats.org/officeDocument/2006/relationships/image" Target="../media/image230.wmf"/><Relationship Id="rId1" Type="http://schemas.openxmlformats.org/officeDocument/2006/relationships/vmlDrawing" Target="../drawings/vmlDrawing30.vml"/><Relationship Id="rId6" Type="http://schemas.openxmlformats.org/officeDocument/2006/relationships/image" Target="../media/image233.wmf"/><Relationship Id="rId11" Type="http://schemas.openxmlformats.org/officeDocument/2006/relationships/oleObject" Target="../embeddings/oleObject169.bin"/><Relationship Id="rId5" Type="http://schemas.openxmlformats.org/officeDocument/2006/relationships/oleObject" Target="../embeddings/oleObject166.bin"/><Relationship Id="rId15" Type="http://schemas.openxmlformats.org/officeDocument/2006/relationships/image" Target="../media/image239.png"/><Relationship Id="rId10" Type="http://schemas.openxmlformats.org/officeDocument/2006/relationships/image" Target="../media/image235.wmf"/><Relationship Id="rId19" Type="http://schemas.openxmlformats.org/officeDocument/2006/relationships/oleObject" Target="../embeddings/oleObject172.bin"/><Relationship Id="rId4" Type="http://schemas.openxmlformats.org/officeDocument/2006/relationships/image" Target="../media/image232.wmf"/><Relationship Id="rId9" Type="http://schemas.openxmlformats.org/officeDocument/2006/relationships/oleObject" Target="../embeddings/oleObject168.bin"/><Relationship Id="rId14" Type="http://schemas.openxmlformats.org/officeDocument/2006/relationships/image" Target="../media/image237.wmf"/></Relationships>
</file>

<file path=ppt/slides/_rels/slide42.xml.rels><?xml version="1.0" encoding="UTF-8" standalone="yes"?>
<Relationships xmlns="http://schemas.openxmlformats.org/package/2006/relationships"><Relationship Id="rId8" Type="http://schemas.openxmlformats.org/officeDocument/2006/relationships/image" Target="../media/image243.wmf"/><Relationship Id="rId13" Type="http://schemas.openxmlformats.org/officeDocument/2006/relationships/image" Target="../media/image245.wmf"/><Relationship Id="rId18" Type="http://schemas.openxmlformats.org/officeDocument/2006/relationships/oleObject" Target="../embeddings/oleObject180.bin"/><Relationship Id="rId3" Type="http://schemas.openxmlformats.org/officeDocument/2006/relationships/oleObject" Target="../embeddings/oleObject173.bin"/><Relationship Id="rId21" Type="http://schemas.openxmlformats.org/officeDocument/2006/relationships/oleObject" Target="../embeddings/oleObject181.bin"/><Relationship Id="rId7" Type="http://schemas.openxmlformats.org/officeDocument/2006/relationships/oleObject" Target="../embeddings/oleObject175.bin"/><Relationship Id="rId12" Type="http://schemas.openxmlformats.org/officeDocument/2006/relationships/oleObject" Target="../embeddings/oleObject177.bin"/><Relationship Id="rId17" Type="http://schemas.openxmlformats.org/officeDocument/2006/relationships/image" Target="../media/image246.wmf"/><Relationship Id="rId2" Type="http://schemas.openxmlformats.org/officeDocument/2006/relationships/slideLayout" Target="../slideLayouts/slideLayout29.xml"/><Relationship Id="rId16" Type="http://schemas.openxmlformats.org/officeDocument/2006/relationships/oleObject" Target="../embeddings/oleObject179.bin"/><Relationship Id="rId20" Type="http://schemas.openxmlformats.org/officeDocument/2006/relationships/image" Target="../media/image239.png"/><Relationship Id="rId1" Type="http://schemas.openxmlformats.org/officeDocument/2006/relationships/vmlDrawing" Target="../drawings/vmlDrawing31.vml"/><Relationship Id="rId6" Type="http://schemas.openxmlformats.org/officeDocument/2006/relationships/image" Target="../media/image242.wmf"/><Relationship Id="rId11" Type="http://schemas.openxmlformats.org/officeDocument/2006/relationships/image" Target="../media/image244.wmf"/><Relationship Id="rId24" Type="http://schemas.openxmlformats.org/officeDocument/2006/relationships/image" Target="../media/image249.wmf"/><Relationship Id="rId5" Type="http://schemas.openxmlformats.org/officeDocument/2006/relationships/oleObject" Target="../embeddings/oleObject174.bin"/><Relationship Id="rId15" Type="http://schemas.openxmlformats.org/officeDocument/2006/relationships/image" Target="../media/image228.wmf"/><Relationship Id="rId23" Type="http://schemas.openxmlformats.org/officeDocument/2006/relationships/oleObject" Target="../embeddings/oleObject182.bin"/><Relationship Id="rId10" Type="http://schemas.openxmlformats.org/officeDocument/2006/relationships/oleObject" Target="../embeddings/oleObject176.bin"/><Relationship Id="rId19" Type="http://schemas.openxmlformats.org/officeDocument/2006/relationships/image" Target="../media/image247.wmf"/><Relationship Id="rId4" Type="http://schemas.openxmlformats.org/officeDocument/2006/relationships/image" Target="../media/image241.emf"/><Relationship Id="rId9" Type="http://schemas.openxmlformats.org/officeDocument/2006/relationships/image" Target="../media/image250.png"/><Relationship Id="rId14" Type="http://schemas.openxmlformats.org/officeDocument/2006/relationships/oleObject" Target="../embeddings/oleObject178.bin"/><Relationship Id="rId22" Type="http://schemas.openxmlformats.org/officeDocument/2006/relationships/image" Target="../media/image248.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254.wmf"/><Relationship Id="rId18" Type="http://schemas.openxmlformats.org/officeDocument/2006/relationships/oleObject" Target="../embeddings/oleObject190.bin"/><Relationship Id="rId3" Type="http://schemas.openxmlformats.org/officeDocument/2006/relationships/image" Target="../media/image258.png"/><Relationship Id="rId21" Type="http://schemas.openxmlformats.org/officeDocument/2006/relationships/oleObject" Target="../embeddings/oleObject191.bin"/><Relationship Id="rId7" Type="http://schemas.openxmlformats.org/officeDocument/2006/relationships/image" Target="../media/image252.wmf"/><Relationship Id="rId12" Type="http://schemas.openxmlformats.org/officeDocument/2006/relationships/oleObject" Target="../embeddings/oleObject187.bin"/><Relationship Id="rId17" Type="http://schemas.openxmlformats.org/officeDocument/2006/relationships/image" Target="../media/image256.wmf"/><Relationship Id="rId2" Type="http://schemas.openxmlformats.org/officeDocument/2006/relationships/slideLayout" Target="../slideLayouts/slideLayout30.xml"/><Relationship Id="rId16" Type="http://schemas.openxmlformats.org/officeDocument/2006/relationships/oleObject" Target="../embeddings/oleObject189.bin"/><Relationship Id="rId20" Type="http://schemas.openxmlformats.org/officeDocument/2006/relationships/image" Target="../media/image239.png"/><Relationship Id="rId1" Type="http://schemas.openxmlformats.org/officeDocument/2006/relationships/vmlDrawing" Target="../drawings/vmlDrawing32.vml"/><Relationship Id="rId6" Type="http://schemas.openxmlformats.org/officeDocument/2006/relationships/oleObject" Target="../embeddings/oleObject184.bin"/><Relationship Id="rId11" Type="http://schemas.openxmlformats.org/officeDocument/2006/relationships/image" Target="../media/image172.wmf"/><Relationship Id="rId24" Type="http://schemas.openxmlformats.org/officeDocument/2006/relationships/image" Target="../media/image257.wmf"/><Relationship Id="rId5" Type="http://schemas.openxmlformats.org/officeDocument/2006/relationships/image" Target="../media/image251.wmf"/><Relationship Id="rId15" Type="http://schemas.openxmlformats.org/officeDocument/2006/relationships/image" Target="../media/image255.wmf"/><Relationship Id="rId23" Type="http://schemas.openxmlformats.org/officeDocument/2006/relationships/oleObject" Target="../embeddings/oleObject192.bin"/><Relationship Id="rId10" Type="http://schemas.openxmlformats.org/officeDocument/2006/relationships/oleObject" Target="../embeddings/oleObject186.bin"/><Relationship Id="rId19" Type="http://schemas.openxmlformats.org/officeDocument/2006/relationships/image" Target="../media/image247.wmf"/><Relationship Id="rId4" Type="http://schemas.openxmlformats.org/officeDocument/2006/relationships/oleObject" Target="../embeddings/oleObject183.bin"/><Relationship Id="rId9" Type="http://schemas.openxmlformats.org/officeDocument/2006/relationships/image" Target="../media/image253.wmf"/><Relationship Id="rId14" Type="http://schemas.openxmlformats.org/officeDocument/2006/relationships/oleObject" Target="../embeddings/oleObject188.bin"/><Relationship Id="rId22" Type="http://schemas.openxmlformats.org/officeDocument/2006/relationships/image" Target="../media/image248.wmf"/></Relationships>
</file>

<file path=ppt/slides/_rels/slide44.xml.rels><?xml version="1.0" encoding="UTF-8" standalone="yes"?>
<Relationships xmlns="http://schemas.openxmlformats.org/package/2006/relationships"><Relationship Id="rId8" Type="http://schemas.openxmlformats.org/officeDocument/2006/relationships/image" Target="../media/image261.emf"/><Relationship Id="rId3" Type="http://schemas.openxmlformats.org/officeDocument/2006/relationships/oleObject" Target="../embeddings/oleObject193.bin"/><Relationship Id="rId7" Type="http://schemas.openxmlformats.org/officeDocument/2006/relationships/oleObject" Target="../embeddings/oleObject195.bin"/><Relationship Id="rId12" Type="http://schemas.openxmlformats.org/officeDocument/2006/relationships/image" Target="../media/image263.emf"/><Relationship Id="rId2" Type="http://schemas.openxmlformats.org/officeDocument/2006/relationships/slideLayout" Target="../slideLayouts/slideLayout18.xml"/><Relationship Id="rId1" Type="http://schemas.openxmlformats.org/officeDocument/2006/relationships/vmlDrawing" Target="../drawings/vmlDrawing33.vml"/><Relationship Id="rId6" Type="http://schemas.openxmlformats.org/officeDocument/2006/relationships/image" Target="../media/image260.emf"/><Relationship Id="rId11" Type="http://schemas.openxmlformats.org/officeDocument/2006/relationships/oleObject" Target="../embeddings/oleObject197.bin"/><Relationship Id="rId5" Type="http://schemas.openxmlformats.org/officeDocument/2006/relationships/oleObject" Target="../embeddings/oleObject194.bin"/><Relationship Id="rId10" Type="http://schemas.openxmlformats.org/officeDocument/2006/relationships/image" Target="../media/image262.emf"/><Relationship Id="rId4" Type="http://schemas.openxmlformats.org/officeDocument/2006/relationships/image" Target="../media/image259.emf"/><Relationship Id="rId9" Type="http://schemas.openxmlformats.org/officeDocument/2006/relationships/oleObject" Target="../embeddings/oleObject196.bin"/></Relationships>
</file>

<file path=ppt/slides/_rels/slide45.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67.tmp"/><Relationship Id="rId5" Type="http://schemas.openxmlformats.org/officeDocument/2006/relationships/tags" Target="../tags/tag23.xml"/><Relationship Id="rId10" Type="http://schemas.openxmlformats.org/officeDocument/2006/relationships/slideLayout" Target="../slideLayouts/slideLayout18.xml"/><Relationship Id="rId4" Type="http://schemas.openxmlformats.org/officeDocument/2006/relationships/tags" Target="../tags/tag22.xml"/><Relationship Id="rId9" Type="http://schemas.openxmlformats.org/officeDocument/2006/relationships/tags" Target="../tags/tag27.xml"/></Relationships>
</file>

<file path=ppt/slides/_rels/slide46.xml.rels><?xml version="1.0" encoding="UTF-8" standalone="yes"?>
<Relationships xmlns="http://schemas.openxmlformats.org/package/2006/relationships"><Relationship Id="rId8" Type="http://schemas.openxmlformats.org/officeDocument/2006/relationships/image" Target="../media/image266.emf"/><Relationship Id="rId13" Type="http://schemas.openxmlformats.org/officeDocument/2006/relationships/oleObject" Target="../embeddings/oleObject203.bin"/><Relationship Id="rId3" Type="http://schemas.openxmlformats.org/officeDocument/2006/relationships/oleObject" Target="../embeddings/oleObject198.bin"/><Relationship Id="rId7" Type="http://schemas.openxmlformats.org/officeDocument/2006/relationships/oleObject" Target="../embeddings/oleObject200.bin"/><Relationship Id="rId12" Type="http://schemas.openxmlformats.org/officeDocument/2006/relationships/image" Target="../media/image268.emf"/><Relationship Id="rId2" Type="http://schemas.openxmlformats.org/officeDocument/2006/relationships/slideLayout" Target="../slideLayouts/slideLayout18.xml"/><Relationship Id="rId16" Type="http://schemas.openxmlformats.org/officeDocument/2006/relationships/image" Target="../media/image270.emf"/><Relationship Id="rId1" Type="http://schemas.openxmlformats.org/officeDocument/2006/relationships/vmlDrawing" Target="../drawings/vmlDrawing34.vml"/><Relationship Id="rId6" Type="http://schemas.openxmlformats.org/officeDocument/2006/relationships/image" Target="../media/image265.emf"/><Relationship Id="rId11" Type="http://schemas.openxmlformats.org/officeDocument/2006/relationships/oleObject" Target="../embeddings/oleObject202.bin"/><Relationship Id="rId5" Type="http://schemas.openxmlformats.org/officeDocument/2006/relationships/oleObject" Target="../embeddings/oleObject199.bin"/><Relationship Id="rId15" Type="http://schemas.openxmlformats.org/officeDocument/2006/relationships/oleObject" Target="../embeddings/oleObject204.bin"/><Relationship Id="rId10" Type="http://schemas.openxmlformats.org/officeDocument/2006/relationships/image" Target="../media/image267.emf"/><Relationship Id="rId4" Type="http://schemas.openxmlformats.org/officeDocument/2006/relationships/image" Target="../media/image264.emf"/><Relationship Id="rId9" Type="http://schemas.openxmlformats.org/officeDocument/2006/relationships/oleObject" Target="../embeddings/oleObject201.bin"/><Relationship Id="rId14" Type="http://schemas.openxmlformats.org/officeDocument/2006/relationships/image" Target="../media/image269.emf"/></Relationships>
</file>

<file path=ppt/slides/_rels/slide47.xml.rels><?xml version="1.0" encoding="UTF-8" standalone="yes"?>
<Relationships xmlns="http://schemas.openxmlformats.org/package/2006/relationships"><Relationship Id="rId8" Type="http://schemas.openxmlformats.org/officeDocument/2006/relationships/image" Target="../media/image273.emf"/><Relationship Id="rId3" Type="http://schemas.openxmlformats.org/officeDocument/2006/relationships/oleObject" Target="../embeddings/oleObject205.bin"/><Relationship Id="rId7" Type="http://schemas.openxmlformats.org/officeDocument/2006/relationships/oleObject" Target="../embeddings/oleObject207.bin"/><Relationship Id="rId2" Type="http://schemas.openxmlformats.org/officeDocument/2006/relationships/slideLayout" Target="../slideLayouts/slideLayout18.xml"/><Relationship Id="rId1" Type="http://schemas.openxmlformats.org/officeDocument/2006/relationships/vmlDrawing" Target="../drawings/vmlDrawing35.vml"/><Relationship Id="rId6" Type="http://schemas.openxmlformats.org/officeDocument/2006/relationships/image" Target="../media/image272.emf"/><Relationship Id="rId5" Type="http://schemas.openxmlformats.org/officeDocument/2006/relationships/oleObject" Target="../embeddings/oleObject206.bin"/><Relationship Id="rId10" Type="http://schemas.openxmlformats.org/officeDocument/2006/relationships/image" Target="../media/image274.emf"/><Relationship Id="rId4" Type="http://schemas.openxmlformats.org/officeDocument/2006/relationships/image" Target="../media/image271.emf"/><Relationship Id="rId9" Type="http://schemas.openxmlformats.org/officeDocument/2006/relationships/oleObject" Target="../embeddings/oleObject208.bin"/></Relationships>
</file>

<file path=ppt/slides/_rels/slide48.xml.rels><?xml version="1.0" encoding="UTF-8" standalone="yes"?>
<Relationships xmlns="http://schemas.openxmlformats.org/package/2006/relationships"><Relationship Id="rId8" Type="http://schemas.openxmlformats.org/officeDocument/2006/relationships/image" Target="../media/image277.emf"/><Relationship Id="rId13" Type="http://schemas.openxmlformats.org/officeDocument/2006/relationships/oleObject" Target="../embeddings/oleObject214.bin"/><Relationship Id="rId3" Type="http://schemas.openxmlformats.org/officeDocument/2006/relationships/oleObject" Target="../embeddings/oleObject209.bin"/><Relationship Id="rId7" Type="http://schemas.openxmlformats.org/officeDocument/2006/relationships/oleObject" Target="../embeddings/oleObject211.bin"/><Relationship Id="rId12" Type="http://schemas.openxmlformats.org/officeDocument/2006/relationships/image" Target="../media/image279.emf"/><Relationship Id="rId2" Type="http://schemas.openxmlformats.org/officeDocument/2006/relationships/slideLayout" Target="../slideLayouts/slideLayout18.xml"/><Relationship Id="rId1" Type="http://schemas.openxmlformats.org/officeDocument/2006/relationships/vmlDrawing" Target="../drawings/vmlDrawing36.vml"/><Relationship Id="rId6" Type="http://schemas.openxmlformats.org/officeDocument/2006/relationships/image" Target="../media/image276.emf"/><Relationship Id="rId11" Type="http://schemas.openxmlformats.org/officeDocument/2006/relationships/oleObject" Target="../embeddings/oleObject213.bin"/><Relationship Id="rId5" Type="http://schemas.openxmlformats.org/officeDocument/2006/relationships/oleObject" Target="../embeddings/oleObject210.bin"/><Relationship Id="rId10" Type="http://schemas.openxmlformats.org/officeDocument/2006/relationships/image" Target="../media/image278.emf"/><Relationship Id="rId4" Type="http://schemas.openxmlformats.org/officeDocument/2006/relationships/image" Target="../media/image275.emf"/><Relationship Id="rId9" Type="http://schemas.openxmlformats.org/officeDocument/2006/relationships/oleObject" Target="../embeddings/oleObject212.bin"/><Relationship Id="rId14" Type="http://schemas.openxmlformats.org/officeDocument/2006/relationships/image" Target="../media/image280.emf"/></Relationships>
</file>

<file path=ppt/slides/_rels/slide49.xml.rels><?xml version="1.0" encoding="UTF-8" standalone="yes"?>
<Relationships xmlns="http://schemas.openxmlformats.org/package/2006/relationships"><Relationship Id="rId8" Type="http://schemas.openxmlformats.org/officeDocument/2006/relationships/image" Target="../media/image283.emf"/><Relationship Id="rId13" Type="http://schemas.openxmlformats.org/officeDocument/2006/relationships/oleObject" Target="../embeddings/oleObject220.bin"/><Relationship Id="rId18" Type="http://schemas.openxmlformats.org/officeDocument/2006/relationships/image" Target="../media/image288.emf"/><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285.emf"/><Relationship Id="rId17" Type="http://schemas.openxmlformats.org/officeDocument/2006/relationships/oleObject" Target="../embeddings/oleObject222.bin"/><Relationship Id="rId2" Type="http://schemas.openxmlformats.org/officeDocument/2006/relationships/slideLayout" Target="../slideLayouts/slideLayout18.xml"/><Relationship Id="rId16" Type="http://schemas.openxmlformats.org/officeDocument/2006/relationships/image" Target="../media/image287.emf"/><Relationship Id="rId1" Type="http://schemas.openxmlformats.org/officeDocument/2006/relationships/vmlDrawing" Target="../drawings/vmlDrawing37.vml"/><Relationship Id="rId6" Type="http://schemas.openxmlformats.org/officeDocument/2006/relationships/image" Target="../media/image282.emf"/><Relationship Id="rId11" Type="http://schemas.openxmlformats.org/officeDocument/2006/relationships/oleObject" Target="../embeddings/oleObject219.bin"/><Relationship Id="rId5" Type="http://schemas.openxmlformats.org/officeDocument/2006/relationships/oleObject" Target="../embeddings/oleObject216.bin"/><Relationship Id="rId15" Type="http://schemas.openxmlformats.org/officeDocument/2006/relationships/oleObject" Target="../embeddings/oleObject221.bin"/><Relationship Id="rId10" Type="http://schemas.openxmlformats.org/officeDocument/2006/relationships/image" Target="../media/image284.emf"/><Relationship Id="rId4" Type="http://schemas.openxmlformats.org/officeDocument/2006/relationships/image" Target="../media/image281.emf"/><Relationship Id="rId9" Type="http://schemas.openxmlformats.org/officeDocument/2006/relationships/oleObject" Target="../embeddings/oleObject218.bin"/><Relationship Id="rId14" Type="http://schemas.openxmlformats.org/officeDocument/2006/relationships/image" Target="../media/image286.emf"/></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6.wmf"/><Relationship Id="rId3" Type="http://schemas.openxmlformats.org/officeDocument/2006/relationships/notesSlide" Target="../notesSlides/notesSlide2.xml"/><Relationship Id="rId7" Type="http://schemas.openxmlformats.org/officeDocument/2006/relationships/image" Target="../media/image34.wmf"/><Relationship Id="rId12" Type="http://schemas.openxmlformats.org/officeDocument/2006/relationships/oleObject" Target="../embeddings/oleObject9.bin"/><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35.wmf"/><Relationship Id="rId5" Type="http://schemas.openxmlformats.org/officeDocument/2006/relationships/image" Target="../media/image33.wmf"/><Relationship Id="rId15" Type="http://schemas.openxmlformats.org/officeDocument/2006/relationships/image" Target="../media/image37.wmf"/><Relationship Id="rId10" Type="http://schemas.openxmlformats.org/officeDocument/2006/relationships/oleObject" Target="../embeddings/oleObject8.bin"/><Relationship Id="rId4" Type="http://schemas.openxmlformats.org/officeDocument/2006/relationships/oleObject" Target="../embeddings/oleObject6.bin"/><Relationship Id="rId9" Type="http://schemas.openxmlformats.org/officeDocument/2006/relationships/image" Target="../media/image38.png"/><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2" Type="http://schemas.openxmlformats.org/officeDocument/2006/relationships/image" Target="../media/image289.emf"/><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23.bin"/><Relationship Id="rId2" Type="http://schemas.openxmlformats.org/officeDocument/2006/relationships/slideLayout" Target="../slideLayouts/slideLayout18.xml"/><Relationship Id="rId1" Type="http://schemas.openxmlformats.org/officeDocument/2006/relationships/vmlDrawing" Target="../drawings/vmlDrawing38.vml"/><Relationship Id="rId6" Type="http://schemas.openxmlformats.org/officeDocument/2006/relationships/image" Target="../media/image291.emf"/><Relationship Id="rId5" Type="http://schemas.openxmlformats.org/officeDocument/2006/relationships/oleObject" Target="../embeddings/oleObject224.bin"/><Relationship Id="rId4" Type="http://schemas.openxmlformats.org/officeDocument/2006/relationships/image" Target="../media/image290.emf"/></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wmf"/><Relationship Id="rId2" Type="http://schemas.openxmlformats.org/officeDocument/2006/relationships/slideLayout" Target="../slideLayouts/slideLayout26.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39.w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18.bin"/><Relationship Id="rId18" Type="http://schemas.openxmlformats.org/officeDocument/2006/relationships/image" Target="../media/image49.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46.wmf"/><Relationship Id="rId17" Type="http://schemas.openxmlformats.org/officeDocument/2006/relationships/oleObject" Target="../embeddings/oleObject20.bin"/><Relationship Id="rId2" Type="http://schemas.openxmlformats.org/officeDocument/2006/relationships/slideLayout" Target="../slideLayouts/slideLayout27.xml"/><Relationship Id="rId16" Type="http://schemas.openxmlformats.org/officeDocument/2006/relationships/image" Target="../media/image48.wmf"/><Relationship Id="rId20" Type="http://schemas.openxmlformats.org/officeDocument/2006/relationships/image" Target="../media/image50.wmf"/><Relationship Id="rId1" Type="http://schemas.openxmlformats.org/officeDocument/2006/relationships/vmlDrawing" Target="../drawings/vmlDrawing4.vml"/><Relationship Id="rId6" Type="http://schemas.openxmlformats.org/officeDocument/2006/relationships/image" Target="../media/image43.wmf"/><Relationship Id="rId11" Type="http://schemas.openxmlformats.org/officeDocument/2006/relationships/oleObject" Target="../embeddings/oleObject17.bin"/><Relationship Id="rId24" Type="http://schemas.openxmlformats.org/officeDocument/2006/relationships/image" Target="../media/image52.jpeg"/><Relationship Id="rId5" Type="http://schemas.openxmlformats.org/officeDocument/2006/relationships/oleObject" Target="../embeddings/oleObject14.bin"/><Relationship Id="rId15" Type="http://schemas.openxmlformats.org/officeDocument/2006/relationships/oleObject" Target="../embeddings/oleObject19.bin"/><Relationship Id="rId23" Type="http://schemas.openxmlformats.org/officeDocument/2006/relationships/hyperlink" Target="http://baike.baidu.com/image/5beeba0fbb1c16d0aa645702" TargetMode="External"/><Relationship Id="rId10" Type="http://schemas.openxmlformats.org/officeDocument/2006/relationships/image" Target="../media/image45.wmf"/><Relationship Id="rId19" Type="http://schemas.openxmlformats.org/officeDocument/2006/relationships/oleObject" Target="../embeddings/oleObject21.bin"/><Relationship Id="rId4" Type="http://schemas.openxmlformats.org/officeDocument/2006/relationships/image" Target="../media/image42.wmf"/><Relationship Id="rId9" Type="http://schemas.openxmlformats.org/officeDocument/2006/relationships/oleObject" Target="../embeddings/oleObject16.bin"/><Relationship Id="rId14" Type="http://schemas.openxmlformats.org/officeDocument/2006/relationships/image" Target="../media/image47.wmf"/><Relationship Id="rId22" Type="http://schemas.openxmlformats.org/officeDocument/2006/relationships/image" Target="../media/image51.wmf"/></Relationships>
</file>

<file path=ppt/slides/_rels/slide8.x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25.png"/><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57.wmf"/><Relationship Id="rId17" Type="http://schemas.openxmlformats.org/officeDocument/2006/relationships/image" Target="../media/image48.wmf"/><Relationship Id="rId2" Type="http://schemas.openxmlformats.org/officeDocument/2006/relationships/slideLayout" Target="../slideLayouts/slideLayout23.xml"/><Relationship Id="rId16" Type="http://schemas.openxmlformats.org/officeDocument/2006/relationships/oleObject" Target="../embeddings/oleObject29.bin"/><Relationship Id="rId1" Type="http://schemas.openxmlformats.org/officeDocument/2006/relationships/vmlDrawing" Target="../drawings/vmlDrawing5.vml"/><Relationship Id="rId6" Type="http://schemas.openxmlformats.org/officeDocument/2006/relationships/image" Target="../media/image54.wmf"/><Relationship Id="rId11" Type="http://schemas.openxmlformats.org/officeDocument/2006/relationships/oleObject" Target="../embeddings/oleObject27.bin"/><Relationship Id="rId5" Type="http://schemas.openxmlformats.org/officeDocument/2006/relationships/oleObject" Target="../embeddings/oleObject24.bin"/><Relationship Id="rId15" Type="http://schemas.openxmlformats.org/officeDocument/2006/relationships/image" Target="../media/image42.wmf"/><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26.bin"/><Relationship Id="rId14" Type="http://schemas.openxmlformats.org/officeDocument/2006/relationships/oleObject" Target="../embeddings/oleObject28.bin"/></Relationships>
</file>

<file path=ppt/slides/_rels/slide9.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5.bin"/><Relationship Id="rId18" Type="http://schemas.openxmlformats.org/officeDocument/2006/relationships/image" Target="../media/image65.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62.wmf"/><Relationship Id="rId17" Type="http://schemas.openxmlformats.org/officeDocument/2006/relationships/oleObject" Target="../embeddings/oleObject37.bin"/><Relationship Id="rId2" Type="http://schemas.openxmlformats.org/officeDocument/2006/relationships/slideLayout" Target="../slideLayouts/slideLayout29.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vmlDrawing" Target="../drawings/vmlDrawing6.vml"/><Relationship Id="rId6" Type="http://schemas.openxmlformats.org/officeDocument/2006/relationships/image" Target="../media/image59.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61.wmf"/><Relationship Id="rId19" Type="http://schemas.openxmlformats.org/officeDocument/2006/relationships/oleObject" Target="../embeddings/oleObject38.bin"/><Relationship Id="rId4" Type="http://schemas.openxmlformats.org/officeDocument/2006/relationships/image" Target="../media/image58.wmf"/><Relationship Id="rId9" Type="http://schemas.openxmlformats.org/officeDocument/2006/relationships/oleObject" Target="../embeddings/oleObject33.bin"/><Relationship Id="rId14" Type="http://schemas.openxmlformats.org/officeDocument/2006/relationships/image" Target="../media/image63.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458" name="Group 8"/>
          <p:cNvGrpSpPr/>
          <p:nvPr/>
        </p:nvGrpSpPr>
        <p:grpSpPr bwMode="auto">
          <a:xfrm>
            <a:off x="685800" y="816942"/>
            <a:ext cx="8005762" cy="1689100"/>
            <a:chOff x="1066" y="913"/>
            <a:chExt cx="4281" cy="1101"/>
          </a:xfrm>
        </p:grpSpPr>
        <p:pic>
          <p:nvPicPr>
            <p:cNvPr id="19475" name="Picture 8" descr="卷轴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 y="913"/>
              <a:ext cx="4281" cy="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Rectangle 6" descr="信纸"/>
            <p:cNvSpPr>
              <a:spLocks noChangeArrowheads="1"/>
            </p:cNvSpPr>
            <p:nvPr/>
          </p:nvSpPr>
          <p:spPr bwMode="auto">
            <a:xfrm>
              <a:off x="1463" y="1168"/>
              <a:ext cx="3430" cy="592"/>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rgbClr val="999933"/>
                </a:solidFill>
                <a:effectLst/>
                <a:uLnTx/>
                <a:uFillTx/>
                <a:latin typeface="Verdana" panose="020B0604030504040204" pitchFamily="34" charset="0"/>
                <a:ea typeface="PMingLiU" panose="02020500000000000000" pitchFamily="18" charset="-120"/>
                <a:cs typeface="+mn-cs"/>
              </a:endParaRPr>
            </a:p>
          </p:txBody>
        </p:sp>
      </p:grpSp>
      <p:sp>
        <p:nvSpPr>
          <p:cNvPr id="19459" name="Rectangle 6"/>
          <p:cNvSpPr>
            <a:spLocks noGrp="1" noChangeArrowheads="1"/>
          </p:cNvSpPr>
          <p:nvPr>
            <p:ph type="title" idx="4294967295"/>
          </p:nvPr>
        </p:nvSpPr>
        <p:spPr bwMode="auto">
          <a:xfrm>
            <a:off x="1524000" y="1322388"/>
            <a:ext cx="6330950" cy="9350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3200"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第五章 大数定律与中心极限定理</a:t>
            </a:r>
          </a:p>
        </p:txBody>
      </p:sp>
      <p:sp>
        <p:nvSpPr>
          <p:cNvPr id="19460" name="AutoShape 87"/>
          <p:cNvSpPr>
            <a:spLocks noChangeArrowheads="1"/>
          </p:cNvSpPr>
          <p:nvPr/>
        </p:nvSpPr>
        <p:spPr bwMode="gray">
          <a:xfrm>
            <a:off x="2679700" y="3056458"/>
            <a:ext cx="3887787" cy="721792"/>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80808"/>
              </a:solidFill>
              <a:effectLst/>
              <a:uLnTx/>
              <a:uFillTx/>
              <a:latin typeface="华文细黑" panose="02010600040101010101" pitchFamily="2" charset="-122"/>
              <a:ea typeface="华文细黑" panose="02010600040101010101" pitchFamily="2" charset="-122"/>
              <a:cs typeface="+mn-cs"/>
            </a:endParaRPr>
          </a:p>
        </p:txBody>
      </p:sp>
      <p:sp>
        <p:nvSpPr>
          <p:cNvPr id="19461" name="Rectangle 88"/>
          <p:cNvSpPr>
            <a:spLocks noChangeArrowheads="1"/>
          </p:cNvSpPr>
          <p:nvPr/>
        </p:nvSpPr>
        <p:spPr bwMode="auto">
          <a:xfrm>
            <a:off x="2890837" y="3164860"/>
            <a:ext cx="2448106"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§1  </a:t>
            </a:r>
            <a:r>
              <a:rPr kumimoji="1" lang="zh-CN" altLang="en-US" sz="28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大数定律</a:t>
            </a:r>
            <a:endParaRPr kumimoji="0" lang="zh-CN" altLang="en-US" sz="28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sp>
        <p:nvSpPr>
          <p:cNvPr id="19462" name="AutoShape 89"/>
          <p:cNvSpPr>
            <a:spLocks noChangeArrowheads="1"/>
          </p:cNvSpPr>
          <p:nvPr/>
        </p:nvSpPr>
        <p:spPr bwMode="gray">
          <a:xfrm>
            <a:off x="2679700" y="4311650"/>
            <a:ext cx="3887787" cy="7175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80808"/>
              </a:solidFill>
              <a:effectLst/>
              <a:uLnTx/>
              <a:uFillTx/>
              <a:latin typeface="华文细黑" panose="02010600040101010101" pitchFamily="2" charset="-122"/>
              <a:ea typeface="华文细黑" panose="02010600040101010101" pitchFamily="2" charset="-122"/>
              <a:cs typeface="+mn-cs"/>
            </a:endParaRPr>
          </a:p>
        </p:txBody>
      </p:sp>
      <p:sp>
        <p:nvSpPr>
          <p:cNvPr id="19464" name="Oval 91"/>
          <p:cNvSpPr>
            <a:spLocks noChangeArrowheads="1"/>
          </p:cNvSpPr>
          <p:nvPr/>
        </p:nvSpPr>
        <p:spPr bwMode="gray">
          <a:xfrm>
            <a:off x="2590800" y="3326333"/>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ln>
          <a:effectLst>
            <a:outerShdw dist="63500" dir="2212194" algn="ctr" rotWithShape="0">
              <a:srgbClr val="DDDDDD">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80808"/>
              </a:solidFill>
              <a:effectLst/>
              <a:uLnTx/>
              <a:uFillTx/>
              <a:latin typeface="华文细黑" panose="02010600040101010101" pitchFamily="2" charset="-122"/>
              <a:ea typeface="华文细黑" panose="02010600040101010101" pitchFamily="2" charset="-122"/>
              <a:cs typeface="+mn-cs"/>
            </a:endParaRPr>
          </a:p>
        </p:txBody>
      </p:sp>
      <p:sp>
        <p:nvSpPr>
          <p:cNvPr id="19465" name="Oval 92"/>
          <p:cNvSpPr>
            <a:spLocks noChangeArrowheads="1"/>
          </p:cNvSpPr>
          <p:nvPr/>
        </p:nvSpPr>
        <p:spPr bwMode="gray">
          <a:xfrm>
            <a:off x="2603500" y="4572000"/>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ln>
          <a:effectLst>
            <a:outerShdw dist="63500" dir="2212194" algn="ctr" rotWithShape="0">
              <a:srgbClr val="DDDDDD">
                <a:alpha val="50000"/>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a:ln>
                <a:noFill/>
              </a:ln>
              <a:solidFill>
                <a:srgbClr val="080808"/>
              </a:solidFill>
              <a:effectLst/>
              <a:uLnTx/>
              <a:uFillTx/>
              <a:latin typeface="华文细黑" panose="02010600040101010101" pitchFamily="2" charset="-122"/>
              <a:ea typeface="华文细黑" panose="02010600040101010101" pitchFamily="2" charset="-122"/>
              <a:cs typeface="+mn-cs"/>
            </a:endParaRPr>
          </a:p>
        </p:txBody>
      </p:sp>
      <p:sp>
        <p:nvSpPr>
          <p:cNvPr id="19471" name="Rectangle 98"/>
          <p:cNvSpPr>
            <a:spLocks noChangeArrowheads="1"/>
          </p:cNvSpPr>
          <p:nvPr/>
        </p:nvSpPr>
        <p:spPr bwMode="auto">
          <a:xfrm>
            <a:off x="2894012" y="4418216"/>
            <a:ext cx="3166251" cy="52322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§2  </a:t>
            </a:r>
            <a:r>
              <a:rPr kumimoji="1" lang="zh-CN" altLang="en-US" sz="28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中心极限定理</a:t>
            </a:r>
          </a:p>
        </p:txBody>
      </p:sp>
      <p:pic>
        <p:nvPicPr>
          <p:cNvPr id="18" name="Picture 122" descr="artplus_nature_naturalcity42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6208713"/>
            <a:ext cx="2971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3" descr="artplus_nature_naturalcity42_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912" y="5105400"/>
            <a:ext cx="1546225" cy="16637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4" descr="artplus_nature_naturalcity42_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2412" y="5973763"/>
            <a:ext cx="623888" cy="579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5000">
    <p:split orient="ver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987337C-8294-172E-95B3-90F53550AC6F}"/>
              </a:ext>
            </a:extLst>
          </p:cNvPr>
          <p:cNvSpPr>
            <a:spLocks noGrp="1"/>
          </p:cNvSpPr>
          <p:nvPr>
            <p:ph type="sldNum" sz="quarter" idx="4294967295"/>
          </p:nvPr>
        </p:nvSpPr>
        <p:spPr>
          <a:xfrm>
            <a:off x="6400800" y="6356350"/>
            <a:ext cx="2743200" cy="365125"/>
          </a:xfrm>
        </p:spPr>
        <p:txBody>
          <a:bodyPr/>
          <a:lstStyle/>
          <a:p>
            <a:pPr>
              <a:defRPr/>
            </a:pPr>
            <a:fld id="{DD206540-A4A0-433B-9403-7416BA4048B7}" type="slidenum">
              <a:rPr lang="zh-CN" altLang="en-US" smtClean="0"/>
              <a:t>10</a:t>
            </a:fld>
            <a:endParaRPr lang="zh-CN" altLang="en-US"/>
          </a:p>
        </p:txBody>
      </p:sp>
      <p:sp>
        <p:nvSpPr>
          <p:cNvPr id="7" name="文本框 6">
            <a:extLst>
              <a:ext uri="{FF2B5EF4-FFF2-40B4-BE49-F238E27FC236}">
                <a16:creationId xmlns:a16="http://schemas.microsoft.com/office/drawing/2014/main" id="{A8C7BBDE-39DD-0E06-82EC-F87B3C30A5DB}"/>
              </a:ext>
            </a:extLst>
          </p:cNvPr>
          <p:cNvSpPr txBox="1"/>
          <p:nvPr>
            <p:custDataLst>
              <p:tags r:id="rId2"/>
            </p:custDataLst>
          </p:nvPr>
        </p:nvSpPr>
        <p:spPr>
          <a:xfrm>
            <a:off x="7001164" y="1776016"/>
            <a:ext cx="2006600" cy="1052248"/>
          </a:xfrm>
          <a:prstGeom prst="rect">
            <a:avLst/>
          </a:prstGeom>
          <a:noFill/>
        </p:spPr>
        <p:txBody>
          <a:bodyPr vert="horz" wrap="square" rtlCol="0" anchor="ctr" anchorCtr="0">
            <a:noAutofit/>
          </a:bodyPr>
          <a:lstStyle/>
          <a:p>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p>
          <a:p>
            <a:r>
              <a:rPr lang="zh-CN" altLang="en-US"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四舍五入</a:t>
            </a:r>
            <a:r>
              <a:rPr lang="zh-CN" altLang="en-US" sz="2000"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填两位小数</a:t>
            </a:r>
            <a:r>
              <a:rPr lang="en-US" altLang="zh-CN" sz="2000"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00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矩形: 圆角 7">
            <a:extLst>
              <a:ext uri="{FF2B5EF4-FFF2-40B4-BE49-F238E27FC236}">
                <a16:creationId xmlns:a16="http://schemas.microsoft.com/office/drawing/2014/main" id="{5B1EA176-8F0E-2F57-37CC-9ACB7D23B534}"/>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5" name="Rectangle 2">
            <a:extLst>
              <a:ext uri="{FF2B5EF4-FFF2-40B4-BE49-F238E27FC236}">
                <a16:creationId xmlns:a16="http://schemas.microsoft.com/office/drawing/2014/main" id="{630029A9-8EB6-63B4-04AE-C80EE81DFB06}"/>
              </a:ext>
            </a:extLst>
          </p:cNvPr>
          <p:cNvSpPr>
            <a:spLocks noChangeArrowheads="1"/>
          </p:cNvSpPr>
          <p:nvPr/>
        </p:nvSpPr>
        <p:spPr bwMode="auto">
          <a:xfrm>
            <a:off x="614930" y="1206500"/>
            <a:ext cx="7696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400" dirty="0">
                <a:latin typeface="+mn-lt"/>
                <a:ea typeface="黑体" panose="02010609060101010101" pitchFamily="49" charset="-122"/>
              </a:rPr>
              <a:t>练习：一电网有</a:t>
            </a:r>
            <a:r>
              <a:rPr kumimoji="1" lang="en-US" altLang="zh-CN" sz="2400" dirty="0">
                <a:latin typeface="+mn-lt"/>
                <a:ea typeface="黑体" panose="02010609060101010101" pitchFamily="49" charset="-122"/>
              </a:rPr>
              <a:t>1</a:t>
            </a:r>
            <a:r>
              <a:rPr kumimoji="1" lang="zh-CN" altLang="en-US" sz="2400" dirty="0">
                <a:latin typeface="+mn-lt"/>
                <a:ea typeface="黑体" panose="02010609060101010101" pitchFamily="49" charset="-122"/>
              </a:rPr>
              <a:t>万盏路灯，</a:t>
            </a:r>
            <a:r>
              <a:rPr kumimoji="1" lang="zh-CN" altLang="en-US" sz="2400" dirty="0">
                <a:ea typeface="黑体" panose="02010609060101010101" pitchFamily="49" charset="-122"/>
              </a:rPr>
              <a:t>晚上每盏灯开的概率为</a:t>
            </a:r>
            <a:r>
              <a:rPr kumimoji="1" lang="en-US" altLang="zh-CN" sz="2400" dirty="0">
                <a:ea typeface="黑体" panose="02010609060101010101" pitchFamily="49" charset="-122"/>
              </a:rPr>
              <a:t>0.7.</a:t>
            </a:r>
          </a:p>
          <a:p>
            <a:endParaRPr kumimoji="1" lang="zh-CN" altLang="en-US" sz="2400" b="1" dirty="0">
              <a:solidFill>
                <a:schemeClr val="tx2"/>
              </a:solidFill>
              <a:latin typeface="+mn-lt"/>
              <a:ea typeface="黑体" panose="02010609060101010101" pitchFamily="49" charset="-122"/>
            </a:endParaRPr>
          </a:p>
        </p:txBody>
      </p:sp>
      <p:sp>
        <p:nvSpPr>
          <p:cNvPr id="16" name="Text Box 4">
            <a:extLst>
              <a:ext uri="{FF2B5EF4-FFF2-40B4-BE49-F238E27FC236}">
                <a16:creationId xmlns:a16="http://schemas.microsoft.com/office/drawing/2014/main" id="{6C3EECF6-5C25-5A09-258A-E7EB75EEE008}"/>
              </a:ext>
            </a:extLst>
          </p:cNvPr>
          <p:cNvSpPr txBox="1">
            <a:spLocks noChangeArrowheads="1"/>
          </p:cNvSpPr>
          <p:nvPr/>
        </p:nvSpPr>
        <p:spPr bwMode="auto">
          <a:xfrm>
            <a:off x="614930" y="1764920"/>
            <a:ext cx="6647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求同时开的灯数在</a:t>
            </a:r>
            <a:r>
              <a:rPr kumimoji="1" lang="en-US" altLang="zh-CN" sz="2400" dirty="0">
                <a:latin typeface="+mn-lt"/>
                <a:ea typeface="黑体" panose="02010609060101010101" pitchFamily="49" charset="-122"/>
              </a:rPr>
              <a:t>6800</a:t>
            </a:r>
            <a:r>
              <a:rPr kumimoji="1" lang="zh-CN" altLang="en-US" sz="2400" dirty="0">
                <a:latin typeface="+mn-lt"/>
                <a:ea typeface="黑体" panose="02010609060101010101" pitchFamily="49" charset="-122"/>
              </a:rPr>
              <a:t>至</a:t>
            </a:r>
            <a:r>
              <a:rPr kumimoji="1" lang="en-US" altLang="zh-CN" sz="2400" dirty="0">
                <a:latin typeface="+mn-lt"/>
                <a:ea typeface="黑体" panose="02010609060101010101" pitchFamily="49" charset="-122"/>
              </a:rPr>
              <a:t>7200</a:t>
            </a:r>
            <a:r>
              <a:rPr kumimoji="1" lang="zh-CN" altLang="en-US" sz="2400" dirty="0">
                <a:latin typeface="+mn-lt"/>
                <a:ea typeface="黑体" panose="02010609060101010101" pitchFamily="49" charset="-122"/>
              </a:rPr>
              <a:t>之间的概率至少为</a:t>
            </a:r>
            <a:endParaRPr kumimoji="1" lang="en-US" altLang="zh-CN" sz="2400" dirty="0">
              <a:latin typeface="+mn-lt"/>
              <a:ea typeface="黑体" panose="02010609060101010101" pitchFamily="49" charset="-122"/>
            </a:endParaRPr>
          </a:p>
        </p:txBody>
      </p:sp>
      <p:grpSp>
        <p:nvGrpSpPr>
          <p:cNvPr id="13" name="组合 12">
            <a:extLst>
              <a:ext uri="{FF2B5EF4-FFF2-40B4-BE49-F238E27FC236}">
                <a16:creationId xmlns:a16="http://schemas.microsoft.com/office/drawing/2014/main" id="{81CFDB59-0AFA-D0E8-CD28-512C79941781}"/>
              </a:ext>
            </a:extLst>
          </p:cNvPr>
          <p:cNvGrpSpPr/>
          <p:nvPr>
            <p:custDataLst>
              <p:tags r:id="rId4"/>
            </p:custDataLst>
          </p:nvPr>
        </p:nvGrpSpPr>
        <p:grpSpPr>
          <a:xfrm>
            <a:off x="0" y="0"/>
            <a:ext cx="9144000" cy="635000"/>
            <a:chOff x="0" y="0"/>
            <a:chExt cx="9144000" cy="635000"/>
          </a:xfrm>
        </p:grpSpPr>
        <p:sp>
          <p:nvSpPr>
            <p:cNvPr id="9" name="TitleBackground">
              <a:extLst>
                <a:ext uri="{FF2B5EF4-FFF2-40B4-BE49-F238E27FC236}">
                  <a16:creationId xmlns:a16="http://schemas.microsoft.com/office/drawing/2014/main" id="{2D90F427-5289-5396-AEA9-13E3FE6F47C7}"/>
                </a:ext>
              </a:extLst>
            </p:cNvPr>
            <p:cNvSpPr/>
            <p:nvPr>
              <p:custDataLst>
                <p:tags r:id="rId6"/>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ColorBlock">
              <a:extLst>
                <a:ext uri="{FF2B5EF4-FFF2-40B4-BE49-F238E27FC236}">
                  <a16:creationId xmlns:a16="http://schemas.microsoft.com/office/drawing/2014/main" id="{D0BBEC72-4EBD-C183-B8E5-7D63B09F31FD}"/>
                </a:ext>
              </a:extLst>
            </p:cNvPr>
            <p:cNvSpPr/>
            <p:nvPr>
              <p:custDataLst>
                <p:tags r:id="rId7"/>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1" name="TypeText">
              <a:extLst>
                <a:ext uri="{FF2B5EF4-FFF2-40B4-BE49-F238E27FC236}">
                  <a16:creationId xmlns:a16="http://schemas.microsoft.com/office/drawing/2014/main" id="{E7AB383D-32EB-14A7-EA58-E84B7A5F30A8}"/>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2" name="TipText">
              <a:extLst>
                <a:ext uri="{FF2B5EF4-FFF2-40B4-BE49-F238E27FC236}">
                  <a16:creationId xmlns:a16="http://schemas.microsoft.com/office/drawing/2014/main" id="{3FB5C33F-3F53-959F-FB9D-606C1F4C8C7B}"/>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6" name="图片 5">
            <a:extLst>
              <a:ext uri="{FF2B5EF4-FFF2-40B4-BE49-F238E27FC236}">
                <a16:creationId xmlns:a16="http://schemas.microsoft.com/office/drawing/2014/main" id="{CF1E7B7E-BABB-4ED0-3977-423E6006D1F6}"/>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2875369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457200" y="609600"/>
            <a:ext cx="7696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400" dirty="0">
                <a:latin typeface="+mn-lt"/>
                <a:ea typeface="黑体" panose="02010609060101010101" pitchFamily="49" charset="-122"/>
              </a:rPr>
              <a:t>一电网有</a:t>
            </a:r>
            <a:r>
              <a:rPr kumimoji="1" lang="en-US" altLang="zh-CN" sz="2400" dirty="0">
                <a:latin typeface="+mn-lt"/>
                <a:ea typeface="黑体" panose="02010609060101010101" pitchFamily="49" charset="-122"/>
              </a:rPr>
              <a:t>1</a:t>
            </a:r>
            <a:r>
              <a:rPr kumimoji="1" lang="zh-CN" altLang="en-US" sz="2400" dirty="0">
                <a:latin typeface="+mn-lt"/>
                <a:ea typeface="黑体" panose="02010609060101010101" pitchFamily="49" charset="-122"/>
              </a:rPr>
              <a:t>万盏路灯，</a:t>
            </a:r>
            <a:r>
              <a:rPr kumimoji="1" lang="zh-CN" altLang="en-US" sz="2400" dirty="0">
                <a:ea typeface="黑体" panose="02010609060101010101" pitchFamily="49" charset="-122"/>
              </a:rPr>
              <a:t>晚上每盏灯开的概率为</a:t>
            </a:r>
            <a:r>
              <a:rPr kumimoji="1" lang="en-US" altLang="zh-CN" sz="2400" dirty="0">
                <a:ea typeface="黑体" panose="02010609060101010101" pitchFamily="49" charset="-122"/>
              </a:rPr>
              <a:t>0.7.</a:t>
            </a:r>
          </a:p>
          <a:p>
            <a:endParaRPr kumimoji="1" lang="zh-CN" altLang="en-US" sz="2400" dirty="0">
              <a:solidFill>
                <a:schemeClr val="tx2"/>
              </a:solidFill>
              <a:latin typeface="+mn-lt"/>
              <a:ea typeface="黑体" panose="02010609060101010101" pitchFamily="49" charset="-122"/>
            </a:endParaRPr>
          </a:p>
        </p:txBody>
      </p:sp>
      <p:sp>
        <p:nvSpPr>
          <p:cNvPr id="266244" name="Text Box 4"/>
          <p:cNvSpPr txBox="1">
            <a:spLocks noChangeArrowheads="1"/>
          </p:cNvSpPr>
          <p:nvPr/>
        </p:nvSpPr>
        <p:spPr bwMode="auto">
          <a:xfrm>
            <a:off x="457200" y="1211263"/>
            <a:ext cx="73997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求同时开的灯数在</a:t>
            </a:r>
            <a:r>
              <a:rPr kumimoji="1" lang="en-US" altLang="zh-CN" sz="2400">
                <a:latin typeface="+mn-lt"/>
                <a:ea typeface="黑体" panose="02010609060101010101" pitchFamily="49" charset="-122"/>
              </a:rPr>
              <a:t>6800</a:t>
            </a:r>
            <a:r>
              <a:rPr kumimoji="1" lang="zh-CN" altLang="en-US" sz="2400">
                <a:latin typeface="+mn-lt"/>
                <a:ea typeface="黑体" panose="02010609060101010101" pitchFamily="49" charset="-122"/>
              </a:rPr>
              <a:t>至</a:t>
            </a:r>
            <a:r>
              <a:rPr kumimoji="1" lang="en-US" altLang="zh-CN" sz="2400">
                <a:latin typeface="+mn-lt"/>
                <a:ea typeface="黑体" panose="02010609060101010101" pitchFamily="49" charset="-122"/>
              </a:rPr>
              <a:t>7200</a:t>
            </a:r>
            <a:r>
              <a:rPr kumimoji="1" lang="zh-CN" altLang="en-US" sz="2400">
                <a:latin typeface="+mn-lt"/>
                <a:ea typeface="黑体" panose="02010609060101010101" pitchFamily="49" charset="-122"/>
              </a:rPr>
              <a:t>之间的概率至少为多少</a:t>
            </a:r>
            <a:r>
              <a:rPr kumimoji="1" lang="en-US" altLang="zh-CN" sz="2400">
                <a:latin typeface="+mn-lt"/>
                <a:ea typeface="黑体" panose="02010609060101010101" pitchFamily="49" charset="-122"/>
              </a:rPr>
              <a:t>?</a:t>
            </a:r>
          </a:p>
        </p:txBody>
      </p:sp>
      <p:sp>
        <p:nvSpPr>
          <p:cNvPr id="266245" name="Text Box 5"/>
          <p:cNvSpPr txBox="1">
            <a:spLocks noChangeArrowheads="1"/>
          </p:cNvSpPr>
          <p:nvPr/>
        </p:nvSpPr>
        <p:spPr bwMode="auto">
          <a:xfrm>
            <a:off x="457200" y="1820863"/>
            <a:ext cx="36808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solidFill>
                  <a:srgbClr val="0000FF"/>
                </a:solidFill>
                <a:latin typeface="+mn-lt"/>
                <a:ea typeface="黑体" panose="02010609060101010101" pitchFamily="49" charset="-122"/>
              </a:rPr>
              <a:t>解</a:t>
            </a:r>
            <a:r>
              <a:rPr kumimoji="1" lang="zh-CN" altLang="en-US" sz="2400">
                <a:latin typeface="+mn-lt"/>
                <a:ea typeface="黑体" panose="02010609060101010101" pitchFamily="49" charset="-122"/>
              </a:rPr>
              <a:t>  设</a:t>
            </a:r>
            <a:r>
              <a:rPr kumimoji="1" lang="en-US" altLang="zh-CN" sz="2400" i="1">
                <a:latin typeface="+mn-lt"/>
                <a:ea typeface="黑体" panose="02010609060101010101" pitchFamily="49" charset="-122"/>
              </a:rPr>
              <a:t>X </a:t>
            </a:r>
            <a:r>
              <a:rPr kumimoji="1" lang="zh-CN" altLang="en-US" sz="2400">
                <a:latin typeface="+mn-lt"/>
                <a:ea typeface="黑体" panose="02010609060101010101" pitchFamily="49" charset="-122"/>
              </a:rPr>
              <a:t>为同时开的灯数。</a:t>
            </a:r>
          </a:p>
        </p:txBody>
      </p:sp>
      <p:graphicFrame>
        <p:nvGraphicFramePr>
          <p:cNvPr id="266246" name="Object 6"/>
          <p:cNvGraphicFramePr>
            <a:graphicFrameLocks noChangeAspect="1"/>
          </p:cNvGraphicFramePr>
          <p:nvPr/>
        </p:nvGraphicFramePr>
        <p:xfrm>
          <a:off x="4038600" y="1797050"/>
          <a:ext cx="2133600" cy="510062"/>
        </p:xfrm>
        <a:graphic>
          <a:graphicData uri="http://schemas.openxmlformats.org/presentationml/2006/ole">
            <mc:AlternateContent xmlns:mc="http://schemas.openxmlformats.org/markup-compatibility/2006">
              <mc:Choice xmlns:v="urn:schemas-microsoft-com:vml" Requires="v">
                <p:oleObj spid="_x0000_s7179" name="Equation" r:id="rId3" imgW="1866900" imgH="444500" progId="Equation.DSMT4">
                  <p:embed/>
                </p:oleObj>
              </mc:Choice>
              <mc:Fallback>
                <p:oleObj name="Equation" r:id="rId3" imgW="1866900" imgH="4445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797050"/>
                        <a:ext cx="2133600" cy="510062"/>
                      </a:xfrm>
                      <a:prstGeom prst="rect">
                        <a:avLst/>
                      </a:prstGeom>
                      <a:noFill/>
                      <a:ln>
                        <a:noFill/>
                      </a:ln>
                      <a:effectLst/>
                    </p:spPr>
                  </p:pic>
                </p:oleObj>
              </mc:Fallback>
            </mc:AlternateContent>
          </a:graphicData>
        </a:graphic>
      </p:graphicFrame>
      <p:sp>
        <p:nvSpPr>
          <p:cNvPr id="266247" name="Text Box 7"/>
          <p:cNvSpPr txBox="1">
            <a:spLocks noChangeArrowheads="1"/>
          </p:cNvSpPr>
          <p:nvPr/>
        </p:nvSpPr>
        <p:spPr bwMode="auto">
          <a:xfrm>
            <a:off x="468313" y="2430463"/>
            <a:ext cx="1723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由二项分布</a:t>
            </a:r>
          </a:p>
        </p:txBody>
      </p:sp>
      <p:graphicFrame>
        <p:nvGraphicFramePr>
          <p:cNvPr id="266248" name="Object 8"/>
          <p:cNvGraphicFramePr>
            <a:graphicFrameLocks noChangeAspect="1"/>
          </p:cNvGraphicFramePr>
          <p:nvPr/>
        </p:nvGraphicFramePr>
        <p:xfrm>
          <a:off x="2374900" y="2468880"/>
          <a:ext cx="5130800" cy="420470"/>
        </p:xfrm>
        <a:graphic>
          <a:graphicData uri="http://schemas.openxmlformats.org/presentationml/2006/ole">
            <mc:AlternateContent xmlns:mc="http://schemas.openxmlformats.org/markup-compatibility/2006">
              <mc:Choice xmlns:v="urn:schemas-microsoft-com:vml" Requires="v">
                <p:oleObj spid="_x0000_s7180" name="Equation" r:id="rId5" imgW="4673600" imgH="381000" progId="Equation.DSMT4">
                  <p:embed/>
                </p:oleObj>
              </mc:Choice>
              <mc:Fallback>
                <p:oleObj name="Equation" r:id="rId5" imgW="4673600" imgH="381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900" y="2468880"/>
                        <a:ext cx="5130800" cy="420470"/>
                      </a:xfrm>
                      <a:prstGeom prst="rect">
                        <a:avLst/>
                      </a:prstGeom>
                      <a:noFill/>
                      <a:ln>
                        <a:noFill/>
                      </a:ln>
                      <a:effectLst/>
                    </p:spPr>
                  </p:pic>
                </p:oleObj>
              </mc:Fallback>
            </mc:AlternateContent>
          </a:graphicData>
        </a:graphic>
      </p:graphicFrame>
      <p:graphicFrame>
        <p:nvGraphicFramePr>
          <p:cNvPr id="266249" name="Object 9"/>
          <p:cNvGraphicFramePr>
            <a:graphicFrameLocks noChangeAspect="1"/>
          </p:cNvGraphicFramePr>
          <p:nvPr/>
        </p:nvGraphicFramePr>
        <p:xfrm>
          <a:off x="810494" y="3257549"/>
          <a:ext cx="2678328" cy="407599"/>
        </p:xfrm>
        <a:graphic>
          <a:graphicData uri="http://schemas.openxmlformats.org/presentationml/2006/ole">
            <mc:AlternateContent xmlns:mc="http://schemas.openxmlformats.org/markup-compatibility/2006">
              <mc:Choice xmlns:v="urn:schemas-microsoft-com:vml" Requires="v">
                <p:oleObj spid="_x0000_s7181" name="Equation" r:id="rId7" imgW="2501900" imgH="381000" progId="Equation.DSMT4">
                  <p:embed/>
                </p:oleObj>
              </mc:Choice>
              <mc:Fallback>
                <p:oleObj name="Equation" r:id="rId7" imgW="2501900" imgH="3810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494" y="3257549"/>
                        <a:ext cx="2678328" cy="407599"/>
                      </a:xfrm>
                      <a:prstGeom prst="rect">
                        <a:avLst/>
                      </a:prstGeom>
                      <a:noFill/>
                      <a:ln>
                        <a:noFill/>
                      </a:ln>
                      <a:effectLst/>
                    </p:spPr>
                  </p:pic>
                </p:oleObj>
              </mc:Fallback>
            </mc:AlternateContent>
          </a:graphicData>
        </a:graphic>
      </p:graphicFrame>
      <p:sp>
        <p:nvSpPr>
          <p:cNvPr id="266250" name="Text Box 10"/>
          <p:cNvSpPr txBox="1">
            <a:spLocks noChangeArrowheads="1"/>
          </p:cNvSpPr>
          <p:nvPr/>
        </p:nvSpPr>
        <p:spPr bwMode="auto">
          <a:xfrm>
            <a:off x="457200" y="3925882"/>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用切比雪夫不等式</a:t>
            </a:r>
          </a:p>
        </p:txBody>
      </p:sp>
      <p:graphicFrame>
        <p:nvGraphicFramePr>
          <p:cNvPr id="266251" name="Object 11"/>
          <p:cNvGraphicFramePr>
            <a:graphicFrameLocks noChangeAspect="1"/>
          </p:cNvGraphicFramePr>
          <p:nvPr/>
        </p:nvGraphicFramePr>
        <p:xfrm>
          <a:off x="1085131" y="4567230"/>
          <a:ext cx="2678327" cy="408885"/>
        </p:xfrm>
        <a:graphic>
          <a:graphicData uri="http://schemas.openxmlformats.org/presentationml/2006/ole">
            <mc:AlternateContent xmlns:mc="http://schemas.openxmlformats.org/markup-compatibility/2006">
              <mc:Choice xmlns:v="urn:schemas-microsoft-com:vml" Requires="v">
                <p:oleObj spid="_x0000_s7182" name="Equation" r:id="rId9" imgW="2501900" imgH="381000" progId="Equation.DSMT4">
                  <p:embed/>
                </p:oleObj>
              </mc:Choice>
              <mc:Fallback>
                <p:oleObj name="Equation" r:id="rId9" imgW="2501900" imgH="3810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131" y="4567230"/>
                        <a:ext cx="2678327" cy="408885"/>
                      </a:xfrm>
                      <a:prstGeom prst="rect">
                        <a:avLst/>
                      </a:prstGeom>
                      <a:noFill/>
                      <a:ln>
                        <a:noFill/>
                      </a:ln>
                      <a:effectLst/>
                    </p:spPr>
                  </p:pic>
                </p:oleObj>
              </mc:Fallback>
            </mc:AlternateContent>
          </a:graphicData>
        </a:graphic>
      </p:graphicFrame>
      <p:graphicFrame>
        <p:nvGraphicFramePr>
          <p:cNvPr id="266252" name="Object 12"/>
          <p:cNvGraphicFramePr>
            <a:graphicFrameLocks noChangeAspect="1"/>
          </p:cNvGraphicFramePr>
          <p:nvPr/>
        </p:nvGraphicFramePr>
        <p:xfrm>
          <a:off x="3505200" y="2971800"/>
          <a:ext cx="2770906" cy="885918"/>
        </p:xfrm>
        <a:graphic>
          <a:graphicData uri="http://schemas.openxmlformats.org/presentationml/2006/ole">
            <mc:AlternateContent xmlns:mc="http://schemas.openxmlformats.org/markup-compatibility/2006">
              <mc:Choice xmlns:v="urn:schemas-microsoft-com:vml" Requires="v">
                <p:oleObj spid="_x0000_s7183" name="Equation" r:id="rId11" imgW="2578100" imgH="825500" progId="Equation.DSMT4">
                  <p:embed/>
                </p:oleObj>
              </mc:Choice>
              <mc:Fallback>
                <p:oleObj name="Equation" r:id="rId11" imgW="2578100" imgH="8255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2971800"/>
                        <a:ext cx="2770906" cy="885918"/>
                      </a:xfrm>
                      <a:prstGeom prst="rect">
                        <a:avLst/>
                      </a:prstGeom>
                      <a:noFill/>
                      <a:ln>
                        <a:noFill/>
                      </a:ln>
                      <a:effectLst/>
                    </p:spPr>
                  </p:pic>
                </p:oleObj>
              </mc:Fallback>
            </mc:AlternateContent>
          </a:graphicData>
        </a:graphic>
      </p:graphicFrame>
      <p:graphicFrame>
        <p:nvGraphicFramePr>
          <p:cNvPr id="266253" name="Object 13"/>
          <p:cNvGraphicFramePr>
            <a:graphicFrameLocks noChangeAspect="1"/>
          </p:cNvGraphicFramePr>
          <p:nvPr/>
        </p:nvGraphicFramePr>
        <p:xfrm>
          <a:off x="775568" y="5235568"/>
          <a:ext cx="5675535" cy="407599"/>
        </p:xfrm>
        <a:graphic>
          <a:graphicData uri="http://schemas.openxmlformats.org/presentationml/2006/ole">
            <mc:AlternateContent xmlns:mc="http://schemas.openxmlformats.org/markup-compatibility/2006">
              <mc:Choice xmlns:v="urn:schemas-microsoft-com:vml" Requires="v">
                <p:oleObj spid="_x0000_s7184" name="Equation" r:id="rId13" imgW="5295900" imgH="381000" progId="Equation.DSMT4">
                  <p:embed/>
                </p:oleObj>
              </mc:Choice>
              <mc:Fallback>
                <p:oleObj name="Equation" r:id="rId13" imgW="5295900" imgH="38100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568" y="5235568"/>
                        <a:ext cx="5675535" cy="407599"/>
                      </a:xfrm>
                      <a:prstGeom prst="rect">
                        <a:avLst/>
                      </a:prstGeom>
                      <a:noFill/>
                      <a:ln>
                        <a:noFill/>
                      </a:ln>
                      <a:effectLst/>
                    </p:spPr>
                  </p:pic>
                </p:oleObj>
              </mc:Fallback>
            </mc:AlternateContent>
          </a:graphicData>
        </a:graphic>
      </p:graphicFrame>
      <p:graphicFrame>
        <p:nvGraphicFramePr>
          <p:cNvPr id="266254" name="Object 14"/>
          <p:cNvGraphicFramePr>
            <a:graphicFrameLocks noChangeAspect="1"/>
          </p:cNvGraphicFramePr>
          <p:nvPr/>
        </p:nvGraphicFramePr>
        <p:xfrm>
          <a:off x="791443" y="5862630"/>
          <a:ext cx="2839053" cy="475747"/>
        </p:xfrm>
        <a:graphic>
          <a:graphicData uri="http://schemas.openxmlformats.org/presentationml/2006/ole">
            <mc:AlternateContent xmlns:mc="http://schemas.openxmlformats.org/markup-compatibility/2006">
              <mc:Choice xmlns:v="urn:schemas-microsoft-com:vml" Requires="v">
                <p:oleObj spid="_x0000_s7185" name="Equation" r:id="rId15" imgW="2641600" imgH="444500" progId="Equation.DSMT4">
                  <p:embed/>
                </p:oleObj>
              </mc:Choice>
              <mc:Fallback>
                <p:oleObj name="Equation" r:id="rId15" imgW="2641600" imgH="444500" progId="Equation.DSMT4">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1443" y="5862630"/>
                        <a:ext cx="2839053" cy="475747"/>
                      </a:xfrm>
                      <a:prstGeom prst="rect">
                        <a:avLst/>
                      </a:prstGeom>
                      <a:noFill/>
                      <a:ln>
                        <a:noFill/>
                      </a:ln>
                      <a:effectLst/>
                    </p:spPr>
                  </p:pic>
                </p:oleObj>
              </mc:Fallback>
            </mc:AlternateContent>
          </a:graphicData>
        </a:graphic>
      </p:graphicFrame>
      <p:graphicFrame>
        <p:nvGraphicFramePr>
          <p:cNvPr id="266255" name="Object 15"/>
          <p:cNvGraphicFramePr>
            <a:graphicFrameLocks noChangeAspect="1"/>
          </p:cNvGraphicFramePr>
          <p:nvPr/>
        </p:nvGraphicFramePr>
        <p:xfrm>
          <a:off x="3725863" y="5753093"/>
          <a:ext cx="1989137" cy="723907"/>
        </p:xfrm>
        <a:graphic>
          <a:graphicData uri="http://schemas.openxmlformats.org/presentationml/2006/ole">
            <mc:AlternateContent xmlns:mc="http://schemas.openxmlformats.org/markup-compatibility/2006">
              <mc:Choice xmlns:v="urn:schemas-microsoft-com:vml" Requires="v">
                <p:oleObj spid="_x0000_s7186" name="Equation" r:id="rId17" imgW="2095500" imgH="762000" progId="Equation.DSMT4">
                  <p:embed/>
                </p:oleObj>
              </mc:Choice>
              <mc:Fallback>
                <p:oleObj name="Equation" r:id="rId17" imgW="2095500" imgH="762000" progId="Equation.DSMT4">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25863" y="5753093"/>
                        <a:ext cx="1989137" cy="723907"/>
                      </a:xfrm>
                      <a:prstGeom prst="rect">
                        <a:avLst/>
                      </a:prstGeom>
                      <a:noFill/>
                      <a:ln>
                        <a:noFill/>
                      </a:ln>
                      <a:effectLst/>
                    </p:spPr>
                  </p:pic>
                </p:oleObj>
              </mc:Fallback>
            </mc:AlternateContent>
          </a:graphicData>
        </a:graphic>
      </p:graphicFrame>
      <p:graphicFrame>
        <p:nvGraphicFramePr>
          <p:cNvPr id="266256" name="Object 16"/>
          <p:cNvGraphicFramePr>
            <a:graphicFrameLocks noChangeAspect="1"/>
          </p:cNvGraphicFramePr>
          <p:nvPr/>
        </p:nvGraphicFramePr>
        <p:xfrm>
          <a:off x="6705600" y="5861044"/>
          <a:ext cx="1016000" cy="355600"/>
        </p:xfrm>
        <a:graphic>
          <a:graphicData uri="http://schemas.openxmlformats.org/presentationml/2006/ole">
            <mc:AlternateContent xmlns:mc="http://schemas.openxmlformats.org/markup-compatibility/2006">
              <mc:Choice xmlns:v="urn:schemas-microsoft-com:vml" Requires="v">
                <p:oleObj spid="_x0000_s7187" name="Equation" r:id="rId19" imgW="850900" imgH="292100" progId="Equation.3">
                  <p:embed/>
                </p:oleObj>
              </mc:Choice>
              <mc:Fallback>
                <p:oleObj name="Equation" r:id="rId19" imgW="850900" imgH="292100"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05600" y="5861044"/>
                        <a:ext cx="1016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5"/>
                                        </p:tgtEl>
                                        <p:attrNameLst>
                                          <p:attrName>style.visibility</p:attrName>
                                        </p:attrNameLst>
                                      </p:cBhvr>
                                      <p:to>
                                        <p:strVal val="visible"/>
                                      </p:to>
                                    </p:set>
                                    <p:animEffect transition="in" filter="blinds(horizontal)">
                                      <p:cBhvr>
                                        <p:cTn id="7" dur="500"/>
                                        <p:tgtEl>
                                          <p:spTgt spid="2662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46"/>
                                        </p:tgtEl>
                                        <p:attrNameLst>
                                          <p:attrName>style.visibility</p:attrName>
                                        </p:attrNameLst>
                                      </p:cBhvr>
                                      <p:to>
                                        <p:strVal val="visible"/>
                                      </p:to>
                                    </p:set>
                                    <p:animEffect transition="in" filter="blinds(horizontal)">
                                      <p:cBhvr>
                                        <p:cTn id="12" dur="500"/>
                                        <p:tgtEl>
                                          <p:spTgt spid="2662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47"/>
                                        </p:tgtEl>
                                        <p:attrNameLst>
                                          <p:attrName>style.visibility</p:attrName>
                                        </p:attrNameLst>
                                      </p:cBhvr>
                                      <p:to>
                                        <p:strVal val="visible"/>
                                      </p:to>
                                    </p:set>
                                    <p:animEffect transition="in" filter="blinds(horizontal)">
                                      <p:cBhvr>
                                        <p:cTn id="17" dur="500"/>
                                        <p:tgtEl>
                                          <p:spTgt spid="26624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6248"/>
                                        </p:tgtEl>
                                        <p:attrNameLst>
                                          <p:attrName>style.visibility</p:attrName>
                                        </p:attrNameLst>
                                      </p:cBhvr>
                                      <p:to>
                                        <p:strVal val="visible"/>
                                      </p:to>
                                    </p:set>
                                    <p:animEffect transition="in" filter="blinds(horizontal)">
                                      <p:cBhvr>
                                        <p:cTn id="22" dur="500"/>
                                        <p:tgtEl>
                                          <p:spTgt spid="2662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6249"/>
                                        </p:tgtEl>
                                        <p:attrNameLst>
                                          <p:attrName>style.visibility</p:attrName>
                                        </p:attrNameLst>
                                      </p:cBhvr>
                                      <p:to>
                                        <p:strVal val="visible"/>
                                      </p:to>
                                    </p:set>
                                    <p:animEffect transition="in" filter="blinds(horizontal)">
                                      <p:cBhvr>
                                        <p:cTn id="27" dur="500"/>
                                        <p:tgtEl>
                                          <p:spTgt spid="26624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6252"/>
                                        </p:tgtEl>
                                        <p:attrNameLst>
                                          <p:attrName>style.visibility</p:attrName>
                                        </p:attrNameLst>
                                      </p:cBhvr>
                                      <p:to>
                                        <p:strVal val="visible"/>
                                      </p:to>
                                    </p:set>
                                    <p:animEffect transition="in" filter="blinds(horizontal)">
                                      <p:cBhvr>
                                        <p:cTn id="32" dur="500"/>
                                        <p:tgtEl>
                                          <p:spTgt spid="26625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6250"/>
                                        </p:tgtEl>
                                        <p:attrNameLst>
                                          <p:attrName>style.visibility</p:attrName>
                                        </p:attrNameLst>
                                      </p:cBhvr>
                                      <p:to>
                                        <p:strVal val="visible"/>
                                      </p:to>
                                    </p:set>
                                    <p:animEffect transition="in" filter="blinds(horizontal)">
                                      <p:cBhvr>
                                        <p:cTn id="37" dur="500"/>
                                        <p:tgtEl>
                                          <p:spTgt spid="26625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6251"/>
                                        </p:tgtEl>
                                        <p:attrNameLst>
                                          <p:attrName>style.visibility</p:attrName>
                                        </p:attrNameLst>
                                      </p:cBhvr>
                                      <p:to>
                                        <p:strVal val="visible"/>
                                      </p:to>
                                    </p:set>
                                    <p:animEffect transition="in" filter="blinds(horizontal)">
                                      <p:cBhvr>
                                        <p:cTn id="42" dur="500"/>
                                        <p:tgtEl>
                                          <p:spTgt spid="26625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6253"/>
                                        </p:tgtEl>
                                        <p:attrNameLst>
                                          <p:attrName>style.visibility</p:attrName>
                                        </p:attrNameLst>
                                      </p:cBhvr>
                                      <p:to>
                                        <p:strVal val="visible"/>
                                      </p:to>
                                    </p:set>
                                    <p:animEffect transition="in" filter="blinds(horizontal)">
                                      <p:cBhvr>
                                        <p:cTn id="47" dur="500"/>
                                        <p:tgtEl>
                                          <p:spTgt spid="2662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66254"/>
                                        </p:tgtEl>
                                        <p:attrNameLst>
                                          <p:attrName>style.visibility</p:attrName>
                                        </p:attrNameLst>
                                      </p:cBhvr>
                                      <p:to>
                                        <p:strVal val="visible"/>
                                      </p:to>
                                    </p:set>
                                    <p:animEffect transition="in" filter="blinds(horizontal)">
                                      <p:cBhvr>
                                        <p:cTn id="52" dur="500"/>
                                        <p:tgtEl>
                                          <p:spTgt spid="26625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66256"/>
                                        </p:tgtEl>
                                        <p:attrNameLst>
                                          <p:attrName>style.visibility</p:attrName>
                                        </p:attrNameLst>
                                      </p:cBhvr>
                                      <p:to>
                                        <p:strVal val="visible"/>
                                      </p:to>
                                    </p:set>
                                    <p:animEffect transition="in" filter="blinds(horizontal)">
                                      <p:cBhvr>
                                        <p:cTn id="57" dur="500"/>
                                        <p:tgtEl>
                                          <p:spTgt spid="26625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66255"/>
                                        </p:tgtEl>
                                        <p:attrNameLst>
                                          <p:attrName>style.visibility</p:attrName>
                                        </p:attrNameLst>
                                      </p:cBhvr>
                                      <p:to>
                                        <p:strVal val="visible"/>
                                      </p:to>
                                    </p:set>
                                    <p:animEffect transition="in" filter="blinds(horizontal)">
                                      <p:cBhvr>
                                        <p:cTn id="62" dur="500"/>
                                        <p:tgtEl>
                                          <p:spTgt spid="266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5" grpId="0" animBg="1"/>
      <p:bldP spid="266247" grpId="0" animBg="1"/>
      <p:bldP spid="2662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p:nvPr/>
        </p:nvSpPr>
        <p:spPr>
          <a:xfrm>
            <a:off x="831850" y="742950"/>
            <a:ext cx="4251325" cy="550863"/>
          </a:xfrm>
          <a:prstGeom prst="rect">
            <a:avLst/>
          </a:prstGeom>
          <a:noFill/>
          <a:ln w="9525">
            <a:noFill/>
          </a:ln>
        </p:spPr>
        <p:txBody>
          <a:bodyPr anchor="t" anchorCtr="0"/>
          <a:lstStyle/>
          <a:p>
            <a:pPr eaLnBrk="0" hangingPunct="0"/>
            <a:r>
              <a:rPr lang="zh-CN" altLang="en-US" sz="2800" b="1" dirty="0">
                <a:solidFill>
                  <a:srgbClr val="C00000"/>
                </a:solidFill>
                <a:latin typeface="黑体" panose="02010609060101010101" pitchFamily="49" charset="-122"/>
                <a:ea typeface="黑体" panose="02010609060101010101" pitchFamily="49" charset="-122"/>
              </a:rPr>
              <a:t>大数定律的客观背景</a:t>
            </a:r>
          </a:p>
        </p:txBody>
      </p:sp>
      <p:sp>
        <p:nvSpPr>
          <p:cNvPr id="20483" name="Text Box 3"/>
          <p:cNvSpPr txBox="1"/>
          <p:nvPr/>
        </p:nvSpPr>
        <p:spPr>
          <a:xfrm>
            <a:off x="1604963" y="1470025"/>
            <a:ext cx="5943600" cy="460375"/>
          </a:xfrm>
          <a:prstGeom prst="rect">
            <a:avLst/>
          </a:prstGeom>
          <a:noFill/>
          <a:ln w="9525">
            <a:noFill/>
          </a:ln>
        </p:spPr>
        <p:txBody>
          <a:bodyPr anchor="t" anchorCtr="0">
            <a:spAutoFit/>
          </a:bodyPr>
          <a:lstStyle/>
          <a:p>
            <a:pPr>
              <a:spcBef>
                <a:spcPct val="50000"/>
              </a:spcBef>
            </a:pPr>
            <a:r>
              <a:rPr lang="zh-CN" altLang="en-US" sz="2400" b="1" dirty="0">
                <a:solidFill>
                  <a:srgbClr val="0000FF"/>
                </a:solidFill>
                <a:latin typeface="华文细黑" panose="02010600040101010101" pitchFamily="2" charset="-122"/>
                <a:ea typeface="华文细黑" panose="02010600040101010101" pitchFamily="2" charset="-122"/>
              </a:rPr>
              <a:t>大量的随机现象中平均结果的稳定性</a:t>
            </a:r>
            <a:r>
              <a:rPr lang="en-US" altLang="zh-CN" sz="2400" b="1" dirty="0">
                <a:solidFill>
                  <a:srgbClr val="0000FF"/>
                </a:solidFill>
                <a:latin typeface="华文细黑" panose="02010600040101010101" pitchFamily="2" charset="-122"/>
                <a:ea typeface="华文细黑" panose="02010600040101010101" pitchFamily="2" charset="-122"/>
              </a:rPr>
              <a:t>.</a:t>
            </a:r>
            <a:r>
              <a:rPr lang="zh-CN" altLang="en-US" sz="2400" b="1" dirty="0">
                <a:solidFill>
                  <a:srgbClr val="0000FF"/>
                </a:solidFill>
                <a:latin typeface="华文细黑" panose="02010600040101010101" pitchFamily="2" charset="-122"/>
                <a:ea typeface="华文细黑" panose="02010600040101010101" pitchFamily="2" charset="-122"/>
              </a:rPr>
              <a:t>  </a:t>
            </a:r>
          </a:p>
        </p:txBody>
      </p:sp>
      <p:grpSp>
        <p:nvGrpSpPr>
          <p:cNvPr id="2" name="Group 4"/>
          <p:cNvGrpSpPr/>
          <p:nvPr/>
        </p:nvGrpSpPr>
        <p:grpSpPr>
          <a:xfrm>
            <a:off x="819150" y="2349500"/>
            <a:ext cx="2339975" cy="3155950"/>
            <a:chOff x="0" y="0"/>
            <a:chExt cx="1474" cy="1988"/>
          </a:xfrm>
        </p:grpSpPr>
        <p:pic>
          <p:nvPicPr>
            <p:cNvPr id="21508" name="Picture 5" descr="specl040"/>
            <p:cNvPicPr/>
            <p:nvPr/>
          </p:nvPicPr>
          <p:blipFill>
            <a:blip r:embed="rId2"/>
            <a:stretch>
              <a:fillRect/>
            </a:stretch>
          </p:blipFill>
          <p:spPr>
            <a:xfrm>
              <a:off x="0" y="0"/>
              <a:ext cx="1474" cy="1474"/>
            </a:xfrm>
            <a:prstGeom prst="rect">
              <a:avLst/>
            </a:prstGeom>
            <a:noFill/>
            <a:ln w="9525">
              <a:noFill/>
            </a:ln>
          </p:spPr>
        </p:pic>
        <p:sp>
          <p:nvSpPr>
            <p:cNvPr id="21509" name="Rectangle 6"/>
            <p:cNvSpPr/>
            <p:nvPr/>
          </p:nvSpPr>
          <p:spPr>
            <a:xfrm>
              <a:off x="147" y="1543"/>
              <a:ext cx="1238" cy="445"/>
            </a:xfrm>
            <a:prstGeom prst="rect">
              <a:avLst/>
            </a:prstGeom>
            <a:noFill/>
            <a:ln w="9525">
              <a:noFill/>
            </a:ln>
          </p:spPr>
          <p:txBody>
            <a:bodyPr wrap="none" anchor="ctr" anchorCtr="0">
              <a:spAutoFit/>
            </a:bodyPr>
            <a:lstStyle/>
            <a:p>
              <a:pPr algn="ctr"/>
              <a:r>
                <a:rPr lang="zh-CN" altLang="en-US" sz="2000" b="1" dirty="0">
                  <a:latin typeface="华文细黑" panose="02010600040101010101" pitchFamily="2" charset="-122"/>
                  <a:ea typeface="华文细黑" panose="02010600040101010101" pitchFamily="2" charset="-122"/>
                </a:rPr>
                <a:t>大量抛掷硬币</a:t>
              </a:r>
            </a:p>
            <a:p>
              <a:pPr algn="ctr"/>
              <a:r>
                <a:rPr lang="zh-CN" altLang="en-US" sz="2000" b="1" dirty="0">
                  <a:latin typeface="华文细黑" panose="02010600040101010101" pitchFamily="2" charset="-122"/>
                  <a:ea typeface="华文细黑" panose="02010600040101010101" pitchFamily="2" charset="-122"/>
                </a:rPr>
                <a:t>正面向上的频率</a:t>
              </a:r>
            </a:p>
          </p:txBody>
        </p:sp>
      </p:grpSp>
      <p:grpSp>
        <p:nvGrpSpPr>
          <p:cNvPr id="3" name="Group 7"/>
          <p:cNvGrpSpPr/>
          <p:nvPr/>
        </p:nvGrpSpPr>
        <p:grpSpPr>
          <a:xfrm>
            <a:off x="6172200" y="2387600"/>
            <a:ext cx="2339975" cy="2846388"/>
            <a:chOff x="0" y="0"/>
            <a:chExt cx="1474" cy="1793"/>
          </a:xfrm>
        </p:grpSpPr>
        <p:pic>
          <p:nvPicPr>
            <p:cNvPr id="21511" name="Picture 8" descr="字母使用"/>
            <p:cNvPicPr/>
            <p:nvPr/>
          </p:nvPicPr>
          <p:blipFill>
            <a:blip r:embed="rId3"/>
            <a:stretch>
              <a:fillRect/>
            </a:stretch>
          </p:blipFill>
          <p:spPr>
            <a:xfrm>
              <a:off x="0" y="0"/>
              <a:ext cx="1474" cy="1474"/>
            </a:xfrm>
            <a:prstGeom prst="rect">
              <a:avLst/>
            </a:prstGeom>
            <a:noFill/>
            <a:ln w="9525">
              <a:noFill/>
            </a:ln>
          </p:spPr>
        </p:pic>
        <p:sp>
          <p:nvSpPr>
            <p:cNvPr id="21512" name="Rectangle 9"/>
            <p:cNvSpPr/>
            <p:nvPr/>
          </p:nvSpPr>
          <p:spPr>
            <a:xfrm>
              <a:off x="197" y="1542"/>
              <a:ext cx="1078" cy="251"/>
            </a:xfrm>
            <a:prstGeom prst="rect">
              <a:avLst/>
            </a:prstGeom>
            <a:noFill/>
            <a:ln w="9525">
              <a:noFill/>
            </a:ln>
          </p:spPr>
          <p:txBody>
            <a:bodyPr wrap="none" anchor="ctr" anchorCtr="0">
              <a:spAutoFit/>
            </a:bodyPr>
            <a:lstStyle/>
            <a:p>
              <a:pPr algn="ctr"/>
              <a:r>
                <a:rPr lang="zh-CN" altLang="en-US" sz="2000" b="1" dirty="0">
                  <a:latin typeface="华文细黑" panose="02010600040101010101" pitchFamily="2" charset="-122"/>
                  <a:ea typeface="华文细黑" panose="02010600040101010101" pitchFamily="2" charset="-122"/>
                </a:rPr>
                <a:t>字母使用频率</a:t>
              </a:r>
            </a:p>
          </p:txBody>
        </p:sp>
      </p:grpSp>
      <p:grpSp>
        <p:nvGrpSpPr>
          <p:cNvPr id="4" name="Group 10"/>
          <p:cNvGrpSpPr/>
          <p:nvPr/>
        </p:nvGrpSpPr>
        <p:grpSpPr>
          <a:xfrm>
            <a:off x="3517900" y="2349500"/>
            <a:ext cx="2519363" cy="2855913"/>
            <a:chOff x="-28" y="0"/>
            <a:chExt cx="1656" cy="1799"/>
          </a:xfrm>
        </p:grpSpPr>
        <p:pic>
          <p:nvPicPr>
            <p:cNvPr id="21514" name="Picture 11" descr="DW048"/>
            <p:cNvPicPr/>
            <p:nvPr/>
          </p:nvPicPr>
          <p:blipFill>
            <a:blip r:embed="rId4"/>
            <a:stretch>
              <a:fillRect/>
            </a:stretch>
          </p:blipFill>
          <p:spPr>
            <a:xfrm>
              <a:off x="0" y="0"/>
              <a:ext cx="1538" cy="1474"/>
            </a:xfrm>
            <a:prstGeom prst="rect">
              <a:avLst/>
            </a:prstGeom>
            <a:noFill/>
            <a:ln w="9525">
              <a:noFill/>
            </a:ln>
          </p:spPr>
        </p:pic>
        <p:sp>
          <p:nvSpPr>
            <p:cNvPr id="21515" name="Rectangle 12"/>
            <p:cNvSpPr/>
            <p:nvPr/>
          </p:nvSpPr>
          <p:spPr>
            <a:xfrm>
              <a:off x="-28" y="1548"/>
              <a:ext cx="1656" cy="251"/>
            </a:xfrm>
            <a:prstGeom prst="rect">
              <a:avLst/>
            </a:prstGeom>
            <a:noFill/>
            <a:ln w="9525">
              <a:noFill/>
            </a:ln>
          </p:spPr>
          <p:txBody>
            <a:bodyPr wrap="square" anchor="ctr" anchorCtr="0">
              <a:spAutoFit/>
            </a:bodyPr>
            <a:lstStyle/>
            <a:p>
              <a:r>
                <a:rPr lang="zh-CN" altLang="en-US" sz="2000" b="1" dirty="0">
                  <a:latin typeface="华文细黑" panose="02010600040101010101" pitchFamily="2" charset="-122"/>
                  <a:ea typeface="华文细黑" panose="02010600040101010101" pitchFamily="2" charset="-122"/>
                </a:rPr>
                <a:t>生产过程中的废品率</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500" fill="hold">
                                          <p:stCondLst>
                                            <p:cond delay="0"/>
                                          </p:stCondLst>
                                        </p:cTn>
                                        <p:tgtEl>
                                          <p:spTgt spid="20483">
                                            <p:txEl>
                                              <p:pRg st="0" end="0"/>
                                            </p:txEl>
                                          </p:spTgt>
                                        </p:tgtEl>
                                        <p:attrNameLst>
                                          <p:attrName>style.visibility</p:attrName>
                                        </p:attrNameLst>
                                      </p:cBhvr>
                                      <p:to>
                                        <p:strVal val="visible"/>
                                      </p:to>
                                    </p:set>
                                    <p:animEffect transition="in" filter="wipe(left)">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54"/>
          <p:cNvPicPr>
            <a:picLocks noChangeAspect="1"/>
          </p:cNvPicPr>
          <p:nvPr/>
        </p:nvPicPr>
        <p:blipFill>
          <a:blip r:embed="rId3"/>
          <a:stretch>
            <a:fillRect/>
          </a:stretch>
        </p:blipFill>
        <p:spPr>
          <a:xfrm>
            <a:off x="1062038" y="1089025"/>
            <a:ext cx="938212" cy="901700"/>
          </a:xfrm>
          <a:prstGeom prst="rect">
            <a:avLst/>
          </a:prstGeom>
          <a:noFill/>
          <a:ln w="9525">
            <a:noFill/>
          </a:ln>
        </p:spPr>
      </p:pic>
      <p:sp>
        <p:nvSpPr>
          <p:cNvPr id="22530" name="TextBox 1"/>
          <p:cNvSpPr txBox="1"/>
          <p:nvPr/>
        </p:nvSpPr>
        <p:spPr>
          <a:xfrm>
            <a:off x="1971675" y="1406525"/>
            <a:ext cx="1435100" cy="522288"/>
          </a:xfrm>
          <a:prstGeom prst="rect">
            <a:avLst/>
          </a:prstGeom>
          <a:noFill/>
          <a:ln w="9525">
            <a:noFill/>
          </a:ln>
        </p:spPr>
        <p:txBody>
          <a:bodyPr wrap="none"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问 题：</a:t>
            </a:r>
          </a:p>
        </p:txBody>
      </p:sp>
      <p:sp>
        <p:nvSpPr>
          <p:cNvPr id="21" name="Text Box 7"/>
          <p:cNvSpPr txBox="1"/>
          <p:nvPr/>
        </p:nvSpPr>
        <p:spPr>
          <a:xfrm>
            <a:off x="1903413" y="2047875"/>
            <a:ext cx="5932487"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设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baseline="-25000" dirty="0">
                <a:solidFill>
                  <a:srgbClr val="000000"/>
                </a:solidFill>
                <a:latin typeface="Times New Roman" panose="02020603050405020304" pitchFamily="18" charset="0"/>
                <a:ea typeface="华文细黑" panose="02010600040101010101" pitchFamily="2" charset="-122"/>
              </a:rPr>
              <a:t>1 </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baseline="-25000" dirty="0">
                <a:solidFill>
                  <a:srgbClr val="000000"/>
                </a:solidFill>
                <a:latin typeface="Times New Roman" panose="02020603050405020304" pitchFamily="18" charset="0"/>
                <a:ea typeface="华文细黑" panose="02010600040101010101" pitchFamily="2" charset="-122"/>
              </a:rPr>
              <a:t>2 </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dirty="0">
                <a:solidFill>
                  <a:srgbClr val="000000"/>
                </a:solidFill>
                <a:latin typeface="华文细黑" panose="02010600040101010101" pitchFamily="2" charset="-122"/>
                <a:ea typeface="华文细黑" panose="02010600040101010101" pitchFamily="2" charset="-122"/>
              </a:rPr>
              <a:t>…</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i="1" dirty="0" err="1">
                <a:solidFill>
                  <a:srgbClr val="000000"/>
                </a:solidFill>
                <a:latin typeface="Times New Roman" panose="02020603050405020304" pitchFamily="18" charset="0"/>
                <a:ea typeface="华文细黑" panose="02010600040101010101" pitchFamily="2" charset="-122"/>
              </a:rPr>
              <a:t>X</a:t>
            </a:r>
            <a:r>
              <a:rPr lang="en-US" altLang="zh-CN" sz="2400" b="1" i="1" baseline="-25000" dirty="0" err="1">
                <a:solidFill>
                  <a:srgbClr val="000000"/>
                </a:solidFill>
                <a:latin typeface="Times New Roman" panose="02020603050405020304" pitchFamily="18" charset="0"/>
                <a:ea typeface="华文细黑" panose="02010600040101010101" pitchFamily="2" charset="-122"/>
              </a:rPr>
              <a:t>n</a:t>
            </a:r>
            <a:r>
              <a:rPr lang="en-US" altLang="zh-CN" sz="2400" b="1" dirty="0">
                <a:solidFill>
                  <a:srgbClr val="000000"/>
                </a:solidFill>
                <a:latin typeface="Times New Roman" panose="02020603050405020304" pitchFamily="18" charset="0"/>
                <a:ea typeface="华文细黑" panose="02010600040101010101" pitchFamily="2" charset="-122"/>
              </a:rPr>
              <a:t> , </a:t>
            </a:r>
            <a:r>
              <a:rPr lang="en-US" altLang="zh-CN" sz="2400" b="1" dirty="0">
                <a:solidFill>
                  <a:srgbClr val="000000"/>
                </a:solidFill>
                <a:latin typeface="华文细黑" panose="02010600040101010101" pitchFamily="2" charset="-122"/>
                <a:ea typeface="华文细黑" panose="02010600040101010101" pitchFamily="2" charset="-122"/>
              </a:rPr>
              <a:t>…</a:t>
            </a:r>
            <a:r>
              <a:rPr lang="zh-CN" altLang="en-US" sz="2400" b="1" dirty="0">
                <a:solidFill>
                  <a:srgbClr val="000000"/>
                </a:solidFill>
                <a:latin typeface="华文细黑" panose="02010600040101010101" pitchFamily="2" charset="-122"/>
                <a:ea typeface="华文细黑" panose="02010600040101010101" pitchFamily="2" charset="-122"/>
              </a:rPr>
              <a:t>是一个随机变量序列，</a:t>
            </a:r>
          </a:p>
        </p:txBody>
      </p:sp>
      <p:sp>
        <p:nvSpPr>
          <p:cNvPr id="25" name="Rectangle 4"/>
          <p:cNvSpPr/>
          <p:nvPr/>
        </p:nvSpPr>
        <p:spPr>
          <a:xfrm>
            <a:off x="1927225" y="2841625"/>
            <a:ext cx="2490788" cy="460375"/>
          </a:xfrm>
          <a:prstGeom prst="rect">
            <a:avLst/>
          </a:prstGeom>
          <a:noFill/>
          <a:ln w="9525">
            <a:noFill/>
          </a:ln>
        </p:spPr>
        <p:txBody>
          <a:bodyPr wrap="none" anchor="ctr"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当</a:t>
            </a:r>
            <a:r>
              <a:rPr lang="en-US" altLang="zh-CN" sz="2400" b="1" i="1" dirty="0">
                <a:solidFill>
                  <a:srgbClr val="000000"/>
                </a:solidFill>
                <a:latin typeface="Times New Roman" panose="02020603050405020304"/>
                <a:ea typeface="华文细黑" panose="02010600040101010101" pitchFamily="2" charset="-122"/>
              </a:rPr>
              <a:t>n</a:t>
            </a:r>
            <a:r>
              <a:rPr lang="zh-CN" altLang="en-US" sz="2400" b="1" dirty="0">
                <a:solidFill>
                  <a:srgbClr val="000000"/>
                </a:solidFill>
                <a:latin typeface="华文细黑" panose="02010600040101010101" pitchFamily="2" charset="-122"/>
                <a:ea typeface="华文细黑" panose="02010600040101010101" pitchFamily="2" charset="-122"/>
              </a:rPr>
              <a:t>无限增大时，</a:t>
            </a:r>
            <a:endParaRPr lang="en-US" altLang="zh-CN" sz="2400" b="1" dirty="0">
              <a:solidFill>
                <a:srgbClr val="000000"/>
              </a:solidFill>
              <a:latin typeface="华文细黑" panose="02010600040101010101" pitchFamily="2" charset="-122"/>
              <a:ea typeface="华文细黑" panose="02010600040101010101" pitchFamily="2" charset="-122"/>
            </a:endParaRPr>
          </a:p>
        </p:txBody>
      </p:sp>
      <p:sp>
        <p:nvSpPr>
          <p:cNvPr id="34" name="Text Box 9"/>
          <p:cNvSpPr txBox="1"/>
          <p:nvPr/>
        </p:nvSpPr>
        <p:spPr>
          <a:xfrm>
            <a:off x="1949450" y="3687763"/>
            <a:ext cx="6183313" cy="460375"/>
          </a:xfrm>
          <a:prstGeom prst="rect">
            <a:avLst/>
          </a:prstGeom>
          <a:noFill/>
          <a:ln w="9525">
            <a:noFill/>
          </a:ln>
        </p:spPr>
        <p:txBody>
          <a:bodyPr anchor="t" anchorCtr="0">
            <a:spAutoFit/>
          </a:bodyPr>
          <a:lstStyle/>
          <a:p>
            <a:pPr eaLnBrk="0" hangingPunct="0"/>
            <a:r>
              <a:rPr lang="zh-CN" altLang="en-US" sz="2400" b="1" dirty="0">
                <a:solidFill>
                  <a:srgbClr val="0000CC"/>
                </a:solidFill>
                <a:latin typeface="华文细黑" panose="02010600040101010101" pitchFamily="2" charset="-122"/>
                <a:ea typeface="华文细黑" panose="02010600040101010101" pitchFamily="2" charset="-122"/>
              </a:rPr>
              <a:t>以什么形式呈现出稳定性？</a:t>
            </a:r>
          </a:p>
        </p:txBody>
      </p:sp>
      <p:graphicFrame>
        <p:nvGraphicFramePr>
          <p:cNvPr id="10249" name="对象 8"/>
          <p:cNvGraphicFramePr>
            <a:graphicFrameLocks noChangeAspect="1"/>
          </p:cNvGraphicFramePr>
          <p:nvPr/>
        </p:nvGraphicFramePr>
        <p:xfrm>
          <a:off x="4273550" y="2646363"/>
          <a:ext cx="1000125" cy="850900"/>
        </p:xfrm>
        <a:graphic>
          <a:graphicData uri="http://schemas.openxmlformats.org/presentationml/2006/ole">
            <mc:AlternateContent xmlns:mc="http://schemas.openxmlformats.org/markup-compatibility/2006">
              <mc:Choice xmlns:v="urn:schemas-microsoft-com:vml" Requires="v">
                <p:oleObj spid="_x0000_s8195" r:id="rId4" imgW="1104900" imgH="914400" progId="Equation.DSMT4">
                  <p:embed/>
                </p:oleObj>
              </mc:Choice>
              <mc:Fallback>
                <p:oleObj r:id="rId4" imgW="1104900" imgH="914400" progId="Equation.DSMT4">
                  <p:embed/>
                  <p:pic>
                    <p:nvPicPr>
                      <p:cNvPr id="0" name="图片 3075"/>
                      <p:cNvPicPr/>
                      <p:nvPr/>
                    </p:nvPicPr>
                    <p:blipFill>
                      <a:blip r:embed="rId5"/>
                      <a:stretch>
                        <a:fillRect/>
                      </a:stretch>
                    </p:blipFill>
                    <p:spPr>
                      <a:xfrm>
                        <a:off x="4273550" y="2646363"/>
                        <a:ext cx="1000125" cy="850900"/>
                      </a:xfrm>
                      <a:prstGeom prst="rect">
                        <a:avLst/>
                      </a:prstGeom>
                      <a:noFill/>
                      <a:ln w="38100">
                        <a:noFill/>
                        <a:miter/>
                      </a:ln>
                    </p:spPr>
                  </p:pic>
                </p:oleObj>
              </mc:Fallback>
            </mc:AlternateContent>
          </a:graphicData>
        </a:graphic>
      </p:graphicFrame>
      <p:sp>
        <p:nvSpPr>
          <p:cNvPr id="2" name="文本框 1"/>
          <p:cNvSpPr txBox="1"/>
          <p:nvPr/>
        </p:nvSpPr>
        <p:spPr>
          <a:xfrm>
            <a:off x="1931988" y="4648200"/>
            <a:ext cx="6680200" cy="460375"/>
          </a:xfrm>
          <a:prstGeom prst="rect">
            <a:avLst/>
          </a:prstGeom>
          <a:noFill/>
          <a:ln w="9525">
            <a:noFill/>
          </a:ln>
        </p:spPr>
        <p:txBody>
          <a:bodyPr wrap="squar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回答这一问题的一系列定理被称为</a:t>
            </a:r>
            <a:r>
              <a:rPr lang="zh-CN" altLang="en-US" sz="2400" b="1" dirty="0">
                <a:solidFill>
                  <a:srgbClr val="0000CC"/>
                </a:solidFill>
                <a:latin typeface="华文细黑" panose="02010600040101010101" pitchFamily="2" charset="-122"/>
                <a:ea typeface="华文细黑" panose="02010600040101010101" pitchFamily="2" charset="-122"/>
                <a:sym typeface="宋体" panose="02010600030101010101" pitchFamily="2" charset="-122"/>
              </a:rPr>
              <a:t>大数定律</a:t>
            </a:r>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a:t>
            </a:r>
          </a:p>
        </p:txBody>
      </p:sp>
      <p:sp>
        <p:nvSpPr>
          <p:cNvPr id="3" name="Text Box 9"/>
          <p:cNvSpPr txBox="1"/>
          <p:nvPr/>
        </p:nvSpPr>
        <p:spPr>
          <a:xfrm>
            <a:off x="5326063" y="2797175"/>
            <a:ext cx="2360612" cy="460375"/>
          </a:xfrm>
          <a:prstGeom prst="rect">
            <a:avLst/>
          </a:prstGeom>
          <a:noFill/>
          <a:ln w="9525">
            <a:noFill/>
          </a:ln>
        </p:spPr>
        <p:txBody>
          <a:bodyPr wrap="square" anchor="t" anchorCtr="0">
            <a:spAutoFit/>
          </a:bodyPr>
          <a:lstStyle/>
          <a:p>
            <a:pPr eaLnBrk="0" hangingPunct="0"/>
            <a:r>
              <a:rPr lang="zh-CN" altLang="en-US" sz="2400" b="1" dirty="0">
                <a:solidFill>
                  <a:srgbClr val="0000CC"/>
                </a:solidFill>
                <a:latin typeface="华文细黑" panose="02010600040101010101" pitchFamily="2" charset="-122"/>
                <a:ea typeface="华文细黑" panose="02010600040101010101" pitchFamily="2" charset="-122"/>
              </a:rPr>
              <a:t>在什么条件下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249"/>
                                        </p:tgtEl>
                                        <p:attrNameLst>
                                          <p:attrName>style.visibility</p:attrName>
                                        </p:attrNameLst>
                                      </p:cBhvr>
                                      <p:to>
                                        <p:strVal val="visible"/>
                                      </p:to>
                                    </p:set>
                                    <p:animEffect transition="in" filter="wipe(left)">
                                      <p:cBhvr>
                                        <p:cTn id="17" dur="500"/>
                                        <p:tgtEl>
                                          <p:spTgt spid="102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4"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Rectangle 2"/>
          <p:cNvSpPr>
            <a:spLocks noGrp="1"/>
          </p:cNvSpPr>
          <p:nvPr>
            <p:ph type="title"/>
          </p:nvPr>
        </p:nvSpPr>
        <p:spPr>
          <a:xfrm>
            <a:off x="679450" y="569913"/>
            <a:ext cx="3400425" cy="521970"/>
          </a:xfrm>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j-cs"/>
              </a:rPr>
              <a:t>三、常用的大数定律</a:t>
            </a:r>
          </a:p>
        </p:txBody>
      </p:sp>
      <p:sp>
        <p:nvSpPr>
          <p:cNvPr id="177155" name="Text Box 3"/>
          <p:cNvSpPr txBox="1"/>
          <p:nvPr/>
        </p:nvSpPr>
        <p:spPr>
          <a:xfrm>
            <a:off x="666750" y="1125538"/>
            <a:ext cx="4051300" cy="461962"/>
          </a:xfrm>
          <a:prstGeom prst="rect">
            <a:avLst/>
          </a:prstGeom>
          <a:noFill/>
          <a:ln w="9525">
            <a:noFill/>
          </a:ln>
        </p:spPr>
        <p:txBody>
          <a:bodyPr wrap="none" anchor="ctr" anchorCtr="0">
            <a:spAutoFit/>
          </a:bodyPr>
          <a:lstStyle/>
          <a:p>
            <a:pPr algn="ctr">
              <a:spcBef>
                <a:spcPct val="50000"/>
              </a:spcBef>
            </a:pPr>
            <a:r>
              <a:rPr lang="zh-CN" altLang="en-US" sz="2400" b="1" dirty="0">
                <a:solidFill>
                  <a:srgbClr val="0000FF"/>
                </a:solidFill>
                <a:latin typeface="华文细黑" panose="02010600040101010101" pitchFamily="2" charset="-122"/>
                <a:ea typeface="华文细黑" panose="02010600040101010101" pitchFamily="2" charset="-122"/>
              </a:rPr>
              <a:t>定理</a:t>
            </a:r>
            <a:r>
              <a:rPr lang="en-US" altLang="zh-CN" sz="2400" b="1" dirty="0">
                <a:solidFill>
                  <a:srgbClr val="0000FF"/>
                </a:solidFill>
                <a:latin typeface="华文细黑" panose="02010600040101010101" pitchFamily="2" charset="-122"/>
                <a:ea typeface="华文细黑" panose="02010600040101010101" pitchFamily="2" charset="-122"/>
              </a:rPr>
              <a:t>1</a:t>
            </a:r>
            <a:r>
              <a:rPr lang="zh-CN" altLang="en-US" sz="2400" b="1" dirty="0">
                <a:solidFill>
                  <a:srgbClr val="0000FF"/>
                </a:solidFill>
                <a:latin typeface="华文细黑" panose="02010600040101010101" pitchFamily="2" charset="-122"/>
                <a:ea typeface="华文细黑" panose="02010600040101010101" pitchFamily="2" charset="-122"/>
              </a:rPr>
              <a:t>（切比雪夫大数定律）</a:t>
            </a:r>
          </a:p>
        </p:txBody>
      </p:sp>
      <p:graphicFrame>
        <p:nvGraphicFramePr>
          <p:cNvPr id="177156" name="Object 4"/>
          <p:cNvGraphicFramePr/>
          <p:nvPr/>
        </p:nvGraphicFramePr>
        <p:xfrm>
          <a:off x="4895850" y="4013200"/>
          <a:ext cx="3421063" cy="900113"/>
        </p:xfrm>
        <a:graphic>
          <a:graphicData uri="http://schemas.openxmlformats.org/presentationml/2006/ole">
            <mc:AlternateContent xmlns:mc="http://schemas.openxmlformats.org/markup-compatibility/2006">
              <mc:Choice xmlns:v="urn:schemas-microsoft-com:vml" Requires="v">
                <p:oleObj spid="_x0000_s9227" r:id="rId3" imgW="1955165" imgH="495300" progId="Equation.DSMT4">
                  <p:embed/>
                </p:oleObj>
              </mc:Choice>
              <mc:Fallback>
                <p:oleObj r:id="rId3" imgW="1955165" imgH="495300" progId="Equation.DSMT4">
                  <p:embed/>
                  <p:pic>
                    <p:nvPicPr>
                      <p:cNvPr id="0" name="图片 3076"/>
                      <p:cNvPicPr/>
                      <p:nvPr/>
                    </p:nvPicPr>
                    <p:blipFill>
                      <a:blip r:embed="rId4">
                        <a:clrChange>
                          <a:clrFrom>
                            <a:srgbClr val="000000"/>
                          </a:clrFrom>
                          <a:clrTo>
                            <a:srgbClr val="000000">
                              <a:alpha val="0"/>
                            </a:srgbClr>
                          </a:clrTo>
                        </a:clrChange>
                      </a:blip>
                      <a:stretch>
                        <a:fillRect/>
                      </a:stretch>
                    </p:blipFill>
                    <p:spPr>
                      <a:xfrm>
                        <a:off x="4895850" y="4013200"/>
                        <a:ext cx="3421063" cy="900113"/>
                      </a:xfrm>
                      <a:prstGeom prst="rect">
                        <a:avLst/>
                      </a:prstGeom>
                      <a:noFill/>
                      <a:ln w="38100">
                        <a:noFill/>
                        <a:miter/>
                      </a:ln>
                    </p:spPr>
                  </p:pic>
                </p:oleObj>
              </mc:Fallback>
            </mc:AlternateContent>
          </a:graphicData>
        </a:graphic>
      </p:graphicFrame>
      <p:sp>
        <p:nvSpPr>
          <p:cNvPr id="177157" name="Text Box 5"/>
          <p:cNvSpPr txBox="1"/>
          <p:nvPr/>
        </p:nvSpPr>
        <p:spPr>
          <a:xfrm>
            <a:off x="679450" y="2809875"/>
            <a:ext cx="457200" cy="517525"/>
          </a:xfrm>
          <a:prstGeom prst="rect">
            <a:avLst/>
          </a:prstGeom>
          <a:noFill/>
          <a:ln w="9525">
            <a:noFill/>
          </a:ln>
        </p:spPr>
        <p:txBody>
          <a:bodyPr anchor="ctr" anchorCtr="0">
            <a:spAutoFit/>
          </a:bodyPr>
          <a:lstStyle/>
          <a:p>
            <a:pPr>
              <a:lnSpc>
                <a:spcPct val="115000"/>
              </a:lnSpc>
              <a:spcBef>
                <a:spcPct val="50000"/>
              </a:spcBef>
            </a:pPr>
            <a:r>
              <a:rPr lang="zh-CN" altLang="en-US" sz="2400" b="1" dirty="0">
                <a:latin typeface="华文细黑" panose="02010600040101010101" pitchFamily="2" charset="-122"/>
                <a:ea typeface="华文细黑" panose="02010600040101010101" pitchFamily="2" charset="-122"/>
              </a:rPr>
              <a:t>则</a:t>
            </a:r>
          </a:p>
        </p:txBody>
      </p:sp>
      <p:sp>
        <p:nvSpPr>
          <p:cNvPr id="177158" name="Rectangle 6"/>
          <p:cNvSpPr/>
          <p:nvPr/>
        </p:nvSpPr>
        <p:spPr>
          <a:xfrm>
            <a:off x="1398588" y="4162425"/>
            <a:ext cx="3563938" cy="517525"/>
          </a:xfrm>
          <a:prstGeom prst="rect">
            <a:avLst/>
          </a:prstGeom>
          <a:noFill/>
          <a:ln w="9525">
            <a:noFill/>
          </a:ln>
        </p:spPr>
        <p:txBody>
          <a:bodyPr wrap="none" anchor="ctr">
            <a:spAutoFit/>
          </a:bodyPr>
          <a:lstStyle/>
          <a:p>
            <a:pPr marL="0" marR="0" lvl="0" indent="0" algn="ctr" defTabSz="914400" rtl="0" eaLnBrk="1" fontAlgn="base" latinLnBrk="0" hangingPunct="1">
              <a:lnSpc>
                <a:spcPct val="115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即要证对任意的</a:t>
            </a:r>
            <a:r>
              <a:rPr kumimoji="0" lang="en-US" altLang="zh-CN" sz="2400" b="1" i="1" u="none" strike="noStrike" kern="1200" cap="none" spc="0" normalizeH="0" baseline="0" noProof="0" dirty="0">
                <a:ln>
                  <a:noFill/>
                </a:ln>
                <a:solidFill>
                  <a:schemeClr val="tx1"/>
                </a:solidFill>
                <a:effectLst/>
                <a:uLnTx/>
                <a:uFillTx/>
                <a:latin typeface="+mn-lt"/>
                <a:ea typeface="华文细黑" panose="02010600040101010101" pitchFamily="2" charset="-122"/>
                <a:cs typeface="+mn-ea"/>
              </a:rPr>
              <a:t>ε </a:t>
            </a:r>
            <a:r>
              <a:rPr kumimoji="0" lang="en-US" altLang="zh-CN" sz="2400" b="1" i="0" u="none" strike="noStrike" kern="1200" cap="none" spc="0" normalizeH="0" baseline="0" noProof="0" dirty="0">
                <a:ln>
                  <a:noFill/>
                </a:ln>
                <a:solidFill>
                  <a:schemeClr val="tx1"/>
                </a:solidFill>
                <a:effectLst/>
                <a:uLnTx/>
                <a:uFillTx/>
                <a:latin typeface="+mn-lt"/>
                <a:ea typeface="华文细黑" panose="02010600040101010101" pitchFamily="2" charset="-122"/>
                <a:cs typeface="+mn-ea"/>
              </a:rPr>
              <a:t>&gt; 0</a:t>
            </a: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a:t>
            </a:r>
            <a:r>
              <a:rPr lang="zh-CN" altLang="en-US" sz="2400" b="1" strike="noStrike" noProof="0" dirty="0">
                <a:latin typeface="华文细黑" panose="02010600040101010101" pitchFamily="2" charset="-122"/>
                <a:ea typeface="华文细黑" panose="02010600040101010101" pitchFamily="2" charset="-122"/>
                <a:cs typeface="+mn-ea"/>
              </a:rPr>
              <a:t>有</a:t>
            </a:r>
            <a:endPar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cs"/>
            </a:endParaRPr>
          </a:p>
        </p:txBody>
      </p:sp>
      <p:sp>
        <p:nvSpPr>
          <p:cNvPr id="177159" name="Text Box 7"/>
          <p:cNvSpPr txBox="1"/>
          <p:nvPr/>
        </p:nvSpPr>
        <p:spPr>
          <a:xfrm>
            <a:off x="657225" y="1654175"/>
            <a:ext cx="6850063" cy="460375"/>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设 </a:t>
            </a:r>
            <a:r>
              <a:rPr lang="en-US" altLang="zh-CN" sz="2400" b="1" i="1" dirty="0">
                <a:latin typeface="Times New Roman" panose="02020603050405020304" pitchFamily="18" charset="0"/>
                <a:ea typeface="华文细黑" panose="02010600040101010101" pitchFamily="2" charset="-122"/>
              </a:rPr>
              <a:t>X</a:t>
            </a:r>
            <a:r>
              <a:rPr lang="en-US" altLang="zh-CN" sz="2400" b="1" baseline="-25000" dirty="0">
                <a:latin typeface="Times New Roman" panose="02020603050405020304" pitchFamily="18" charset="0"/>
                <a:ea typeface="华文细黑" panose="02010600040101010101" pitchFamily="2" charset="-122"/>
              </a:rPr>
              <a:t>1 </a:t>
            </a:r>
            <a:r>
              <a:rPr lang="en-US" altLang="zh-CN" sz="2400" b="1" dirty="0">
                <a:latin typeface="Times New Roman" panose="02020603050405020304" pitchFamily="18" charset="0"/>
                <a:ea typeface="华文细黑" panose="02010600040101010101" pitchFamily="2" charset="-122"/>
              </a:rPr>
              <a:t>, </a:t>
            </a:r>
            <a:r>
              <a:rPr lang="en-US" altLang="zh-CN" sz="2400" b="1" i="1" dirty="0">
                <a:latin typeface="Times New Roman" panose="02020603050405020304" pitchFamily="18" charset="0"/>
                <a:ea typeface="华文细黑" panose="02010600040101010101" pitchFamily="2" charset="-122"/>
              </a:rPr>
              <a:t>X</a:t>
            </a:r>
            <a:r>
              <a:rPr lang="en-US" altLang="zh-CN" sz="2400" b="1" baseline="-25000" dirty="0">
                <a:latin typeface="Times New Roman" panose="02020603050405020304" pitchFamily="18" charset="0"/>
                <a:ea typeface="华文细黑" panose="02010600040101010101" pitchFamily="2" charset="-122"/>
              </a:rPr>
              <a:t>2 </a:t>
            </a:r>
            <a:r>
              <a:rPr lang="en-US" altLang="zh-CN" sz="2400" b="1" dirty="0">
                <a:latin typeface="Times New Roman" panose="02020603050405020304" pitchFamily="18" charset="0"/>
                <a:ea typeface="华文细黑" panose="02010600040101010101" pitchFamily="2" charset="-122"/>
              </a:rPr>
              <a:t>, </a:t>
            </a:r>
            <a:r>
              <a:rPr lang="en-US" altLang="zh-CN" sz="2400" b="1" dirty="0">
                <a:latin typeface="华文细黑" panose="02010600040101010101" pitchFamily="2" charset="-122"/>
                <a:ea typeface="华文细黑" panose="02010600040101010101" pitchFamily="2" charset="-122"/>
              </a:rPr>
              <a:t>…</a:t>
            </a:r>
            <a:r>
              <a:rPr lang="en-US" altLang="zh-CN" sz="2400" b="1" dirty="0">
                <a:latin typeface="Times New Roman" panose="02020603050405020304" pitchFamily="18" charset="0"/>
                <a:ea typeface="华文细黑" panose="02010600040101010101" pitchFamily="2" charset="-122"/>
              </a:rPr>
              <a:t>,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i="1" baseline="-25000" dirty="0">
                <a:solidFill>
                  <a:srgbClr val="000000"/>
                </a:solidFill>
                <a:latin typeface="Times New Roman" panose="02020603050405020304" pitchFamily="18" charset="0"/>
                <a:ea typeface="华文细黑" panose="02010600040101010101" pitchFamily="2" charset="-122"/>
              </a:rPr>
              <a:t>n</a:t>
            </a:r>
            <a:r>
              <a:rPr lang="en-US" altLang="zh-CN" sz="2400" b="1" dirty="0">
                <a:latin typeface="Times New Roman" panose="02020603050405020304" pitchFamily="18" charset="0"/>
                <a:ea typeface="华文细黑" panose="02010600040101010101" pitchFamily="2" charset="-122"/>
              </a:rPr>
              <a:t> , </a:t>
            </a:r>
            <a:r>
              <a:rPr lang="en-US" altLang="zh-CN" sz="2400" b="1" dirty="0">
                <a:latin typeface="华文细黑" panose="02010600040101010101" pitchFamily="2" charset="-122"/>
                <a:ea typeface="华文细黑" panose="02010600040101010101" pitchFamily="2" charset="-122"/>
              </a:rPr>
              <a:t>…</a:t>
            </a:r>
            <a:r>
              <a:rPr lang="zh-CN" altLang="en-US" sz="2400" b="1" dirty="0">
                <a:latin typeface="华文细黑" panose="02010600040101010101" pitchFamily="2" charset="-122"/>
                <a:ea typeface="华文细黑" panose="02010600040101010101" pitchFamily="2" charset="-122"/>
              </a:rPr>
              <a:t>是相互独立的随机变量序列，</a:t>
            </a:r>
          </a:p>
        </p:txBody>
      </p:sp>
      <p:graphicFrame>
        <p:nvGraphicFramePr>
          <p:cNvPr id="177162" name="Object 10"/>
          <p:cNvGraphicFramePr/>
          <p:nvPr/>
        </p:nvGraphicFramePr>
        <p:xfrm>
          <a:off x="2995613" y="2895600"/>
          <a:ext cx="2232025" cy="971550"/>
        </p:xfrm>
        <a:graphic>
          <a:graphicData uri="http://schemas.openxmlformats.org/presentationml/2006/ole">
            <mc:AlternateContent xmlns:mc="http://schemas.openxmlformats.org/markup-compatibility/2006">
              <mc:Choice xmlns:v="urn:schemas-microsoft-com:vml" Requires="v">
                <p:oleObj spid="_x0000_s9228" r:id="rId5" imgW="1168400" imgH="495300" progId="Equation.DSMT4">
                  <p:embed/>
                </p:oleObj>
              </mc:Choice>
              <mc:Fallback>
                <p:oleObj r:id="rId5" imgW="1168400" imgH="495300" progId="Equation.DSMT4">
                  <p:embed/>
                  <p:pic>
                    <p:nvPicPr>
                      <p:cNvPr id="0" name="图片 3078"/>
                      <p:cNvPicPr/>
                      <p:nvPr/>
                    </p:nvPicPr>
                    <p:blipFill>
                      <a:blip r:embed="rId6">
                        <a:clrChange>
                          <a:clrFrom>
                            <a:srgbClr val="000000"/>
                          </a:clrFrom>
                          <a:clrTo>
                            <a:srgbClr val="000000">
                              <a:alpha val="0"/>
                            </a:srgbClr>
                          </a:clrTo>
                        </a:clrChange>
                      </a:blip>
                      <a:stretch>
                        <a:fillRect/>
                      </a:stretch>
                    </p:blipFill>
                    <p:spPr>
                      <a:xfrm>
                        <a:off x="2995613" y="2895600"/>
                        <a:ext cx="2232025" cy="971550"/>
                      </a:xfrm>
                      <a:prstGeom prst="rect">
                        <a:avLst/>
                      </a:prstGeom>
                      <a:noFill/>
                      <a:ln w="38100">
                        <a:noFill/>
                        <a:miter/>
                      </a:ln>
                    </p:spPr>
                  </p:pic>
                </p:oleObj>
              </mc:Fallback>
            </mc:AlternateContent>
          </a:graphicData>
        </a:graphic>
      </p:graphicFrame>
      <p:sp>
        <p:nvSpPr>
          <p:cNvPr id="177163" name="Text Box 11"/>
          <p:cNvSpPr txBox="1"/>
          <p:nvPr/>
        </p:nvSpPr>
        <p:spPr>
          <a:xfrm>
            <a:off x="649288" y="4200525"/>
            <a:ext cx="800100" cy="461963"/>
          </a:xfrm>
          <a:prstGeom prst="rect">
            <a:avLst/>
          </a:prstGeom>
          <a:noFill/>
          <a:ln w="9525">
            <a:noFill/>
          </a:ln>
        </p:spPr>
        <p:txBody>
          <a:bodyPr wrap="none" anchor="t" anchorCtr="0">
            <a:spAutoFit/>
          </a:bodyPr>
          <a:lstStyle/>
          <a:p>
            <a:pPr eaLnBrk="0" hangingPunct="0"/>
            <a:r>
              <a:rPr lang="zh-CN" altLang="en-US" sz="2400" b="1" dirty="0">
                <a:solidFill>
                  <a:srgbClr val="0000FF"/>
                </a:solidFill>
                <a:latin typeface="华文细黑" panose="02010600040101010101" pitchFamily="2" charset="-122"/>
                <a:ea typeface="华文细黑" panose="02010600040101010101" pitchFamily="2" charset="-122"/>
              </a:rPr>
              <a:t>分析</a:t>
            </a:r>
          </a:p>
        </p:txBody>
      </p:sp>
      <p:graphicFrame>
        <p:nvGraphicFramePr>
          <p:cNvPr id="177164" name="Object 12"/>
          <p:cNvGraphicFramePr/>
          <p:nvPr/>
        </p:nvGraphicFramePr>
        <p:xfrm>
          <a:off x="1825625" y="4875213"/>
          <a:ext cx="1476375" cy="827087"/>
        </p:xfrm>
        <a:graphic>
          <a:graphicData uri="http://schemas.openxmlformats.org/presentationml/2006/ole">
            <mc:AlternateContent xmlns:mc="http://schemas.openxmlformats.org/markup-compatibility/2006">
              <mc:Choice xmlns:v="urn:schemas-microsoft-com:vml" Requires="v">
                <p:oleObj spid="_x0000_s9229" r:id="rId7" imgW="965200" imgH="495300" progId="Equation.DSMT4">
                  <p:embed/>
                </p:oleObj>
              </mc:Choice>
              <mc:Fallback>
                <p:oleObj r:id="rId7" imgW="965200" imgH="495300" progId="Equation.DSMT4">
                  <p:embed/>
                  <p:pic>
                    <p:nvPicPr>
                      <p:cNvPr id="0" name="图片 3077"/>
                      <p:cNvPicPr/>
                      <p:nvPr/>
                    </p:nvPicPr>
                    <p:blipFill>
                      <a:blip r:embed="rId8">
                        <a:clrChange>
                          <a:clrFrom>
                            <a:srgbClr val="000000"/>
                          </a:clrFrom>
                          <a:clrTo>
                            <a:srgbClr val="000000">
                              <a:alpha val="0"/>
                            </a:srgbClr>
                          </a:clrTo>
                        </a:clrChange>
                      </a:blip>
                      <a:stretch>
                        <a:fillRect/>
                      </a:stretch>
                    </p:blipFill>
                    <p:spPr>
                      <a:xfrm>
                        <a:off x="1825625" y="4875213"/>
                        <a:ext cx="1476375" cy="827087"/>
                      </a:xfrm>
                      <a:prstGeom prst="rect">
                        <a:avLst/>
                      </a:prstGeom>
                      <a:noFill/>
                      <a:ln w="38100">
                        <a:noFill/>
                        <a:miter/>
                      </a:ln>
                    </p:spPr>
                  </p:pic>
                </p:oleObj>
              </mc:Fallback>
            </mc:AlternateContent>
          </a:graphicData>
        </a:graphic>
      </p:graphicFrame>
      <p:graphicFrame>
        <p:nvGraphicFramePr>
          <p:cNvPr id="177165" name="Object 13"/>
          <p:cNvGraphicFramePr/>
          <p:nvPr/>
        </p:nvGraphicFramePr>
        <p:xfrm>
          <a:off x="3394075" y="4816475"/>
          <a:ext cx="1798638" cy="863600"/>
        </p:xfrm>
        <a:graphic>
          <a:graphicData uri="http://schemas.openxmlformats.org/presentationml/2006/ole">
            <mc:AlternateContent xmlns:mc="http://schemas.openxmlformats.org/markup-compatibility/2006">
              <mc:Choice xmlns:v="urn:schemas-microsoft-com:vml" Requires="v">
                <p:oleObj spid="_x0000_s9230" r:id="rId9" imgW="26822400" imgH="11887200" progId="Equation.DSMT4">
                  <p:embed/>
                </p:oleObj>
              </mc:Choice>
              <mc:Fallback>
                <p:oleObj r:id="rId9" imgW="26822400" imgH="11887200" progId="Equation.DSMT4">
                  <p:embed/>
                  <p:pic>
                    <p:nvPicPr>
                      <p:cNvPr id="0" name="图片 3079"/>
                      <p:cNvPicPr/>
                      <p:nvPr/>
                    </p:nvPicPr>
                    <p:blipFill>
                      <a:blip r:embed="rId10">
                        <a:clrChange>
                          <a:clrFrom>
                            <a:srgbClr val="000000"/>
                          </a:clrFrom>
                          <a:clrTo>
                            <a:srgbClr val="000000">
                              <a:alpha val="0"/>
                            </a:srgbClr>
                          </a:clrTo>
                        </a:clrChange>
                      </a:blip>
                      <a:stretch>
                        <a:fillRect/>
                      </a:stretch>
                    </p:blipFill>
                    <p:spPr>
                      <a:xfrm>
                        <a:off x="3394075" y="4816475"/>
                        <a:ext cx="1798638" cy="863600"/>
                      </a:xfrm>
                      <a:prstGeom prst="rect">
                        <a:avLst/>
                      </a:prstGeom>
                      <a:noFill/>
                      <a:ln w="38100">
                        <a:noFill/>
                        <a:miter/>
                      </a:ln>
                    </p:spPr>
                  </p:pic>
                </p:oleObj>
              </mc:Fallback>
            </mc:AlternateContent>
          </a:graphicData>
        </a:graphic>
      </p:graphicFrame>
      <p:grpSp>
        <p:nvGrpSpPr>
          <p:cNvPr id="3" name="组合 2"/>
          <p:cNvGrpSpPr/>
          <p:nvPr/>
        </p:nvGrpSpPr>
        <p:grpSpPr>
          <a:xfrm>
            <a:off x="620713" y="2230438"/>
            <a:ext cx="6519862" cy="531812"/>
            <a:chOff x="620669" y="2282063"/>
            <a:chExt cx="6520162" cy="531812"/>
          </a:xfrm>
        </p:grpSpPr>
        <p:sp>
          <p:nvSpPr>
            <p:cNvPr id="23564" name="Text Box 8"/>
            <p:cNvSpPr txBox="1"/>
            <p:nvPr/>
          </p:nvSpPr>
          <p:spPr>
            <a:xfrm>
              <a:off x="620669" y="2282313"/>
              <a:ext cx="2321171" cy="460158"/>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存在相同的期望</a:t>
              </a:r>
            </a:p>
          </p:txBody>
        </p:sp>
        <p:graphicFrame>
          <p:nvGraphicFramePr>
            <p:cNvPr id="23565" name="Object 9"/>
            <p:cNvGraphicFramePr/>
            <p:nvPr/>
          </p:nvGraphicFramePr>
          <p:xfrm>
            <a:off x="5448639" y="2282063"/>
            <a:ext cx="1692192" cy="531812"/>
          </p:xfrm>
          <a:graphic>
            <a:graphicData uri="http://schemas.openxmlformats.org/presentationml/2006/ole">
              <mc:AlternateContent xmlns:mc="http://schemas.openxmlformats.org/markup-compatibility/2006">
                <mc:Choice xmlns:v="urn:schemas-microsoft-com:vml" Requires="v">
                  <p:oleObj spid="_x0000_s9231" r:id="rId11" imgW="836930" imgH="266065" progId="Equation.DSMT4">
                    <p:embed/>
                  </p:oleObj>
                </mc:Choice>
                <mc:Fallback>
                  <p:oleObj r:id="rId11" imgW="836930" imgH="266065" progId="Equation.DSMT4">
                    <p:embed/>
                    <p:pic>
                      <p:nvPicPr>
                        <p:cNvPr id="0" name="图片 3080"/>
                        <p:cNvPicPr/>
                        <p:nvPr/>
                      </p:nvPicPr>
                      <p:blipFill>
                        <a:blip r:embed="rId12">
                          <a:clrChange>
                            <a:clrFrom>
                              <a:srgbClr val="000000"/>
                            </a:clrFrom>
                            <a:clrTo>
                              <a:srgbClr val="000000">
                                <a:alpha val="0"/>
                              </a:srgbClr>
                            </a:clrTo>
                          </a:clrChange>
                        </a:blip>
                        <a:stretch>
                          <a:fillRect/>
                        </a:stretch>
                      </p:blipFill>
                      <p:spPr>
                        <a:xfrm>
                          <a:off x="5448639" y="2282063"/>
                          <a:ext cx="1692192" cy="531812"/>
                        </a:xfrm>
                        <a:prstGeom prst="rect">
                          <a:avLst/>
                        </a:prstGeom>
                        <a:noFill/>
                        <a:ln w="38100">
                          <a:noFill/>
                          <a:miter/>
                        </a:ln>
                      </p:spPr>
                    </p:pic>
                  </p:oleObj>
                </mc:Fallback>
              </mc:AlternateContent>
            </a:graphicData>
          </a:graphic>
        </p:graphicFrame>
        <p:graphicFrame>
          <p:nvGraphicFramePr>
            <p:cNvPr id="23566" name="对象 4"/>
            <p:cNvGraphicFramePr>
              <a:graphicFrameLocks noChangeAspect="1"/>
            </p:cNvGraphicFramePr>
            <p:nvPr/>
          </p:nvGraphicFramePr>
          <p:xfrm>
            <a:off x="2893333" y="2316750"/>
            <a:ext cx="1656188" cy="467249"/>
          </p:xfrm>
          <a:graphic>
            <a:graphicData uri="http://schemas.openxmlformats.org/presentationml/2006/ole">
              <mc:AlternateContent xmlns:mc="http://schemas.openxmlformats.org/markup-compatibility/2006">
                <mc:Choice xmlns:v="urn:schemas-microsoft-com:vml" Requires="v">
                  <p:oleObj spid="_x0000_s9232" r:id="rId13" imgW="774065" imgH="241300" progId="Equation.DSMT4">
                    <p:embed/>
                  </p:oleObj>
                </mc:Choice>
                <mc:Fallback>
                  <p:oleObj r:id="rId13" imgW="774065" imgH="241300" progId="Equation.DSMT4">
                    <p:embed/>
                    <p:pic>
                      <p:nvPicPr>
                        <p:cNvPr id="0" name="图片 3081"/>
                        <p:cNvPicPr/>
                        <p:nvPr/>
                      </p:nvPicPr>
                      <p:blipFill>
                        <a:blip r:embed="rId14">
                          <a:clrChange>
                            <a:clrFrom>
                              <a:srgbClr val="000000"/>
                            </a:clrFrom>
                            <a:clrTo>
                              <a:srgbClr val="000000">
                                <a:alpha val="0"/>
                              </a:srgbClr>
                            </a:clrTo>
                          </a:clrChange>
                        </a:blip>
                        <a:stretch>
                          <a:fillRect/>
                        </a:stretch>
                      </p:blipFill>
                      <p:spPr>
                        <a:xfrm>
                          <a:off x="2893333" y="2316750"/>
                          <a:ext cx="1656188" cy="467249"/>
                        </a:xfrm>
                        <a:prstGeom prst="rect">
                          <a:avLst/>
                        </a:prstGeom>
                        <a:noFill/>
                        <a:ln w="38100">
                          <a:noFill/>
                          <a:miter/>
                        </a:ln>
                      </p:spPr>
                    </p:pic>
                  </p:oleObj>
                </mc:Fallback>
              </mc:AlternateContent>
            </a:graphicData>
          </a:graphic>
        </p:graphicFrame>
        <p:sp>
          <p:nvSpPr>
            <p:cNvPr id="23567" name="Text Box 9"/>
            <p:cNvSpPr txBox="1"/>
            <p:nvPr/>
          </p:nvSpPr>
          <p:spPr>
            <a:xfrm>
              <a:off x="4404075" y="2288660"/>
              <a:ext cx="1112956" cy="46174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和方差</a:t>
              </a:r>
            </a:p>
          </p:txBody>
        </p:sp>
      </p:grpSp>
      <p:graphicFrame>
        <p:nvGraphicFramePr>
          <p:cNvPr id="10" name="对象 9"/>
          <p:cNvGraphicFramePr/>
          <p:nvPr/>
        </p:nvGraphicFramePr>
        <p:xfrm>
          <a:off x="3368675" y="5691188"/>
          <a:ext cx="2016125" cy="863600"/>
        </p:xfrm>
        <a:graphic>
          <a:graphicData uri="http://schemas.openxmlformats.org/presentationml/2006/ole">
            <mc:AlternateContent xmlns:mc="http://schemas.openxmlformats.org/markup-compatibility/2006">
              <mc:Choice xmlns:v="urn:schemas-microsoft-com:vml" Requires="v">
                <p:oleObj spid="_x0000_s9233" r:id="rId15" imgW="1308100" imgH="508000" progId="Equation.DSMT4">
                  <p:embed/>
                </p:oleObj>
              </mc:Choice>
              <mc:Fallback>
                <p:oleObj r:id="rId15" imgW="1308100" imgH="508000" progId="Equation.DSMT4">
                  <p:embed/>
                  <p:pic>
                    <p:nvPicPr>
                      <p:cNvPr id="0" name="图片 3082"/>
                      <p:cNvPicPr/>
                      <p:nvPr/>
                    </p:nvPicPr>
                    <p:blipFill>
                      <a:blip r:embed="rId16">
                        <a:clrChange>
                          <a:clrFrom>
                            <a:srgbClr val="000000"/>
                          </a:clrFrom>
                          <a:clrTo>
                            <a:srgbClr val="000000">
                              <a:alpha val="0"/>
                            </a:srgbClr>
                          </a:clrTo>
                        </a:clrChange>
                      </a:blip>
                      <a:stretch>
                        <a:fillRect/>
                      </a:stretch>
                    </p:blipFill>
                    <p:spPr>
                      <a:xfrm>
                        <a:off x="3368675" y="5691188"/>
                        <a:ext cx="2016125" cy="863600"/>
                      </a:xfrm>
                      <a:prstGeom prst="rect">
                        <a:avLst/>
                      </a:prstGeom>
                      <a:noFill/>
                      <a:ln w="38100">
                        <a:noFill/>
                        <a:miter/>
                      </a:ln>
                    </p:spPr>
                  </p:pic>
                </p:oleObj>
              </mc:Fallback>
            </mc:AlternateContent>
          </a:graphicData>
        </a:graphic>
      </p:graphicFrame>
      <p:graphicFrame>
        <p:nvGraphicFramePr>
          <p:cNvPr id="4" name="对象 3"/>
          <p:cNvGraphicFramePr/>
          <p:nvPr/>
        </p:nvGraphicFramePr>
        <p:xfrm>
          <a:off x="1735138" y="5691188"/>
          <a:ext cx="1584325" cy="863600"/>
        </p:xfrm>
        <a:graphic>
          <a:graphicData uri="http://schemas.openxmlformats.org/presentationml/2006/ole">
            <mc:AlternateContent xmlns:mc="http://schemas.openxmlformats.org/markup-compatibility/2006">
              <mc:Choice xmlns:v="urn:schemas-microsoft-com:vml" Requires="v">
                <p:oleObj spid="_x0000_s9234" r:id="rId17" imgW="23469600" imgH="11887200" progId="Equation.DSMT4">
                  <p:embed/>
                </p:oleObj>
              </mc:Choice>
              <mc:Fallback>
                <p:oleObj r:id="rId17" imgW="23469600" imgH="11887200" progId="Equation.DSMT4">
                  <p:embed/>
                  <p:pic>
                    <p:nvPicPr>
                      <p:cNvPr id="0" name="图片 3083"/>
                      <p:cNvPicPr/>
                      <p:nvPr/>
                    </p:nvPicPr>
                    <p:blipFill>
                      <a:blip r:embed="rId18">
                        <a:clrChange>
                          <a:clrFrom>
                            <a:srgbClr val="000000"/>
                          </a:clrFrom>
                          <a:clrTo>
                            <a:srgbClr val="000000">
                              <a:alpha val="0"/>
                            </a:srgbClr>
                          </a:clrTo>
                        </a:clrChange>
                      </a:blip>
                      <a:stretch>
                        <a:fillRect/>
                      </a:stretch>
                    </p:blipFill>
                    <p:spPr>
                      <a:xfrm>
                        <a:off x="1735138" y="5691188"/>
                        <a:ext cx="1584325" cy="863600"/>
                      </a:xfrm>
                      <a:prstGeom prst="rect">
                        <a:avLst/>
                      </a:prstGeom>
                      <a:noFill/>
                      <a:ln w="38100">
                        <a:noFill/>
                        <a:miter/>
                      </a:ln>
                    </p:spPr>
                  </p:pic>
                </p:oleObj>
              </mc:Fallback>
            </mc:AlternateContent>
          </a:graphicData>
        </a:graphic>
      </p:graphicFrame>
      <p:grpSp>
        <p:nvGrpSpPr>
          <p:cNvPr id="6" name="组合 5"/>
          <p:cNvGrpSpPr/>
          <p:nvPr/>
        </p:nvGrpSpPr>
        <p:grpSpPr>
          <a:xfrm>
            <a:off x="5711825" y="5027613"/>
            <a:ext cx="2778125" cy="1620837"/>
            <a:chOff x="5712107" y="4939079"/>
            <a:chExt cx="2777352" cy="1620421"/>
          </a:xfrm>
        </p:grpSpPr>
        <p:sp>
          <p:nvSpPr>
            <p:cNvPr id="23571" name="文本框 6"/>
            <p:cNvSpPr txBox="1"/>
            <p:nvPr/>
          </p:nvSpPr>
          <p:spPr>
            <a:xfrm>
              <a:off x="5804169" y="4939079"/>
              <a:ext cx="2685290" cy="461665"/>
            </a:xfrm>
            <a:prstGeom prst="rect">
              <a:avLst/>
            </a:prstGeom>
            <a:noFill/>
            <a:ln w="9525">
              <a:noFill/>
            </a:ln>
          </p:spPr>
          <p:txBody>
            <a:bodyPr anchor="t" anchorCtr="0">
              <a:spAutoFit/>
            </a:bodyPr>
            <a:lstStyle/>
            <a:p>
              <a:r>
                <a:rPr lang="zh-CN" altLang="en-US" sz="2400" b="1" dirty="0">
                  <a:latin typeface="华文细黑" panose="02010600040101010101" pitchFamily="2" charset="-122"/>
                  <a:ea typeface="华文细黑" panose="02010600040101010101" pitchFamily="2" charset="-122"/>
                </a:rPr>
                <a:t>切比雪夫不等式</a:t>
              </a:r>
            </a:p>
          </p:txBody>
        </p:sp>
        <p:graphicFrame>
          <p:nvGraphicFramePr>
            <p:cNvPr id="23572" name="对象 11"/>
            <p:cNvGraphicFramePr>
              <a:graphicFrameLocks noChangeAspect="1"/>
            </p:cNvGraphicFramePr>
            <p:nvPr/>
          </p:nvGraphicFramePr>
          <p:xfrm>
            <a:off x="5854503" y="5508662"/>
            <a:ext cx="2395537" cy="992188"/>
          </p:xfrm>
          <a:graphic>
            <a:graphicData uri="http://schemas.openxmlformats.org/presentationml/2006/ole">
              <mc:AlternateContent xmlns:mc="http://schemas.openxmlformats.org/markup-compatibility/2006">
                <mc:Choice xmlns:v="urn:schemas-microsoft-com:vml" Requires="v">
                  <p:oleObj spid="_x0000_s9235" r:id="rId19" imgW="1422400" imgH="698500" progId="Equation.DSMT4">
                    <p:embed/>
                  </p:oleObj>
                </mc:Choice>
                <mc:Fallback>
                  <p:oleObj r:id="rId19" imgW="1422400" imgH="698500" progId="Equation.DSMT4">
                    <p:embed/>
                    <p:pic>
                      <p:nvPicPr>
                        <p:cNvPr id="0" name="图片 3084"/>
                        <p:cNvPicPr/>
                        <p:nvPr/>
                      </p:nvPicPr>
                      <p:blipFill>
                        <a:blip r:embed="rId20">
                          <a:clrChange>
                            <a:clrFrom>
                              <a:srgbClr val="000000"/>
                            </a:clrFrom>
                            <a:clrTo>
                              <a:srgbClr val="000000">
                                <a:alpha val="0"/>
                              </a:srgbClr>
                            </a:clrTo>
                          </a:clrChange>
                        </a:blip>
                        <a:stretch>
                          <a:fillRect/>
                        </a:stretch>
                      </p:blipFill>
                      <p:spPr>
                        <a:xfrm>
                          <a:off x="5854503" y="5508662"/>
                          <a:ext cx="2395537" cy="992188"/>
                        </a:xfrm>
                        <a:prstGeom prst="rect">
                          <a:avLst/>
                        </a:prstGeom>
                        <a:noFill/>
                        <a:ln w="38100">
                          <a:noFill/>
                          <a:miter/>
                        </a:ln>
                      </p:spPr>
                    </p:pic>
                  </p:oleObj>
                </mc:Fallback>
              </mc:AlternateContent>
            </a:graphicData>
          </a:graphic>
        </p:graphicFrame>
        <p:sp>
          <p:nvSpPr>
            <p:cNvPr id="13" name="圆角矩形 12"/>
            <p:cNvSpPr/>
            <p:nvPr/>
          </p:nvSpPr>
          <p:spPr bwMode="auto">
            <a:xfrm>
              <a:off x="5712107" y="4939079"/>
              <a:ext cx="2617060" cy="1620421"/>
            </a:xfrm>
            <a:prstGeom prst="roundRect">
              <a:avLst/>
            </a:prstGeom>
            <a:noFill/>
            <a:ln w="19050" cap="flat" cmpd="sng" algn="ctr">
              <a:solidFill>
                <a:srgbClr val="00458A"/>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1069975" rtl="0" eaLnBrk="1" fontAlgn="base" latinLnBrk="0" hangingPunct="1">
                <a:lnSpc>
                  <a:spcPct val="135000"/>
                </a:lnSpc>
                <a:spcBef>
                  <a:spcPct val="0"/>
                </a:spcBef>
                <a:spcAft>
                  <a:spcPct val="0"/>
                </a:spcAft>
                <a:buClrTx/>
                <a:buSzTx/>
                <a:buFontTx/>
                <a:buNone/>
                <a:defRPr/>
              </a:pPr>
              <a:endParaRPr kumimoji="1" lang="zh-CN" altLang="en-US" sz="23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grpSp>
      <p:pic>
        <p:nvPicPr>
          <p:cNvPr id="7184" name="Picture 13" descr="5beeba0fbb1c16d0aa645702">
            <a:hlinkClick r:id="rId21"/>
          </p:cNvPr>
          <p:cNvPicPr/>
          <p:nvPr/>
        </p:nvPicPr>
        <p:blipFill>
          <a:blip r:embed="rId22"/>
          <a:stretch>
            <a:fillRect/>
          </a:stretch>
        </p:blipFill>
        <p:spPr>
          <a:xfrm>
            <a:off x="7327900" y="619125"/>
            <a:ext cx="1657350" cy="2001838"/>
          </a:xfrm>
          <a:prstGeom prst="rect">
            <a:avLst/>
          </a:prstGeom>
          <a:noFill/>
          <a:ln w="9525">
            <a:noFill/>
          </a:ln>
        </p:spPr>
      </p:pic>
      <p:sp>
        <p:nvSpPr>
          <p:cNvPr id="14355" name="TextBox 23"/>
          <p:cNvSpPr txBox="1"/>
          <p:nvPr/>
        </p:nvSpPr>
        <p:spPr>
          <a:xfrm>
            <a:off x="7486650" y="2622550"/>
            <a:ext cx="1508125" cy="336550"/>
          </a:xfrm>
          <a:prstGeom prst="rect">
            <a:avLst/>
          </a:prstGeom>
          <a:noFill/>
          <a:ln w="9525">
            <a:noFill/>
          </a:ln>
        </p:spPr>
        <p:txBody>
          <a:bodyPr wrap="square" anchor="t" anchorCtr="0">
            <a:spAutoFit/>
          </a:bodyPr>
          <a:lstStyle/>
          <a:p>
            <a:r>
              <a:rPr lang="zh-CN" altLang="en-US" sz="1600">
                <a:latin typeface="华文楷体" panose="02010600040101010101" pitchFamily="2" charset="-122"/>
                <a:ea typeface="华文楷体" panose="02010600040101010101" pitchFamily="2" charset="-122"/>
              </a:rPr>
              <a:t>切比雪夫（俄）</a:t>
            </a:r>
          </a:p>
        </p:txBody>
      </p:sp>
      <p:sp>
        <p:nvSpPr>
          <p:cNvPr id="14356" name="TextBox 24"/>
          <p:cNvSpPr txBox="1"/>
          <p:nvPr/>
        </p:nvSpPr>
        <p:spPr>
          <a:xfrm>
            <a:off x="7227888" y="2832100"/>
            <a:ext cx="2008187" cy="338138"/>
          </a:xfrm>
          <a:prstGeom prst="rect">
            <a:avLst/>
          </a:prstGeom>
          <a:noFill/>
          <a:ln w="9525">
            <a:noFill/>
          </a:ln>
        </p:spPr>
        <p:txBody>
          <a:bodyPr anchor="t" anchorCtr="0">
            <a:spAutoFit/>
          </a:bodyPr>
          <a:lstStyle/>
          <a:p>
            <a:r>
              <a:rPr lang="zh-CN" altLang="en-US" sz="1600">
                <a:latin typeface="Times New Roman" panose="02020603050405020304" pitchFamily="18" charset="0"/>
                <a:ea typeface="宋体" panose="02010600030101010101" pitchFamily="2" charset="-122"/>
              </a:rPr>
              <a:t>（</a:t>
            </a:r>
            <a:r>
              <a:rPr lang="en-US" altLang="zh-CN" sz="1600">
                <a:latin typeface="Times New Roman" panose="02020603050405020304" pitchFamily="18" charset="0"/>
              </a:rPr>
              <a:t>1821</a:t>
            </a:r>
            <a:r>
              <a:rPr lang="zh-CN" altLang="en-US" sz="1600">
                <a:latin typeface="华文楷体" panose="02010600040101010101" pitchFamily="2" charset="-122"/>
                <a:ea typeface="华文楷体" panose="02010600040101010101" pitchFamily="2" charset="-122"/>
              </a:rPr>
              <a:t>年</a:t>
            </a:r>
            <a:r>
              <a:rPr lang="en-US" altLang="zh-CN" sz="1600">
                <a:latin typeface="华文楷体" panose="02010600040101010101" pitchFamily="2" charset="-122"/>
                <a:ea typeface="华文楷体" panose="02010600040101010101" pitchFamily="2" charset="-122"/>
              </a:rPr>
              <a:t>—</a:t>
            </a:r>
            <a:r>
              <a:rPr lang="en-US" altLang="zh-CN" sz="1600">
                <a:latin typeface="Times New Roman" panose="02020603050405020304" pitchFamily="18" charset="0"/>
              </a:rPr>
              <a:t>1894</a:t>
            </a:r>
            <a:r>
              <a:rPr lang="zh-CN" altLang="en-US" sz="1600">
                <a:latin typeface="华文楷体" panose="02010600040101010101" pitchFamily="2" charset="-122"/>
                <a:ea typeface="华文楷体" panose="02010600040101010101" pitchFamily="2" charset="-122"/>
              </a:rPr>
              <a:t>年</a:t>
            </a:r>
            <a:r>
              <a:rPr lang="zh-CN" altLang="en-US" sz="1600">
                <a:latin typeface="Times New Roman" panose="02020603050405020304" pitchFamily="18" charset="0"/>
                <a:ea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500" fill="hold">
                                          <p:stCondLst>
                                            <p:cond delay="0"/>
                                          </p:stCondLst>
                                        </p:cTn>
                                        <p:tgtEl>
                                          <p:spTgt spid="177155"/>
                                        </p:tgtEl>
                                        <p:attrNameLst>
                                          <p:attrName>style.visibility</p:attrName>
                                        </p:attrNameLst>
                                      </p:cBhvr>
                                      <p:to>
                                        <p:strVal val="visible"/>
                                      </p:to>
                                    </p:set>
                                    <p:animEffect transition="in" filter="wipe(left)">
                                      <p:cBhvr>
                                        <p:cTn id="7" dur="500"/>
                                        <p:tgtEl>
                                          <p:spTgt spid="1771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84"/>
                                        </p:tgtEl>
                                        <p:attrNameLst>
                                          <p:attrName>style.visibility</p:attrName>
                                        </p:attrNameLst>
                                      </p:cBhvr>
                                      <p:to>
                                        <p:strVal val="visible"/>
                                      </p:to>
                                    </p:set>
                                    <p:animEffect transition="in" filter="wipe(left)">
                                      <p:cBhvr>
                                        <p:cTn id="11" dur="500"/>
                                        <p:tgtEl>
                                          <p:spTgt spid="718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355"/>
                                        </p:tgtEl>
                                        <p:attrNameLst>
                                          <p:attrName>style.visibility</p:attrName>
                                        </p:attrNameLst>
                                      </p:cBhvr>
                                      <p:to>
                                        <p:strVal val="visible"/>
                                      </p:to>
                                    </p:set>
                                    <p:animEffect transition="in" filter="wipe(left)">
                                      <p:cBhvr>
                                        <p:cTn id="15" dur="500"/>
                                        <p:tgtEl>
                                          <p:spTgt spid="1435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356"/>
                                        </p:tgtEl>
                                        <p:attrNameLst>
                                          <p:attrName>style.visibility</p:attrName>
                                        </p:attrNameLst>
                                      </p:cBhvr>
                                      <p:to>
                                        <p:strVal val="visible"/>
                                      </p:to>
                                    </p:set>
                                    <p:animEffect transition="in" filter="wipe(left)">
                                      <p:cBhvr>
                                        <p:cTn id="19" dur="500"/>
                                        <p:tgtEl>
                                          <p:spTgt spid="1435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7159"/>
                                        </p:tgtEl>
                                        <p:attrNameLst>
                                          <p:attrName>style.visibility</p:attrName>
                                        </p:attrNameLst>
                                      </p:cBhvr>
                                      <p:to>
                                        <p:strVal val="visible"/>
                                      </p:to>
                                    </p:set>
                                    <p:animEffect transition="in" filter="wipe(left)">
                                      <p:cBhvr>
                                        <p:cTn id="24" dur="500"/>
                                        <p:tgtEl>
                                          <p:spTgt spid="1771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500"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7157"/>
                                        </p:tgtEl>
                                        <p:attrNameLst>
                                          <p:attrName>style.visibility</p:attrName>
                                        </p:attrNameLst>
                                      </p:cBhvr>
                                      <p:to>
                                        <p:strVal val="visible"/>
                                      </p:to>
                                    </p:set>
                                    <p:animEffect transition="in" filter="wipe(left)">
                                      <p:cBhvr>
                                        <p:cTn id="34" dur="500"/>
                                        <p:tgtEl>
                                          <p:spTgt spid="177157"/>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177162"/>
                                        </p:tgtEl>
                                        <p:attrNameLst>
                                          <p:attrName>style.visibility</p:attrName>
                                        </p:attrNameLst>
                                      </p:cBhvr>
                                      <p:to>
                                        <p:strVal val="visible"/>
                                      </p:to>
                                    </p:set>
                                    <p:anim calcmode="lin" valueType="num">
                                      <p:cBhvr>
                                        <p:cTn id="38" dur="500" fill="hold"/>
                                        <p:tgtEl>
                                          <p:spTgt spid="177162"/>
                                        </p:tgtEl>
                                        <p:attrNameLst>
                                          <p:attrName>ppt_w</p:attrName>
                                        </p:attrNameLst>
                                      </p:cBhvr>
                                      <p:tavLst>
                                        <p:tav tm="0">
                                          <p:val>
                                            <p:fltVal val="0"/>
                                          </p:val>
                                        </p:tav>
                                        <p:tav tm="100000">
                                          <p:val>
                                            <p:strVal val="#ppt_w"/>
                                          </p:val>
                                        </p:tav>
                                      </p:tavLst>
                                    </p:anim>
                                    <p:anim calcmode="lin" valueType="num">
                                      <p:cBhvr>
                                        <p:cTn id="39" dur="500" fill="hold"/>
                                        <p:tgtEl>
                                          <p:spTgt spid="177162"/>
                                        </p:tgtEl>
                                        <p:attrNameLst>
                                          <p:attrName>ppt_h</p:attrName>
                                        </p:attrNameLst>
                                      </p:cBhvr>
                                      <p:tavLst>
                                        <p:tav tm="0">
                                          <p:val>
                                            <p:fltVal val="0"/>
                                          </p:val>
                                        </p:tav>
                                        <p:tav tm="100000">
                                          <p:val>
                                            <p:strVal val="#ppt_h"/>
                                          </p:val>
                                        </p:tav>
                                      </p:tavLst>
                                    </p:anim>
                                    <p:animEffect transition="in" filter="fade">
                                      <p:cBhvr>
                                        <p:cTn id="40" dur="500"/>
                                        <p:tgtEl>
                                          <p:spTgt spid="177162"/>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77163"/>
                                        </p:tgtEl>
                                        <p:attrNameLst>
                                          <p:attrName>style.visibility</p:attrName>
                                        </p:attrNameLst>
                                      </p:cBhvr>
                                      <p:to>
                                        <p:strVal val="visible"/>
                                      </p:to>
                                    </p:set>
                                    <p:anim calcmode="lin" valueType="num">
                                      <p:cBhvr>
                                        <p:cTn id="52" dur="500" fill="hold"/>
                                        <p:tgtEl>
                                          <p:spTgt spid="177163"/>
                                        </p:tgtEl>
                                        <p:attrNameLst>
                                          <p:attrName>ppt_w</p:attrName>
                                        </p:attrNameLst>
                                      </p:cBhvr>
                                      <p:tavLst>
                                        <p:tav tm="0">
                                          <p:val>
                                            <p:fltVal val="0"/>
                                          </p:val>
                                        </p:tav>
                                        <p:tav tm="100000">
                                          <p:val>
                                            <p:strVal val="#ppt_w"/>
                                          </p:val>
                                        </p:tav>
                                      </p:tavLst>
                                    </p:anim>
                                    <p:anim calcmode="lin" valueType="num">
                                      <p:cBhvr>
                                        <p:cTn id="53" dur="500" fill="hold"/>
                                        <p:tgtEl>
                                          <p:spTgt spid="177163"/>
                                        </p:tgtEl>
                                        <p:attrNameLst>
                                          <p:attrName>ppt_h</p:attrName>
                                        </p:attrNameLst>
                                      </p:cBhvr>
                                      <p:tavLst>
                                        <p:tav tm="0">
                                          <p:val>
                                            <p:fltVal val="0"/>
                                          </p:val>
                                        </p:tav>
                                        <p:tav tm="100000">
                                          <p:val>
                                            <p:strVal val="#ppt_h"/>
                                          </p:val>
                                        </p:tav>
                                      </p:tavLst>
                                    </p:anim>
                                    <p:animEffect transition="in" filter="fade">
                                      <p:cBhvr>
                                        <p:cTn id="54" dur="500"/>
                                        <p:tgtEl>
                                          <p:spTgt spid="17716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77158"/>
                                        </p:tgtEl>
                                        <p:attrNameLst>
                                          <p:attrName>style.visibility</p:attrName>
                                        </p:attrNameLst>
                                      </p:cBhvr>
                                      <p:to>
                                        <p:strVal val="visible"/>
                                      </p:to>
                                    </p:set>
                                    <p:animEffect transition="in" filter="wipe(left)">
                                      <p:cBhvr>
                                        <p:cTn id="59" dur="500"/>
                                        <p:tgtEl>
                                          <p:spTgt spid="17715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77156"/>
                                        </p:tgtEl>
                                        <p:attrNameLst>
                                          <p:attrName>style.visibility</p:attrName>
                                        </p:attrNameLst>
                                      </p:cBhvr>
                                      <p:to>
                                        <p:strVal val="visible"/>
                                      </p:to>
                                    </p:set>
                                    <p:animEffect transition="in" filter="wipe(left)">
                                      <p:cBhvr>
                                        <p:cTn id="64" dur="500"/>
                                        <p:tgtEl>
                                          <p:spTgt spid="1771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77164"/>
                                        </p:tgtEl>
                                        <p:attrNameLst>
                                          <p:attrName>style.visibility</p:attrName>
                                        </p:attrNameLst>
                                      </p:cBhvr>
                                      <p:to>
                                        <p:strVal val="visible"/>
                                      </p:to>
                                    </p:set>
                                    <p:animEffect transition="in" filter="wipe(left)">
                                      <p:cBhvr>
                                        <p:cTn id="69" dur="500"/>
                                        <p:tgtEl>
                                          <p:spTgt spid="17716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77165"/>
                                        </p:tgtEl>
                                        <p:attrNameLst>
                                          <p:attrName>style.visibility</p:attrName>
                                        </p:attrNameLst>
                                      </p:cBhvr>
                                      <p:to>
                                        <p:strVal val="visible"/>
                                      </p:to>
                                    </p:set>
                                    <p:animEffect transition="in" filter="wipe(left)">
                                      <p:cBhvr>
                                        <p:cTn id="74" dur="500"/>
                                        <p:tgtEl>
                                          <p:spTgt spid="1771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left)">
                                      <p:cBhvr>
                                        <p:cTn id="79" dur="5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left)">
                                      <p:cBhvr>
                                        <p:cTn id="8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p:bldP spid="177157" grpId="0"/>
      <p:bldP spid="177158" grpId="0"/>
      <p:bldP spid="177159" grpId="0"/>
      <p:bldP spid="177163" grpId="0"/>
      <p:bldP spid="14355" grpId="0"/>
      <p:bldP spid="143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Object 2"/>
          <p:cNvPicPr/>
          <p:nvPr/>
        </p:nvPicPr>
        <p:blipFill>
          <a:blip r:embed="rId3">
            <a:clrChange>
              <a:clrFrom>
                <a:srgbClr val="000000"/>
              </a:clrFrom>
              <a:clrTo>
                <a:srgbClr val="000000">
                  <a:alpha val="0"/>
                </a:srgbClr>
              </a:clrTo>
            </a:clrChange>
          </a:blip>
          <a:stretch>
            <a:fillRect/>
          </a:stretch>
        </p:blipFill>
        <p:spPr>
          <a:xfrm>
            <a:off x="3132138" y="2263775"/>
            <a:ext cx="3384550" cy="827088"/>
          </a:xfrm>
          <a:prstGeom prst="rect">
            <a:avLst/>
          </a:prstGeom>
          <a:noFill/>
          <a:ln w="38100">
            <a:noFill/>
          </a:ln>
        </p:spPr>
      </p:pic>
      <p:pic>
        <p:nvPicPr>
          <p:cNvPr id="41" name="Object 4"/>
          <p:cNvPicPr/>
          <p:nvPr/>
        </p:nvPicPr>
        <p:blipFill>
          <a:blip r:embed="rId4">
            <a:clrChange>
              <a:clrFrom>
                <a:srgbClr val="000000"/>
              </a:clrFrom>
              <a:clrTo>
                <a:srgbClr val="000000">
                  <a:alpha val="0"/>
                </a:srgbClr>
              </a:clrTo>
            </a:clrChange>
          </a:blip>
          <a:stretch>
            <a:fillRect/>
          </a:stretch>
        </p:blipFill>
        <p:spPr>
          <a:xfrm>
            <a:off x="1692275" y="3698875"/>
            <a:ext cx="3816350" cy="900113"/>
          </a:xfrm>
          <a:prstGeom prst="rect">
            <a:avLst/>
          </a:prstGeom>
          <a:noFill/>
          <a:ln w="38100">
            <a:noFill/>
          </a:ln>
        </p:spPr>
      </p:pic>
      <p:pic>
        <p:nvPicPr>
          <p:cNvPr id="42" name="Object 5"/>
          <p:cNvPicPr/>
          <p:nvPr/>
        </p:nvPicPr>
        <p:blipFill>
          <a:blip r:embed="rId5">
            <a:clrChange>
              <a:clrFrom>
                <a:srgbClr val="000000"/>
              </a:clrFrom>
              <a:clrTo>
                <a:srgbClr val="000000">
                  <a:alpha val="0"/>
                </a:srgbClr>
              </a:clrTo>
            </a:clrChange>
          </a:blip>
          <a:stretch>
            <a:fillRect/>
          </a:stretch>
        </p:blipFill>
        <p:spPr>
          <a:xfrm>
            <a:off x="1250950" y="3968750"/>
            <a:ext cx="530225" cy="288925"/>
          </a:xfrm>
          <a:prstGeom prst="rect">
            <a:avLst/>
          </a:prstGeom>
          <a:noFill/>
          <a:ln w="38100">
            <a:noFill/>
          </a:ln>
        </p:spPr>
      </p:pic>
      <p:sp>
        <p:nvSpPr>
          <p:cNvPr id="43" name="Text Box 6"/>
          <p:cNvSpPr txBox="1"/>
          <p:nvPr/>
        </p:nvSpPr>
        <p:spPr>
          <a:xfrm>
            <a:off x="663575" y="4945063"/>
            <a:ext cx="803275" cy="461962"/>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所以</a:t>
            </a:r>
          </a:p>
        </p:txBody>
      </p:sp>
      <p:pic>
        <p:nvPicPr>
          <p:cNvPr id="44" name="Object 7"/>
          <p:cNvPicPr/>
          <p:nvPr/>
        </p:nvPicPr>
        <p:blipFill>
          <a:blip r:embed="rId6">
            <a:clrChange>
              <a:clrFrom>
                <a:srgbClr val="000000"/>
              </a:clrFrom>
              <a:clrTo>
                <a:srgbClr val="000000">
                  <a:alpha val="0"/>
                </a:srgbClr>
              </a:clrTo>
            </a:clrChange>
          </a:blip>
          <a:stretch>
            <a:fillRect/>
          </a:stretch>
        </p:blipFill>
        <p:spPr>
          <a:xfrm>
            <a:off x="1781175" y="4725988"/>
            <a:ext cx="3384550" cy="900112"/>
          </a:xfrm>
          <a:prstGeom prst="rect">
            <a:avLst/>
          </a:prstGeom>
          <a:noFill/>
          <a:ln w="38100">
            <a:noFill/>
          </a:ln>
        </p:spPr>
      </p:pic>
      <p:pic>
        <p:nvPicPr>
          <p:cNvPr id="24582" name="Object 13"/>
          <p:cNvPicPr/>
          <p:nvPr/>
        </p:nvPicPr>
        <p:blipFill>
          <a:blip r:embed="rId7">
            <a:clrChange>
              <a:clrFrom>
                <a:srgbClr val="000000"/>
              </a:clrFrom>
              <a:clrTo>
                <a:srgbClr val="000000">
                  <a:alpha val="0"/>
                </a:srgbClr>
              </a:clrTo>
            </a:clrChange>
          </a:blip>
          <a:stretch>
            <a:fillRect/>
          </a:stretch>
        </p:blipFill>
        <p:spPr>
          <a:xfrm>
            <a:off x="1412875" y="2286000"/>
            <a:ext cx="1692275" cy="827088"/>
          </a:xfrm>
          <a:prstGeom prst="rect">
            <a:avLst/>
          </a:prstGeom>
          <a:noFill/>
          <a:ln w="38100">
            <a:noFill/>
          </a:ln>
        </p:spPr>
      </p:pic>
      <p:sp>
        <p:nvSpPr>
          <p:cNvPr id="24583" name="Text Box 11"/>
          <p:cNvSpPr txBox="1"/>
          <p:nvPr/>
        </p:nvSpPr>
        <p:spPr>
          <a:xfrm>
            <a:off x="539750" y="723900"/>
            <a:ext cx="804863" cy="461963"/>
          </a:xfrm>
          <a:prstGeom prst="rect">
            <a:avLst/>
          </a:prstGeom>
          <a:noFill/>
          <a:ln w="9525">
            <a:noFill/>
          </a:ln>
        </p:spPr>
        <p:txBody>
          <a:bodyPr wrap="none" anchor="t" anchorCtr="0">
            <a:spAutoFit/>
          </a:bodyPr>
          <a:lstStyle/>
          <a:p>
            <a:pPr eaLnBrk="0" hangingPunct="0"/>
            <a:r>
              <a:rPr lang="zh-CN" altLang="en-US" sz="2400" b="1" dirty="0">
                <a:solidFill>
                  <a:srgbClr val="0000FF"/>
                </a:solidFill>
                <a:latin typeface="华文细黑" panose="02010600040101010101" pitchFamily="2" charset="-122"/>
                <a:ea typeface="华文细黑" panose="02010600040101010101" pitchFamily="2" charset="-122"/>
              </a:rPr>
              <a:t>证明</a:t>
            </a:r>
          </a:p>
        </p:txBody>
      </p:sp>
      <p:pic>
        <p:nvPicPr>
          <p:cNvPr id="24584" name="Object 12"/>
          <p:cNvPicPr/>
          <p:nvPr/>
        </p:nvPicPr>
        <p:blipFill>
          <a:blip r:embed="rId8">
            <a:clrChange>
              <a:clrFrom>
                <a:srgbClr val="000000"/>
              </a:clrFrom>
              <a:clrTo>
                <a:srgbClr val="000000">
                  <a:alpha val="0"/>
                </a:srgbClr>
              </a:clrTo>
            </a:clrChange>
          </a:blip>
          <a:stretch>
            <a:fillRect/>
          </a:stretch>
        </p:blipFill>
        <p:spPr>
          <a:xfrm>
            <a:off x="1465263" y="1293813"/>
            <a:ext cx="1692275" cy="827087"/>
          </a:xfrm>
          <a:prstGeom prst="rect">
            <a:avLst/>
          </a:prstGeom>
          <a:noFill/>
          <a:ln w="38100">
            <a:noFill/>
          </a:ln>
        </p:spPr>
      </p:pic>
      <p:pic>
        <p:nvPicPr>
          <p:cNvPr id="24585" name="Object 13"/>
          <p:cNvPicPr/>
          <p:nvPr/>
        </p:nvPicPr>
        <p:blipFill>
          <a:blip r:embed="rId9">
            <a:clrChange>
              <a:clrFrom>
                <a:srgbClr val="000000"/>
              </a:clrFrom>
              <a:clrTo>
                <a:srgbClr val="000000">
                  <a:alpha val="0"/>
                </a:srgbClr>
              </a:clrTo>
            </a:clrChange>
          </a:blip>
          <a:stretch>
            <a:fillRect/>
          </a:stretch>
        </p:blipFill>
        <p:spPr>
          <a:xfrm>
            <a:off x="3176588" y="1293813"/>
            <a:ext cx="3024187" cy="827087"/>
          </a:xfrm>
          <a:prstGeom prst="rect">
            <a:avLst/>
          </a:prstGeom>
          <a:noFill/>
          <a:ln w="38100">
            <a:noFill/>
          </a:ln>
        </p:spPr>
      </p:pic>
      <p:sp>
        <p:nvSpPr>
          <p:cNvPr id="24586" name="Text Box 3"/>
          <p:cNvSpPr txBox="1"/>
          <p:nvPr/>
        </p:nvSpPr>
        <p:spPr>
          <a:xfrm>
            <a:off x="596900" y="1435100"/>
            <a:ext cx="1049338" cy="461963"/>
          </a:xfrm>
          <a:prstGeom prst="rect">
            <a:avLst/>
          </a:prstGeom>
          <a:noFill/>
          <a:ln w="9525">
            <a:noFill/>
          </a:ln>
        </p:spPr>
        <p:txBody>
          <a:bodyPr anchor="t" anchorCtr="0">
            <a:spAutoFit/>
          </a:bodyPr>
          <a:lstStyle/>
          <a:p>
            <a:pPr>
              <a:spcBef>
                <a:spcPct val="50000"/>
              </a:spcBef>
            </a:pPr>
            <a:r>
              <a:rPr lang="zh-CN" altLang="en-US" sz="2400" b="1" dirty="0">
                <a:latin typeface="华文细黑" panose="02010600040101010101" pitchFamily="2" charset="-122"/>
                <a:ea typeface="华文细黑" panose="02010600040101010101" pitchFamily="2" charset="-122"/>
              </a:rPr>
              <a:t>可得</a:t>
            </a:r>
          </a:p>
        </p:txBody>
      </p:sp>
      <p:sp>
        <p:nvSpPr>
          <p:cNvPr id="51" name="圆角矩形 50"/>
          <p:cNvSpPr/>
          <p:nvPr/>
        </p:nvSpPr>
        <p:spPr bwMode="auto">
          <a:xfrm>
            <a:off x="4527550" y="3675063"/>
            <a:ext cx="1036638" cy="923925"/>
          </a:xfrm>
          <a:prstGeom prst="roundRect">
            <a:avLst/>
          </a:prstGeom>
          <a:noFill/>
          <a:ln w="19050" cap="flat" cmpd="sng" algn="ctr">
            <a:solidFill>
              <a:srgbClr val="00458A"/>
            </a:solidFill>
            <a:prstDash val="solid"/>
            <a:round/>
            <a:headEnd type="none" w="med" len="med"/>
            <a:tailEnd type="none" w="med" len="med"/>
          </a:ln>
          <a:effectLst>
            <a:outerShdw blurRad="50800" dist="38100" dir="2700000" algn="tl" rotWithShape="0">
              <a:prstClr val="black">
                <a:alpha val="40000"/>
              </a:prstClr>
            </a:outerShdw>
          </a:effectLst>
        </p:spPr>
        <p:txBody>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1069975" rtl="0" eaLnBrk="1" fontAlgn="base" latinLnBrk="0" hangingPunct="1">
              <a:lnSpc>
                <a:spcPct val="135000"/>
              </a:lnSpc>
              <a:spcBef>
                <a:spcPct val="0"/>
              </a:spcBef>
              <a:spcAft>
                <a:spcPct val="0"/>
              </a:spcAft>
              <a:buClrTx/>
              <a:buSzTx/>
              <a:buFontTx/>
              <a:buNone/>
              <a:defRPr/>
            </a:pPr>
            <a:endParaRPr kumimoji="1" lang="zh-CN" altLang="en-US" sz="23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52" name="对象 3"/>
          <p:cNvPicPr>
            <a:picLocks noChangeAspect="1"/>
          </p:cNvPicPr>
          <p:nvPr/>
        </p:nvPicPr>
        <p:blipFill>
          <a:blip r:embed="rId10">
            <a:clrChange>
              <a:clrFrom>
                <a:srgbClr val="000000"/>
              </a:clrFrom>
              <a:clrTo>
                <a:srgbClr val="000000">
                  <a:alpha val="0"/>
                </a:srgbClr>
              </a:clrTo>
            </a:clrChange>
          </a:blip>
          <a:stretch>
            <a:fillRect/>
          </a:stretch>
        </p:blipFill>
        <p:spPr>
          <a:xfrm>
            <a:off x="5607050" y="3981450"/>
            <a:ext cx="1439863" cy="388938"/>
          </a:xfrm>
          <a:prstGeom prst="rect">
            <a:avLst/>
          </a:prstGeom>
          <a:noFill/>
          <a:ln w="38100">
            <a:noFill/>
          </a:ln>
        </p:spPr>
      </p:pic>
      <p:pic>
        <p:nvPicPr>
          <p:cNvPr id="53" name="对象 4"/>
          <p:cNvPicPr>
            <a:picLocks noChangeAspect="1"/>
          </p:cNvPicPr>
          <p:nvPr/>
        </p:nvPicPr>
        <p:blipFill>
          <a:blip r:embed="rId11">
            <a:clrChange>
              <a:clrFrom>
                <a:srgbClr val="000000"/>
              </a:clrFrom>
              <a:clrTo>
                <a:srgbClr val="000000">
                  <a:alpha val="0"/>
                </a:srgbClr>
              </a:clrTo>
            </a:clrChange>
          </a:blip>
          <a:stretch>
            <a:fillRect/>
          </a:stretch>
        </p:blipFill>
        <p:spPr>
          <a:xfrm>
            <a:off x="2322513" y="5759450"/>
            <a:ext cx="2041525" cy="865188"/>
          </a:xfrm>
          <a:prstGeom prst="rect">
            <a:avLst/>
          </a:prstGeom>
          <a:noFill/>
          <a:ln w="38100">
            <a:noFill/>
          </a:ln>
        </p:spPr>
      </p:pic>
      <p:sp>
        <p:nvSpPr>
          <p:cNvPr id="54" name="Text Box 6"/>
          <p:cNvSpPr txBox="1"/>
          <p:nvPr/>
        </p:nvSpPr>
        <p:spPr>
          <a:xfrm>
            <a:off x="677863" y="5943600"/>
            <a:ext cx="493712" cy="461963"/>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即</a:t>
            </a:r>
          </a:p>
        </p:txBody>
      </p:sp>
      <p:sp>
        <p:nvSpPr>
          <p:cNvPr id="24591" name="Text Box 7"/>
          <p:cNvSpPr txBox="1"/>
          <p:nvPr/>
        </p:nvSpPr>
        <p:spPr>
          <a:xfrm>
            <a:off x="1430338" y="741363"/>
            <a:ext cx="3668712" cy="461962"/>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由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i="1" baseline="-25000" dirty="0">
                <a:solidFill>
                  <a:srgbClr val="000000"/>
                </a:solidFill>
                <a:latin typeface="Times New Roman" panose="02020603050405020304" pitchFamily="18" charset="0"/>
                <a:ea typeface="华文细黑" panose="02010600040101010101" pitchFamily="2" charset="-122"/>
              </a:rPr>
              <a:t>i</a:t>
            </a:r>
            <a:r>
              <a:rPr lang="zh-CN" altLang="en-US" sz="2400" b="1" dirty="0">
                <a:latin typeface="华文细黑" panose="02010600040101010101" pitchFamily="2" charset="-122"/>
                <a:ea typeface="华文细黑" panose="02010600040101010101" pitchFamily="2" charset="-122"/>
              </a:rPr>
              <a:t> </a:t>
            </a:r>
            <a:r>
              <a:rPr lang="en-US" altLang="zh-CN" sz="2400" b="1" dirty="0">
                <a:latin typeface="Times New Roman" panose="02020603050405020304" pitchFamily="18" charset="0"/>
                <a:ea typeface="华文细黑" panose="02010600040101010101" pitchFamily="2" charset="-122"/>
              </a:rPr>
              <a:t>(</a:t>
            </a:r>
            <a:r>
              <a:rPr lang="en-US" altLang="zh-CN" sz="2400" b="1" i="1" dirty="0">
                <a:latin typeface="Times New Roman" panose="02020603050405020304" pitchFamily="18" charset="0"/>
                <a:ea typeface="华文细黑" panose="02010600040101010101" pitchFamily="2" charset="-122"/>
              </a:rPr>
              <a:t>i</a:t>
            </a:r>
            <a:r>
              <a:rPr lang="en-US" altLang="zh-CN" sz="2400" b="1" dirty="0">
                <a:latin typeface="Times New Roman" panose="02020603050405020304" pitchFamily="18" charset="0"/>
                <a:ea typeface="华文细黑" panose="02010600040101010101" pitchFamily="2" charset="-122"/>
              </a:rPr>
              <a:t>=1,2,…)</a:t>
            </a:r>
            <a:r>
              <a:rPr lang="zh-CN" altLang="en-US" sz="2400" b="1" dirty="0">
                <a:solidFill>
                  <a:srgbClr val="0000FF"/>
                </a:solidFill>
                <a:latin typeface="华文细黑" panose="02010600040101010101" pitchFamily="2" charset="-122"/>
                <a:ea typeface="华文细黑" panose="02010600040101010101" pitchFamily="2" charset="-122"/>
              </a:rPr>
              <a:t>相互独立</a:t>
            </a:r>
            <a:r>
              <a:rPr lang="zh-CN" altLang="en-US" sz="2400" b="1" dirty="0">
                <a:latin typeface="华文细黑" panose="02010600040101010101" pitchFamily="2" charset="-122"/>
                <a:ea typeface="华文细黑" panose="02010600040101010101" pitchFamily="2" charset="-122"/>
              </a:rPr>
              <a:t>，</a:t>
            </a:r>
          </a:p>
        </p:txBody>
      </p:sp>
      <p:pic>
        <p:nvPicPr>
          <p:cNvPr id="24592" name="对象 6"/>
          <p:cNvPicPr>
            <a:picLocks noChangeAspect="1"/>
          </p:cNvPicPr>
          <p:nvPr/>
        </p:nvPicPr>
        <p:blipFill>
          <a:blip r:embed="rId12">
            <a:clrChange>
              <a:clrFrom>
                <a:srgbClr val="000000"/>
              </a:clrFrom>
              <a:clrTo>
                <a:srgbClr val="000000">
                  <a:alpha val="0"/>
                </a:srgbClr>
              </a:clrTo>
            </a:clrChange>
          </a:blip>
          <a:stretch>
            <a:fillRect/>
          </a:stretch>
        </p:blipFill>
        <p:spPr>
          <a:xfrm>
            <a:off x="4886325" y="792163"/>
            <a:ext cx="1285875" cy="431800"/>
          </a:xfrm>
          <a:prstGeom prst="rect">
            <a:avLst/>
          </a:prstGeom>
          <a:noFill/>
          <a:ln w="38100">
            <a:noFill/>
          </a:ln>
        </p:spPr>
      </p:pic>
      <p:pic>
        <p:nvPicPr>
          <p:cNvPr id="24593" name="对象 7"/>
          <p:cNvPicPr>
            <a:picLocks noChangeAspect="1"/>
          </p:cNvPicPr>
          <p:nvPr/>
        </p:nvPicPr>
        <p:blipFill>
          <a:blip r:embed="rId13">
            <a:clrChange>
              <a:clrFrom>
                <a:srgbClr val="000000"/>
              </a:clrFrom>
              <a:clrTo>
                <a:srgbClr val="000000">
                  <a:alpha val="0"/>
                </a:srgbClr>
              </a:clrTo>
            </a:clrChange>
          </a:blip>
          <a:stretch>
            <a:fillRect/>
          </a:stretch>
        </p:blipFill>
        <p:spPr>
          <a:xfrm>
            <a:off x="6416675" y="755650"/>
            <a:ext cx="1460500" cy="468313"/>
          </a:xfrm>
          <a:prstGeom prst="rect">
            <a:avLst/>
          </a:prstGeom>
          <a:noFill/>
          <a:ln w="38100">
            <a:noFill/>
          </a:ln>
        </p:spPr>
      </p:pic>
      <p:grpSp>
        <p:nvGrpSpPr>
          <p:cNvPr id="5" name="组合 4"/>
          <p:cNvGrpSpPr/>
          <p:nvPr/>
        </p:nvGrpSpPr>
        <p:grpSpPr>
          <a:xfrm>
            <a:off x="603250" y="3235325"/>
            <a:ext cx="7343775" cy="468313"/>
            <a:chOff x="603250" y="3234915"/>
            <a:chExt cx="7343975" cy="468015"/>
          </a:xfrm>
        </p:grpSpPr>
        <p:sp>
          <p:nvSpPr>
            <p:cNvPr id="24595" name="Text Box 3"/>
            <p:cNvSpPr txBox="1"/>
            <p:nvPr/>
          </p:nvSpPr>
          <p:spPr>
            <a:xfrm>
              <a:off x="2838134" y="3241265"/>
              <a:ext cx="5109091" cy="46166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由</a:t>
              </a:r>
              <a:r>
                <a:rPr lang="zh-CN" altLang="en-US" sz="2400" b="1" dirty="0">
                  <a:solidFill>
                    <a:srgbClr val="0000CC"/>
                  </a:solidFill>
                  <a:latin typeface="华文细黑" panose="02010600040101010101" pitchFamily="2" charset="-122"/>
                  <a:ea typeface="华文细黑" panose="02010600040101010101" pitchFamily="2" charset="-122"/>
                </a:rPr>
                <a:t>切比雪夫不等式</a:t>
              </a:r>
              <a:r>
                <a:rPr lang="zh-CN" altLang="en-US" sz="2400" b="1" dirty="0">
                  <a:solidFill>
                    <a:srgbClr val="000000"/>
                  </a:solidFill>
                  <a:latin typeface="华文细黑" panose="02010600040101010101" pitchFamily="2" charset="-122"/>
                  <a:ea typeface="华文细黑" panose="02010600040101010101" pitchFamily="2" charset="-122"/>
                </a:rPr>
                <a:t>及概率的性质可得</a:t>
              </a:r>
            </a:p>
          </p:txBody>
        </p:sp>
        <p:grpSp>
          <p:nvGrpSpPr>
            <p:cNvPr id="24596" name="组合 60"/>
            <p:cNvGrpSpPr/>
            <p:nvPr/>
          </p:nvGrpSpPr>
          <p:grpSpPr>
            <a:xfrm>
              <a:off x="603250" y="3234915"/>
              <a:ext cx="2393645" cy="464103"/>
              <a:chOff x="476250" y="2709863"/>
              <a:chExt cx="2393645" cy="464103"/>
            </a:xfrm>
          </p:grpSpPr>
          <p:sp>
            <p:nvSpPr>
              <p:cNvPr id="24597" name="Text Box 3"/>
              <p:cNvSpPr txBox="1"/>
              <p:nvPr/>
            </p:nvSpPr>
            <p:spPr>
              <a:xfrm>
                <a:off x="476250" y="2709863"/>
                <a:ext cx="1415772" cy="46166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对于任给</a:t>
                </a:r>
              </a:p>
            </p:txBody>
          </p:sp>
          <p:pic>
            <p:nvPicPr>
              <p:cNvPr id="24598" name="Picture 425"/>
              <p:cNvPicPr>
                <a:picLocks noChangeAspect="1"/>
              </p:cNvPicPr>
              <p:nvPr/>
            </p:nvPicPr>
            <p:blipFill>
              <a:blip r:embed="rId14"/>
              <a:stretch>
                <a:fillRect/>
              </a:stretch>
            </p:blipFill>
            <p:spPr>
              <a:xfrm>
                <a:off x="1742770" y="2716766"/>
                <a:ext cx="1127125" cy="457200"/>
              </a:xfrm>
              <a:prstGeom prst="rect">
                <a:avLst/>
              </a:prstGeom>
              <a:noFill/>
              <a:ln w="9525">
                <a:noFill/>
              </a:ln>
            </p:spPr>
          </p:pic>
        </p:grpSp>
      </p:grpSp>
      <p:grpSp>
        <p:nvGrpSpPr>
          <p:cNvPr id="24599" name="组合 63"/>
          <p:cNvGrpSpPr/>
          <p:nvPr/>
        </p:nvGrpSpPr>
        <p:grpSpPr>
          <a:xfrm>
            <a:off x="6159500" y="4938713"/>
            <a:ext cx="2778125" cy="1620837"/>
            <a:chOff x="5712107" y="4939079"/>
            <a:chExt cx="2777352" cy="1620421"/>
          </a:xfrm>
        </p:grpSpPr>
        <p:sp>
          <p:nvSpPr>
            <p:cNvPr id="24600" name="文本框 6"/>
            <p:cNvSpPr txBox="1"/>
            <p:nvPr/>
          </p:nvSpPr>
          <p:spPr>
            <a:xfrm>
              <a:off x="5804169" y="4939079"/>
              <a:ext cx="2685290" cy="461665"/>
            </a:xfrm>
            <a:prstGeom prst="rect">
              <a:avLst/>
            </a:prstGeom>
            <a:noFill/>
            <a:ln w="9525">
              <a:noFill/>
            </a:ln>
          </p:spPr>
          <p:txBody>
            <a:bodyPr anchor="t" anchorCtr="0">
              <a:spAutoFit/>
            </a:bodyPr>
            <a:lstStyle/>
            <a:p>
              <a:r>
                <a:rPr lang="zh-CN" altLang="en-US" sz="2400" b="1" dirty="0">
                  <a:latin typeface="华文细黑" panose="02010600040101010101" pitchFamily="2" charset="-122"/>
                  <a:ea typeface="华文细黑" panose="02010600040101010101" pitchFamily="2" charset="-122"/>
                </a:rPr>
                <a:t>切比雪夫不等式</a:t>
              </a:r>
            </a:p>
          </p:txBody>
        </p:sp>
        <p:graphicFrame>
          <p:nvGraphicFramePr>
            <p:cNvPr id="24601" name="对象 11"/>
            <p:cNvGraphicFramePr>
              <a:graphicFrameLocks noChangeAspect="1"/>
            </p:cNvGraphicFramePr>
            <p:nvPr/>
          </p:nvGraphicFramePr>
          <p:xfrm>
            <a:off x="5854503" y="5508662"/>
            <a:ext cx="2395537" cy="992188"/>
          </p:xfrm>
          <a:graphic>
            <a:graphicData uri="http://schemas.openxmlformats.org/presentationml/2006/ole">
              <mc:AlternateContent xmlns:mc="http://schemas.openxmlformats.org/markup-compatibility/2006">
                <mc:Choice xmlns:v="urn:schemas-microsoft-com:vml" Requires="v">
                  <p:oleObj spid="_x0000_s10243" r:id="rId15" imgW="1422400" imgH="698500" progId="Equation.DSMT4">
                    <p:embed/>
                  </p:oleObj>
                </mc:Choice>
                <mc:Fallback>
                  <p:oleObj r:id="rId15" imgW="1422400" imgH="698500" progId="Equation.DSMT4">
                    <p:embed/>
                    <p:pic>
                      <p:nvPicPr>
                        <p:cNvPr id="0" name="图片 3085"/>
                        <p:cNvPicPr/>
                        <p:nvPr/>
                      </p:nvPicPr>
                      <p:blipFill>
                        <a:blip r:embed="rId16">
                          <a:clrChange>
                            <a:clrFrom>
                              <a:srgbClr val="000000"/>
                            </a:clrFrom>
                            <a:clrTo>
                              <a:srgbClr val="000000">
                                <a:alpha val="0"/>
                              </a:srgbClr>
                            </a:clrTo>
                          </a:clrChange>
                        </a:blip>
                        <a:stretch>
                          <a:fillRect/>
                        </a:stretch>
                      </p:blipFill>
                      <p:spPr>
                        <a:xfrm>
                          <a:off x="5854503" y="5508662"/>
                          <a:ext cx="2395537" cy="992188"/>
                        </a:xfrm>
                        <a:prstGeom prst="rect">
                          <a:avLst/>
                        </a:prstGeom>
                        <a:noFill/>
                        <a:ln w="38100">
                          <a:noFill/>
                          <a:miter/>
                        </a:ln>
                      </p:spPr>
                    </p:pic>
                  </p:oleObj>
                </mc:Fallback>
              </mc:AlternateContent>
            </a:graphicData>
          </a:graphic>
        </p:graphicFrame>
        <p:sp>
          <p:nvSpPr>
            <p:cNvPr id="67" name="圆角矩形 66"/>
            <p:cNvSpPr/>
            <p:nvPr/>
          </p:nvSpPr>
          <p:spPr bwMode="auto">
            <a:xfrm>
              <a:off x="5712107" y="4939079"/>
              <a:ext cx="2617060" cy="1620421"/>
            </a:xfrm>
            <a:prstGeom prst="roundRect">
              <a:avLst/>
            </a:prstGeom>
            <a:noFill/>
            <a:ln w="19050" cap="flat" cmpd="sng" algn="ctr">
              <a:solidFill>
                <a:srgbClr val="00458A"/>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0" marR="0" lvl="0" indent="0" algn="l" defTabSz="1069975" rtl="0" eaLnBrk="1" fontAlgn="base" latinLnBrk="0" hangingPunct="1">
                <a:lnSpc>
                  <a:spcPct val="135000"/>
                </a:lnSpc>
                <a:spcBef>
                  <a:spcPct val="0"/>
                </a:spcBef>
                <a:spcAft>
                  <a:spcPct val="0"/>
                </a:spcAft>
                <a:buClrTx/>
                <a:buSzTx/>
                <a:buFontTx/>
                <a:buNone/>
                <a:defRPr/>
              </a:pPr>
              <a:endParaRPr kumimoji="1" lang="zh-CN" altLang="en-US" sz="23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grpSp>
      <p:sp>
        <p:nvSpPr>
          <p:cNvPr id="24603" name="Text Box 7"/>
          <p:cNvSpPr txBox="1"/>
          <p:nvPr/>
        </p:nvSpPr>
        <p:spPr>
          <a:xfrm>
            <a:off x="6146800" y="731838"/>
            <a:ext cx="492125" cy="461962"/>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a:t>
            </a:r>
          </a:p>
        </p:txBody>
      </p:sp>
      <p:sp>
        <p:nvSpPr>
          <p:cNvPr id="24604" name="Text Box 7"/>
          <p:cNvSpPr txBox="1"/>
          <p:nvPr/>
        </p:nvSpPr>
        <p:spPr>
          <a:xfrm>
            <a:off x="7767638" y="723900"/>
            <a:ext cx="492125" cy="461963"/>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a:t>
            </a:r>
          </a:p>
        </p:txBody>
      </p:sp>
      <p:sp>
        <p:nvSpPr>
          <p:cNvPr id="24605" name="Text Box 7"/>
          <p:cNvSpPr txBox="1"/>
          <p:nvPr/>
        </p:nvSpPr>
        <p:spPr>
          <a:xfrm>
            <a:off x="6102350" y="1435100"/>
            <a:ext cx="492125" cy="461963"/>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a:t>
            </a:r>
          </a:p>
        </p:txBody>
      </p:sp>
      <p:sp>
        <p:nvSpPr>
          <p:cNvPr id="24606" name="Text Box 7"/>
          <p:cNvSpPr txBox="1"/>
          <p:nvPr/>
        </p:nvSpPr>
        <p:spPr>
          <a:xfrm>
            <a:off x="6462713" y="2463800"/>
            <a:ext cx="492125" cy="461963"/>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righ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left)">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1" grpId="0" bldLvl="0" animBg="1"/>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p:cNvSpPr>
          <p:nvPr/>
        </p:nvSpPr>
        <p:spPr>
          <a:xfrm>
            <a:off x="539750" y="530225"/>
            <a:ext cx="3886200" cy="609600"/>
          </a:xfrm>
          <a:prstGeom prst="rect">
            <a:avLst/>
          </a:prstGeom>
          <a:noFill/>
          <a:ln w="9525">
            <a:noFill/>
          </a:ln>
        </p:spPr>
        <p:txBody>
          <a:bodyPr lIns="78145" tIns="39072" rIns="78145" bIns="39072" anchor="ctr" anchorCtr="0"/>
          <a:lstStyle/>
          <a:p>
            <a:pPr eaLnBrk="0" hangingPunct="0"/>
            <a:r>
              <a:rPr lang="zh-CN" altLang="en-US" sz="2400" b="1" dirty="0">
                <a:solidFill>
                  <a:srgbClr val="0000FF"/>
                </a:solidFill>
                <a:latin typeface="华文细黑" panose="02010600040101010101" pitchFamily="2" charset="-122"/>
                <a:ea typeface="华文细黑" panose="02010600040101010101" pitchFamily="2" charset="-122"/>
              </a:rPr>
              <a:t>定理</a:t>
            </a:r>
            <a:r>
              <a:rPr lang="en-US" altLang="zh-CN" sz="2400" b="1" dirty="0">
                <a:solidFill>
                  <a:srgbClr val="0000FF"/>
                </a:solidFill>
                <a:latin typeface="华文细黑" panose="02010600040101010101" pitchFamily="2" charset="-122"/>
                <a:ea typeface="华文细黑" panose="02010600040101010101" pitchFamily="2" charset="-122"/>
              </a:rPr>
              <a:t>2</a:t>
            </a:r>
            <a:r>
              <a:rPr lang="zh-CN" altLang="en-US" sz="2400" b="1" dirty="0">
                <a:solidFill>
                  <a:srgbClr val="0000FF"/>
                </a:solidFill>
                <a:latin typeface="华文细黑" panose="02010600040101010101" pitchFamily="2" charset="-122"/>
                <a:ea typeface="华文细黑" panose="02010600040101010101" pitchFamily="2" charset="-122"/>
              </a:rPr>
              <a:t>（辛钦大数定律）</a:t>
            </a:r>
          </a:p>
        </p:txBody>
      </p:sp>
      <p:pic>
        <p:nvPicPr>
          <p:cNvPr id="25602" name="Picture 5" descr="xinqin"/>
          <p:cNvPicPr>
            <a:picLocks noChangeAspect="1"/>
          </p:cNvPicPr>
          <p:nvPr/>
        </p:nvPicPr>
        <p:blipFill>
          <a:blip r:embed="rId3"/>
          <a:stretch>
            <a:fillRect/>
          </a:stretch>
        </p:blipFill>
        <p:spPr>
          <a:xfrm>
            <a:off x="7011988" y="644525"/>
            <a:ext cx="1654175" cy="2374900"/>
          </a:xfrm>
          <a:prstGeom prst="rect">
            <a:avLst/>
          </a:prstGeom>
          <a:noFill/>
          <a:ln w="9525">
            <a:noFill/>
          </a:ln>
        </p:spPr>
      </p:pic>
      <p:sp>
        <p:nvSpPr>
          <p:cNvPr id="42" name="Rectangle 6"/>
          <p:cNvSpPr/>
          <p:nvPr/>
        </p:nvSpPr>
        <p:spPr>
          <a:xfrm>
            <a:off x="6746875" y="3030538"/>
            <a:ext cx="2241550" cy="706438"/>
          </a:xfrm>
          <a:prstGeom prst="rect">
            <a:avLst/>
          </a:prstGeom>
          <a:noFill/>
          <a:ln w="9525">
            <a:noFill/>
          </a:ln>
        </p:spPr>
        <p:txBody>
          <a:bodyPr wrap="none"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辛钦</a:t>
            </a:r>
            <a:r>
              <a:rPr kumimoji="0" lang="en-US"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苏联</a:t>
            </a:r>
            <a:r>
              <a:rPr kumimoji="0" lang="en-US"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endParaRPr kumimoji="0" lang="en-US"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en-US"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1894</a:t>
            </a: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r>
              <a:rPr kumimoji="0" lang="en-US" altLang="zh-CN"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-1959</a:t>
            </a:r>
            <a:r>
              <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endParaRPr kumimoji="0" lang="zh-CN" altLang="en-US" sz="20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43" name="Text Box 7"/>
          <p:cNvSpPr txBox="1"/>
          <p:nvPr/>
        </p:nvSpPr>
        <p:spPr>
          <a:xfrm>
            <a:off x="531813" y="1133475"/>
            <a:ext cx="5673725" cy="461963"/>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设随机变量序列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X</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1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X</a:t>
            </a:r>
            <a:r>
              <a:rPr kumimoji="0" lang="en-US" altLang="zh-CN" sz="2400" b="1" i="0" u="none" strike="noStrike" kern="1200" cap="none" spc="0" normalizeH="0" baseline="-2500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2 </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 … </a:t>
            </a:r>
            <a:r>
              <a:rPr kumimoji="0" lang="zh-CN" altLang="en-US" sz="2400" b="1" i="0" u="none" strike="noStrike" kern="1200" cap="none" spc="0" normalizeH="0" baseline="0" noProof="0" dirty="0">
                <a:ln>
                  <a:noFill/>
                </a:ln>
                <a:solidFill>
                  <a:srgbClr val="0000CC"/>
                </a:solidFill>
                <a:effectLst/>
                <a:uLnTx/>
                <a:uFillTx/>
                <a:latin typeface="华文细黑" panose="02010600040101010101" pitchFamily="2" charset="-122"/>
                <a:ea typeface="华文细黑" panose="02010600040101010101" pitchFamily="2" charset="-122"/>
                <a:cs typeface="+mn-cs"/>
              </a:rPr>
              <a:t>独立同分布</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p>
        </p:txBody>
      </p:sp>
      <p:sp>
        <p:nvSpPr>
          <p:cNvPr id="45" name="Text Box 8"/>
          <p:cNvSpPr txBox="1"/>
          <p:nvPr/>
        </p:nvSpPr>
        <p:spPr>
          <a:xfrm>
            <a:off x="569913" y="2349500"/>
            <a:ext cx="492125" cy="534988"/>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则</a:t>
            </a:r>
          </a:p>
        </p:txBody>
      </p:sp>
      <p:grpSp>
        <p:nvGrpSpPr>
          <p:cNvPr id="2" name="组合 1"/>
          <p:cNvGrpSpPr/>
          <p:nvPr/>
        </p:nvGrpSpPr>
        <p:grpSpPr>
          <a:xfrm>
            <a:off x="508000" y="1673225"/>
            <a:ext cx="6043613" cy="534988"/>
            <a:chOff x="800" y="2635"/>
            <a:chExt cx="9517" cy="842"/>
          </a:xfrm>
        </p:grpSpPr>
        <p:sp>
          <p:nvSpPr>
            <p:cNvPr id="40" name="Rectangle 4"/>
            <p:cNvSpPr/>
            <p:nvPr/>
          </p:nvSpPr>
          <p:spPr>
            <a:xfrm>
              <a:off x="800" y="2635"/>
              <a:ext cx="5975" cy="843"/>
            </a:xfrm>
            <a:prstGeom prst="rect">
              <a:avLst/>
            </a:prstGeom>
            <a:noFill/>
            <a:ln w="9525">
              <a:noFill/>
            </a:ln>
          </p:spPr>
          <p:txBody>
            <a:bodyPr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且具有相同的数学期望</a:t>
              </a:r>
            </a:p>
          </p:txBody>
        </p:sp>
        <p:pic>
          <p:nvPicPr>
            <p:cNvPr id="25608" name="图片 45"/>
            <p:cNvPicPr/>
            <p:nvPr/>
          </p:nvPicPr>
          <p:blipFill>
            <a:blip r:embed="rId4">
              <a:clrChange>
                <a:clrFrom>
                  <a:srgbClr val="000000"/>
                </a:clrFrom>
                <a:clrTo>
                  <a:srgbClr val="000000">
                    <a:alpha val="0"/>
                  </a:srgbClr>
                </a:clrTo>
              </a:clrChange>
            </a:blip>
            <a:stretch>
              <a:fillRect/>
            </a:stretch>
          </p:blipFill>
          <p:spPr>
            <a:xfrm>
              <a:off x="5783" y="2770"/>
              <a:ext cx="4535" cy="680"/>
            </a:xfrm>
            <a:prstGeom prst="rect">
              <a:avLst/>
            </a:prstGeom>
            <a:noFill/>
            <a:ln w="38100">
              <a:noFill/>
            </a:ln>
          </p:spPr>
        </p:pic>
      </p:grpSp>
      <p:pic>
        <p:nvPicPr>
          <p:cNvPr id="36" name="对象 12"/>
          <p:cNvPicPr>
            <a:picLocks noChangeAspect="1"/>
          </p:cNvPicPr>
          <p:nvPr/>
        </p:nvPicPr>
        <p:blipFill>
          <a:blip r:embed="rId5">
            <a:clrChange>
              <a:clrFrom>
                <a:srgbClr val="000000"/>
              </a:clrFrom>
              <a:clrTo>
                <a:srgbClr val="000000">
                  <a:alpha val="0"/>
                </a:srgbClr>
              </a:clrTo>
            </a:clrChange>
          </a:blip>
          <a:stretch>
            <a:fillRect/>
          </a:stretch>
        </p:blipFill>
        <p:spPr>
          <a:xfrm>
            <a:off x="1511300" y="2214563"/>
            <a:ext cx="2127250" cy="900112"/>
          </a:xfrm>
          <a:prstGeom prst="rect">
            <a:avLst/>
          </a:prstGeom>
          <a:noFill/>
          <a:ln w="38100">
            <a:noFill/>
          </a:ln>
        </p:spPr>
      </p:pic>
      <p:sp>
        <p:nvSpPr>
          <p:cNvPr id="38" name="Text Box 6"/>
          <p:cNvSpPr txBox="1"/>
          <p:nvPr/>
        </p:nvSpPr>
        <p:spPr>
          <a:xfrm>
            <a:off x="566738" y="3159125"/>
            <a:ext cx="1009650" cy="400050"/>
          </a:xfrm>
          <a:prstGeom prst="rect">
            <a:avLst/>
          </a:prstGeom>
          <a:noFill/>
          <a:ln w="9525">
            <a:noFill/>
          </a:ln>
        </p:spPr>
        <p:txBody>
          <a:bodyPr wrap="none" anchor="t" anchorCtr="0">
            <a:spAutoFit/>
          </a:bodyPr>
          <a:lstStyle/>
          <a:p>
            <a:pPr eaLnBrk="0" hangingPunct="0"/>
            <a:r>
              <a:rPr lang="zh-CN" altLang="en-US" sz="2000" b="1" dirty="0">
                <a:latin typeface="华文楷体" panose="02010600040101010101" pitchFamily="2" charset="-122"/>
                <a:ea typeface="华文楷体" panose="02010600040101010101" pitchFamily="2" charset="-122"/>
              </a:rPr>
              <a:t>证明略</a:t>
            </a:r>
            <a:r>
              <a:rPr lang="en-US" altLang="zh-CN" sz="2000" b="1" dirty="0">
                <a:latin typeface="华文楷体" panose="02010600040101010101" pitchFamily="2" charset="-122"/>
                <a:ea typeface="华文楷体" panose="02010600040101010101" pitchFamily="2" charset="-122"/>
              </a:rPr>
              <a:t>.</a:t>
            </a:r>
            <a:endParaRPr lang="zh-CN" altLang="en-US" sz="2000" b="1" dirty="0">
              <a:latin typeface="华文楷体" panose="02010600040101010101" pitchFamily="2" charset="-122"/>
              <a:ea typeface="华文楷体" panose="02010600040101010101" pitchFamily="2" charset="-122"/>
            </a:endParaRPr>
          </a:p>
        </p:txBody>
      </p:sp>
      <p:sp>
        <p:nvSpPr>
          <p:cNvPr id="48" name="Text Box 11"/>
          <p:cNvSpPr txBox="1"/>
          <p:nvPr/>
        </p:nvSpPr>
        <p:spPr>
          <a:xfrm>
            <a:off x="522288" y="3698875"/>
            <a:ext cx="1112837" cy="461963"/>
          </a:xfrm>
          <a:prstGeom prst="rect">
            <a:avLst/>
          </a:prstGeom>
          <a:noFill/>
          <a:ln w="9525">
            <a:noFill/>
          </a:ln>
        </p:spPr>
        <p:txBody>
          <a:bodyPr wrap="none" anchor="t" anchorCtr="0">
            <a:spAutoFit/>
          </a:bodyPr>
          <a:lstStyle/>
          <a:p>
            <a:pPr eaLnBrk="0" hangingPunct="0"/>
            <a:r>
              <a:rPr lang="zh-CN" altLang="en-US" sz="2400" b="1" dirty="0">
                <a:solidFill>
                  <a:srgbClr val="C00000"/>
                </a:solidFill>
                <a:latin typeface="黑体" panose="02010609060101010101" pitchFamily="49" charset="-122"/>
                <a:ea typeface="黑体" panose="02010609060101010101" pitchFamily="49" charset="-122"/>
              </a:rPr>
              <a:t>说明：</a:t>
            </a:r>
          </a:p>
        </p:txBody>
      </p:sp>
      <p:pic>
        <p:nvPicPr>
          <p:cNvPr id="49" name="Picture 109"/>
          <p:cNvPicPr>
            <a:picLocks noChangeAspect="1"/>
          </p:cNvPicPr>
          <p:nvPr/>
        </p:nvPicPr>
        <p:blipFill>
          <a:blip r:embed="rId6"/>
          <a:stretch>
            <a:fillRect/>
          </a:stretch>
        </p:blipFill>
        <p:spPr>
          <a:xfrm>
            <a:off x="558800" y="4264025"/>
            <a:ext cx="450850" cy="457200"/>
          </a:xfrm>
          <a:prstGeom prst="rect">
            <a:avLst/>
          </a:prstGeom>
          <a:noFill/>
          <a:ln w="9525">
            <a:noFill/>
          </a:ln>
        </p:spPr>
      </p:pic>
      <p:pic>
        <p:nvPicPr>
          <p:cNvPr id="50" name="Picture 110"/>
          <p:cNvPicPr>
            <a:picLocks noChangeAspect="1"/>
          </p:cNvPicPr>
          <p:nvPr/>
        </p:nvPicPr>
        <p:blipFill>
          <a:blip r:embed="rId6"/>
          <a:stretch>
            <a:fillRect/>
          </a:stretch>
        </p:blipFill>
        <p:spPr>
          <a:xfrm>
            <a:off x="550863" y="5267325"/>
            <a:ext cx="450850" cy="457200"/>
          </a:xfrm>
          <a:prstGeom prst="rect">
            <a:avLst/>
          </a:prstGeom>
          <a:noFill/>
          <a:ln w="9525">
            <a:noFill/>
          </a:ln>
        </p:spPr>
      </p:pic>
      <p:sp>
        <p:nvSpPr>
          <p:cNvPr id="51" name="矩形 50"/>
          <p:cNvSpPr/>
          <p:nvPr/>
        </p:nvSpPr>
        <p:spPr>
          <a:xfrm>
            <a:off x="889000" y="4254500"/>
            <a:ext cx="7777163" cy="831850"/>
          </a:xfrm>
          <a:prstGeom prst="rect">
            <a:avLst/>
          </a:prstGeom>
          <a:noFill/>
          <a:ln w="9525">
            <a:noFill/>
          </a:ln>
        </p:spPr>
        <p:txBody>
          <a:bodyPr wrap="squar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辛钦大数定律是</a:t>
            </a:r>
            <a:r>
              <a:rPr lang="zh-CN" altLang="en-US" sz="2400" b="1" dirty="0">
                <a:latin typeface="华文细黑" panose="02010600040101010101" pitchFamily="2" charset="-122"/>
                <a:ea typeface="华文细黑" panose="02010600040101010101" pitchFamily="2" charset="-122"/>
              </a:rPr>
              <a:t>实际问题中使用的“</a:t>
            </a:r>
            <a:r>
              <a:rPr lang="zh-CN" altLang="en-US" sz="2400" b="1" dirty="0">
                <a:solidFill>
                  <a:srgbClr val="0000CC"/>
                </a:solidFill>
                <a:latin typeface="华文细黑" panose="02010600040101010101" pitchFamily="2" charset="-122"/>
                <a:ea typeface="华文细黑" panose="02010600040101010101" pitchFamily="2" charset="-122"/>
              </a:rPr>
              <a:t>算术平均值法则</a:t>
            </a:r>
            <a:r>
              <a:rPr lang="zh-CN" altLang="en-US" sz="2400" b="1" dirty="0">
                <a:latin typeface="华文细黑" panose="02010600040101010101" pitchFamily="2" charset="-122"/>
                <a:ea typeface="华文细黑" panose="02010600040101010101" pitchFamily="2" charset="-122"/>
              </a:rPr>
              <a:t>”的理论依据</a:t>
            </a:r>
            <a:r>
              <a:rPr lang="en-US" altLang="zh-CN" sz="2400" b="1" dirty="0">
                <a:latin typeface="华文细黑" panose="02010600040101010101" pitchFamily="2" charset="-122"/>
                <a:ea typeface="华文细黑" panose="02010600040101010101" pitchFamily="2" charset="-122"/>
              </a:rPr>
              <a:t>.</a:t>
            </a:r>
            <a:endParaRPr lang="zh-CN" altLang="en-US" sz="2400" b="1" dirty="0">
              <a:latin typeface="华文细黑" panose="02010600040101010101" pitchFamily="2" charset="-122"/>
              <a:ea typeface="华文细黑" panose="02010600040101010101" pitchFamily="2" charset="-122"/>
            </a:endParaRPr>
          </a:p>
        </p:txBody>
      </p:sp>
      <p:sp>
        <p:nvSpPr>
          <p:cNvPr id="52" name="Text Box 3"/>
          <p:cNvSpPr txBox="1"/>
          <p:nvPr/>
        </p:nvSpPr>
        <p:spPr>
          <a:xfrm>
            <a:off x="917575" y="5183188"/>
            <a:ext cx="7704138" cy="977900"/>
          </a:xfrm>
          <a:prstGeom prst="rect">
            <a:avLst/>
          </a:prstGeom>
          <a:noFill/>
          <a:ln w="9525">
            <a:noFill/>
          </a:ln>
        </p:spPr>
        <p:txBody>
          <a:bodyPr anchor="t" anchorCtr="0">
            <a:spAutoFit/>
          </a:bodyPr>
          <a:lstStyle/>
          <a:p>
            <a:pPr>
              <a:lnSpc>
                <a:spcPct val="120000"/>
              </a:lnSpc>
              <a:spcBef>
                <a:spcPct val="50000"/>
              </a:spcBef>
            </a:pPr>
            <a:r>
              <a:rPr lang="zh-CN" altLang="en-US" sz="2400" b="1" dirty="0">
                <a:solidFill>
                  <a:srgbClr val="000000"/>
                </a:solidFill>
                <a:latin typeface="华文细黑" panose="02010600040101010101" pitchFamily="2" charset="-122"/>
                <a:ea typeface="华文细黑" panose="02010600040101010101" pitchFamily="2" charset="-122"/>
              </a:rPr>
              <a:t>辛钦大数定律为</a:t>
            </a:r>
            <a:r>
              <a:rPr lang="zh-CN" altLang="en-US" sz="2400" b="1" dirty="0">
                <a:solidFill>
                  <a:srgbClr val="0000CC"/>
                </a:solidFill>
                <a:latin typeface="华文细黑" panose="02010600040101010101" pitchFamily="2" charset="-122"/>
                <a:ea typeface="华文细黑" panose="02010600040101010101" pitchFamily="2" charset="-122"/>
              </a:rPr>
              <a:t>寻求随机变量的数学期望</a:t>
            </a:r>
            <a:r>
              <a:rPr lang="zh-CN" altLang="en-US" sz="2400" b="1" dirty="0">
                <a:solidFill>
                  <a:srgbClr val="000000"/>
                </a:solidFill>
                <a:latin typeface="华文细黑" panose="02010600040101010101" pitchFamily="2" charset="-122"/>
                <a:ea typeface="华文细黑" panose="02010600040101010101" pitchFamily="2" charset="-122"/>
              </a:rPr>
              <a:t>提供了实际可行的途径</a:t>
            </a:r>
            <a:r>
              <a:rPr lang="en-US" altLang="zh-CN" sz="2400" b="1" dirty="0">
                <a:solidFill>
                  <a:srgbClr val="000000"/>
                </a:solidFill>
                <a:latin typeface="华文细黑" panose="02010600040101010101" pitchFamily="2" charset="-122"/>
                <a:ea typeface="华文细黑" panose="02010600040101010101" pitchFamily="2" charset="-122"/>
              </a:rPr>
              <a:t>.</a:t>
            </a:r>
            <a:endParaRPr lang="zh-CN" altLang="en-US" sz="2400" b="1" dirty="0">
              <a:solidFill>
                <a:srgbClr val="000000"/>
              </a:solidFill>
              <a:latin typeface="华文细黑" panose="02010600040101010101" pitchFamily="2" charset="-122"/>
              <a:ea typeface="华文细黑" panose="02010600040101010101" pitchFamily="2" charset="-122"/>
            </a:endParaRPr>
          </a:p>
        </p:txBody>
      </p:sp>
      <p:graphicFrame>
        <p:nvGraphicFramePr>
          <p:cNvPr id="10249" name="对象 8"/>
          <p:cNvGraphicFramePr>
            <a:graphicFrameLocks noChangeAspect="1"/>
          </p:cNvGraphicFramePr>
          <p:nvPr>
            <p:extLst>
              <p:ext uri="{D42A27DB-BD31-4B8C-83A1-F6EECF244321}">
                <p14:modId xmlns:p14="http://schemas.microsoft.com/office/powerpoint/2010/main" val="2027587631"/>
              </p:ext>
            </p:extLst>
          </p:nvPr>
        </p:nvGraphicFramePr>
        <p:xfrm>
          <a:off x="2911475" y="5743575"/>
          <a:ext cx="1939925" cy="850900"/>
        </p:xfrm>
        <a:graphic>
          <a:graphicData uri="http://schemas.openxmlformats.org/presentationml/2006/ole">
            <mc:AlternateContent xmlns:mc="http://schemas.openxmlformats.org/markup-compatibility/2006">
              <mc:Choice xmlns:v="urn:schemas-microsoft-com:vml" Requires="v">
                <p:oleObj spid="_x0000_s11267" name="Equation" r:id="rId7" imgW="2145960" imgH="914400" progId="Equation.DSMT4">
                  <p:embed/>
                </p:oleObj>
              </mc:Choice>
              <mc:Fallback>
                <p:oleObj name="Equation" r:id="rId7" imgW="2145960" imgH="914400" progId="Equation.DSMT4">
                  <p:embed/>
                  <p:pic>
                    <p:nvPicPr>
                      <p:cNvPr id="0" name="图片 3086"/>
                      <p:cNvPicPr/>
                      <p:nvPr/>
                    </p:nvPicPr>
                    <p:blipFill>
                      <a:blip r:embed="rId8"/>
                      <a:stretch>
                        <a:fillRect/>
                      </a:stretch>
                    </p:blipFill>
                    <p:spPr>
                      <a:xfrm>
                        <a:off x="2911475" y="5743575"/>
                        <a:ext cx="1939925" cy="8509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500" fill="hold"/>
                                        <p:tgtEl>
                                          <p:spTgt spid="49"/>
                                        </p:tgtEl>
                                        <p:attrNameLst>
                                          <p:attrName>ppt_w</p:attrName>
                                        </p:attrNameLst>
                                      </p:cBhvr>
                                      <p:tavLst>
                                        <p:tav tm="0">
                                          <p:val>
                                            <p:fltVal val="0"/>
                                          </p:val>
                                        </p:tav>
                                        <p:tav tm="100000">
                                          <p:val>
                                            <p:strVal val="#ppt_w"/>
                                          </p:val>
                                        </p:tav>
                                      </p:tavLst>
                                    </p:anim>
                                    <p:anim calcmode="lin" valueType="num">
                                      <p:cBhvr>
                                        <p:cTn id="38" dur="500" fill="hold"/>
                                        <p:tgtEl>
                                          <p:spTgt spid="49"/>
                                        </p:tgtEl>
                                        <p:attrNameLst>
                                          <p:attrName>ppt_h</p:attrName>
                                        </p:attrNameLst>
                                      </p:cBhvr>
                                      <p:tavLst>
                                        <p:tav tm="0">
                                          <p:val>
                                            <p:fltVal val="0"/>
                                          </p:val>
                                        </p:tav>
                                        <p:tav tm="100000">
                                          <p:val>
                                            <p:strVal val="#ppt_h"/>
                                          </p:val>
                                        </p:tav>
                                      </p:tavLst>
                                    </p:anim>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500" fill="hold"/>
                                        <p:tgtEl>
                                          <p:spTgt spid="50"/>
                                        </p:tgtEl>
                                        <p:attrNameLst>
                                          <p:attrName>ppt_w</p:attrName>
                                        </p:attrNameLst>
                                      </p:cBhvr>
                                      <p:tavLst>
                                        <p:tav tm="0">
                                          <p:val>
                                            <p:fltVal val="0"/>
                                          </p:val>
                                        </p:tav>
                                        <p:tav tm="100000">
                                          <p:val>
                                            <p:strVal val="#ppt_w"/>
                                          </p:val>
                                        </p:tav>
                                      </p:tavLst>
                                    </p:anim>
                                    <p:anim calcmode="lin" valueType="num">
                                      <p:cBhvr>
                                        <p:cTn id="50" dur="500" fill="hold"/>
                                        <p:tgtEl>
                                          <p:spTgt spid="50"/>
                                        </p:tgtEl>
                                        <p:attrNameLst>
                                          <p:attrName>ppt_h</p:attrName>
                                        </p:attrNameLst>
                                      </p:cBhvr>
                                      <p:tavLst>
                                        <p:tav tm="0">
                                          <p:val>
                                            <p:fltVal val="0"/>
                                          </p:val>
                                        </p:tav>
                                        <p:tav tm="100000">
                                          <p:val>
                                            <p:strVal val="#ppt_h"/>
                                          </p:val>
                                        </p:tav>
                                      </p:tavLst>
                                    </p:anim>
                                    <p:animEffect transition="in" filter="fade">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500"/>
                                        <p:tgtEl>
                                          <p:spTgt spid="5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249"/>
                                        </p:tgtEl>
                                        <p:attrNameLst>
                                          <p:attrName>style.visibility</p:attrName>
                                        </p:attrNameLst>
                                      </p:cBhvr>
                                      <p:to>
                                        <p:strVal val="visible"/>
                                      </p:to>
                                    </p:set>
                                    <p:animEffect transition="in" filter="wipe(left)">
                                      <p:cBhvr>
                                        <p:cTn id="61"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38" grpId="0"/>
      <p:bldP spid="48"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Rectangle 2"/>
          <p:cNvSpPr>
            <a:spLocks noGrp="1" noChangeArrowheads="1"/>
          </p:cNvSpPr>
          <p:nvPr>
            <p:ph type="title" idx="4294967295"/>
          </p:nvPr>
        </p:nvSpPr>
        <p:spPr bwMode="auto">
          <a:xfrm>
            <a:off x="533400" y="714375"/>
            <a:ext cx="8374062"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l"/>
            <a:r>
              <a:rPr lang="zh-CN" altLang="en-US" sz="2400" b="0" dirty="0">
                <a:solidFill>
                  <a:srgbClr val="0000FF"/>
                </a:solidFill>
                <a:latin typeface="+mn-lt"/>
                <a:ea typeface="黑体" panose="02010609060101010101" pitchFamily="49" charset="-122"/>
              </a:rPr>
              <a:t>例</a:t>
            </a:r>
            <a:r>
              <a:rPr lang="en-US" altLang="zh-CN" sz="2400" b="0" dirty="0">
                <a:solidFill>
                  <a:srgbClr val="0000FF"/>
                </a:solidFill>
                <a:latin typeface="+mn-lt"/>
                <a:ea typeface="黑体" panose="02010609060101010101" pitchFamily="49" charset="-122"/>
              </a:rPr>
              <a:t>2</a:t>
            </a:r>
            <a:r>
              <a:rPr lang="en-US" altLang="zh-CN" sz="2400" b="0" dirty="0">
                <a:latin typeface="+mn-lt"/>
                <a:ea typeface="黑体" panose="02010609060101010101" pitchFamily="49" charset="-122"/>
              </a:rPr>
              <a:t>   </a:t>
            </a:r>
            <a:r>
              <a:rPr lang="zh-CN" altLang="en-US" sz="2400" b="0" dirty="0">
                <a:latin typeface="+mn-lt"/>
                <a:ea typeface="黑体" panose="02010609060101010101" pitchFamily="49" charset="-122"/>
              </a:rPr>
              <a:t>如何测量某一未知的物理量</a:t>
            </a:r>
            <a:r>
              <a:rPr lang="en-US" altLang="zh-CN" sz="2400" b="0" i="1" dirty="0">
                <a:latin typeface="+mn-lt"/>
                <a:ea typeface="黑体" panose="02010609060101010101" pitchFamily="49" charset="-122"/>
              </a:rPr>
              <a:t>a ,</a:t>
            </a:r>
            <a:r>
              <a:rPr lang="zh-CN" altLang="en-US" sz="2400" b="0" dirty="0">
                <a:latin typeface="+mn-lt"/>
                <a:ea typeface="黑体" panose="02010609060101010101" pitchFamily="49" charset="-122"/>
              </a:rPr>
              <a:t>使得误差较小？</a:t>
            </a:r>
          </a:p>
        </p:txBody>
      </p:sp>
      <p:sp>
        <p:nvSpPr>
          <p:cNvPr id="274435" name="Text Box 3"/>
          <p:cNvSpPr txBox="1">
            <a:spLocks noChangeArrowheads="1"/>
          </p:cNvSpPr>
          <p:nvPr/>
        </p:nvSpPr>
        <p:spPr bwMode="auto">
          <a:xfrm>
            <a:off x="519113" y="1338263"/>
            <a:ext cx="5724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solidFill>
                  <a:srgbClr val="0000FF"/>
                </a:solidFill>
                <a:latin typeface="+mn-lt"/>
                <a:ea typeface="黑体" panose="02010609060101010101" pitchFamily="49" charset="-122"/>
              </a:rPr>
              <a:t>解</a:t>
            </a:r>
            <a:r>
              <a:rPr kumimoji="1" lang="zh-CN" altLang="en-US" sz="2400">
                <a:latin typeface="+mn-lt"/>
                <a:ea typeface="黑体" panose="02010609060101010101" pitchFamily="49" charset="-122"/>
              </a:rPr>
              <a:t>     在相同的条件下测量</a:t>
            </a:r>
            <a:r>
              <a:rPr kumimoji="1" lang="en-US" altLang="zh-CN" sz="2400" i="1">
                <a:latin typeface="+mn-lt"/>
                <a:ea typeface="黑体" panose="02010609060101010101" pitchFamily="49" charset="-122"/>
              </a:rPr>
              <a:t>n </a:t>
            </a:r>
            <a:r>
              <a:rPr kumimoji="1" lang="zh-CN" altLang="en-US" sz="2400">
                <a:latin typeface="+mn-lt"/>
                <a:ea typeface="黑体" panose="02010609060101010101" pitchFamily="49" charset="-122"/>
              </a:rPr>
              <a:t>次，其结果为</a:t>
            </a:r>
          </a:p>
        </p:txBody>
      </p:sp>
      <p:graphicFrame>
        <p:nvGraphicFramePr>
          <p:cNvPr id="274436" name="Object 4"/>
          <p:cNvGraphicFramePr>
            <a:graphicFrameLocks noChangeAspect="1"/>
          </p:cNvGraphicFramePr>
          <p:nvPr/>
        </p:nvGraphicFramePr>
        <p:xfrm>
          <a:off x="6096000" y="1373683"/>
          <a:ext cx="1774563" cy="432000"/>
        </p:xfrm>
        <a:graphic>
          <a:graphicData uri="http://schemas.openxmlformats.org/presentationml/2006/ole">
            <mc:AlternateContent xmlns:mc="http://schemas.openxmlformats.org/markup-compatibility/2006">
              <mc:Choice xmlns:v="urn:schemas-microsoft-com:vml" Requires="v">
                <p:oleObj spid="_x0000_s12295" name="Equation" r:id="rId3" imgW="1651000" imgH="406400" progId="Equation.DSMT4">
                  <p:embed/>
                </p:oleObj>
              </mc:Choice>
              <mc:Fallback>
                <p:oleObj name="Equation" r:id="rId3" imgW="1651000" imgH="40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73683"/>
                        <a:ext cx="1774563" cy="432000"/>
                      </a:xfrm>
                      <a:prstGeom prst="rect">
                        <a:avLst/>
                      </a:prstGeom>
                      <a:noFill/>
                      <a:ln>
                        <a:noFill/>
                      </a:ln>
                      <a:effectLst/>
                    </p:spPr>
                  </p:pic>
                </p:oleObj>
              </mc:Fallback>
            </mc:AlternateContent>
          </a:graphicData>
        </a:graphic>
      </p:graphicFrame>
      <p:sp>
        <p:nvSpPr>
          <p:cNvPr id="274437" name="Text Box 5"/>
          <p:cNvSpPr txBox="1">
            <a:spLocks noChangeArrowheads="1"/>
          </p:cNvSpPr>
          <p:nvPr/>
        </p:nvSpPr>
        <p:spPr bwMode="auto">
          <a:xfrm>
            <a:off x="533400" y="1919288"/>
            <a:ext cx="75713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它们可看成是相互独立、相同分布的</a:t>
            </a:r>
            <a:r>
              <a:rPr kumimoji="1" lang="zh-CN" altLang="en-US" sz="2400" dirty="0">
                <a:ea typeface="黑体" panose="02010609060101010101" pitchFamily="49" charset="-122"/>
              </a:rPr>
              <a:t>随机变量，并且有</a:t>
            </a:r>
            <a:endParaRPr kumimoji="1" lang="zh-CN" altLang="en-US" sz="2400" dirty="0">
              <a:latin typeface="+mn-lt"/>
              <a:ea typeface="黑体" panose="02010609060101010101" pitchFamily="49" charset="-122"/>
            </a:endParaRPr>
          </a:p>
        </p:txBody>
      </p:sp>
      <p:sp>
        <p:nvSpPr>
          <p:cNvPr id="274438" name="Text Box 6"/>
          <p:cNvSpPr txBox="1">
            <a:spLocks noChangeArrowheads="1"/>
          </p:cNvSpPr>
          <p:nvPr/>
        </p:nvSpPr>
        <p:spPr bwMode="auto">
          <a:xfrm>
            <a:off x="533400" y="2543175"/>
            <a:ext cx="58015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ea typeface="黑体" panose="02010609060101010101" pitchFamily="49" charset="-122"/>
              </a:rPr>
              <a:t>数学期望</a:t>
            </a:r>
            <a:r>
              <a:rPr kumimoji="1" lang="zh-CN" altLang="en-US" sz="2400" dirty="0">
                <a:latin typeface="+mn-lt"/>
                <a:ea typeface="黑体" panose="02010609060101010101" pitchFamily="49" charset="-122"/>
              </a:rPr>
              <a:t>为</a:t>
            </a:r>
            <a:r>
              <a:rPr kumimoji="1" lang="en-US" altLang="zh-CN" sz="2400" i="1" dirty="0">
                <a:latin typeface="+mn-lt"/>
                <a:ea typeface="黑体" panose="02010609060101010101" pitchFamily="49" charset="-122"/>
              </a:rPr>
              <a:t>a . </a:t>
            </a:r>
            <a:r>
              <a:rPr kumimoji="1" lang="zh-CN" altLang="en-US" sz="2400" dirty="0">
                <a:latin typeface="+mn-lt"/>
                <a:ea typeface="黑体" panose="02010609060101010101" pitchFamily="49" charset="-122"/>
              </a:rPr>
              <a:t>于是由辛钦大数定律</a:t>
            </a:r>
            <a:r>
              <a:rPr kumimoji="1" lang="zh-CN" altLang="en-US" sz="2400" dirty="0">
                <a:ea typeface="黑体" panose="02010609060101010101" pitchFamily="49" charset="-122"/>
              </a:rPr>
              <a:t>可知，</a:t>
            </a:r>
            <a:endParaRPr kumimoji="1" lang="zh-CN" altLang="en-US" sz="2400" dirty="0">
              <a:latin typeface="+mn-lt"/>
              <a:ea typeface="黑体" panose="02010609060101010101" pitchFamily="49" charset="-122"/>
            </a:endParaRPr>
          </a:p>
        </p:txBody>
      </p:sp>
      <p:sp>
        <p:nvSpPr>
          <p:cNvPr id="274439" name="Text Box 7"/>
          <p:cNvSpPr txBox="1">
            <a:spLocks noChangeArrowheads="1"/>
          </p:cNvSpPr>
          <p:nvPr/>
        </p:nvSpPr>
        <p:spPr bwMode="auto">
          <a:xfrm>
            <a:off x="593725" y="3182938"/>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当</a:t>
            </a:r>
          </a:p>
        </p:txBody>
      </p:sp>
      <p:graphicFrame>
        <p:nvGraphicFramePr>
          <p:cNvPr id="274440" name="Object 8"/>
          <p:cNvGraphicFramePr>
            <a:graphicFrameLocks noChangeAspect="1"/>
          </p:cNvGraphicFramePr>
          <p:nvPr/>
        </p:nvGraphicFramePr>
        <p:xfrm>
          <a:off x="1066800" y="3289935"/>
          <a:ext cx="1117600" cy="334963"/>
        </p:xfrm>
        <a:graphic>
          <a:graphicData uri="http://schemas.openxmlformats.org/presentationml/2006/ole">
            <mc:AlternateContent xmlns:mc="http://schemas.openxmlformats.org/markup-compatibility/2006">
              <mc:Choice xmlns:v="urn:schemas-microsoft-com:vml" Requires="v">
                <p:oleObj spid="_x0000_s12296" name="Equation" r:id="rId5" imgW="850900" imgH="254000" progId="Equation.DSMT4">
                  <p:embed/>
                </p:oleObj>
              </mc:Choice>
              <mc:Fallback>
                <p:oleObj name="Equation" r:id="rId5" imgW="850900" imgH="254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289935"/>
                        <a:ext cx="1117600"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4441" name="Text Box 9"/>
          <p:cNvSpPr txBox="1">
            <a:spLocks noChangeArrowheads="1"/>
          </p:cNvSpPr>
          <p:nvPr/>
        </p:nvSpPr>
        <p:spPr bwMode="auto">
          <a:xfrm>
            <a:off x="2100263" y="3181350"/>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时，有</a:t>
            </a:r>
          </a:p>
        </p:txBody>
      </p:sp>
      <p:graphicFrame>
        <p:nvGraphicFramePr>
          <p:cNvPr id="274442" name="Object 10"/>
          <p:cNvGraphicFramePr>
            <a:graphicFrameLocks noChangeAspect="1"/>
          </p:cNvGraphicFramePr>
          <p:nvPr/>
        </p:nvGraphicFramePr>
        <p:xfrm>
          <a:off x="2546350" y="3741738"/>
          <a:ext cx="3473450" cy="979947"/>
        </p:xfrm>
        <a:graphic>
          <a:graphicData uri="http://schemas.openxmlformats.org/presentationml/2006/ole">
            <mc:AlternateContent xmlns:mc="http://schemas.openxmlformats.org/markup-compatibility/2006">
              <mc:Choice xmlns:v="urn:schemas-microsoft-com:vml" Requires="v">
                <p:oleObj spid="_x0000_s12297" name="Equation" r:id="rId7" imgW="2921000" imgH="825500" progId="Equation.DSMT4">
                  <p:embed/>
                </p:oleObj>
              </mc:Choice>
              <mc:Fallback>
                <p:oleObj name="Equation" r:id="rId7" imgW="2921000" imgH="8255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6350" y="3741738"/>
                        <a:ext cx="3473450" cy="979947"/>
                      </a:xfrm>
                      <a:prstGeom prst="rect">
                        <a:avLst/>
                      </a:prstGeom>
                      <a:noFill/>
                      <a:ln>
                        <a:noFill/>
                      </a:ln>
                      <a:effectLst/>
                    </p:spPr>
                  </p:pic>
                </p:oleObj>
              </mc:Fallback>
            </mc:AlternateContent>
          </a:graphicData>
        </a:graphic>
      </p:graphicFrame>
      <p:sp>
        <p:nvSpPr>
          <p:cNvPr id="274443" name="Text Box 11"/>
          <p:cNvSpPr txBox="1">
            <a:spLocks noChangeArrowheads="1"/>
          </p:cNvSpPr>
          <p:nvPr/>
        </p:nvSpPr>
        <p:spPr bwMode="auto">
          <a:xfrm>
            <a:off x="597724" y="4981575"/>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因此我们可取 </a:t>
            </a:r>
            <a:r>
              <a:rPr kumimoji="1" lang="en-US" altLang="zh-CN" sz="2400" i="1">
                <a:latin typeface="+mn-lt"/>
                <a:ea typeface="黑体" panose="02010609060101010101" pitchFamily="49" charset="-122"/>
              </a:rPr>
              <a:t>n</a:t>
            </a:r>
            <a:r>
              <a:rPr kumimoji="1" lang="en-US" altLang="zh-CN" sz="2400">
                <a:latin typeface="+mn-lt"/>
                <a:ea typeface="黑体" panose="02010609060101010101" pitchFamily="49" charset="-122"/>
              </a:rPr>
              <a:t> </a:t>
            </a:r>
            <a:r>
              <a:rPr kumimoji="1" lang="zh-CN" altLang="en-US" sz="2400">
                <a:latin typeface="+mn-lt"/>
                <a:ea typeface="黑体" panose="02010609060101010101" pitchFamily="49" charset="-122"/>
              </a:rPr>
              <a:t>次测量值</a:t>
            </a:r>
          </a:p>
        </p:txBody>
      </p:sp>
      <p:graphicFrame>
        <p:nvGraphicFramePr>
          <p:cNvPr id="274444" name="Object 12"/>
          <p:cNvGraphicFramePr>
            <a:graphicFrameLocks noChangeAspect="1"/>
          </p:cNvGraphicFramePr>
          <p:nvPr/>
        </p:nvGraphicFramePr>
        <p:xfrm>
          <a:off x="4143286" y="4951095"/>
          <a:ext cx="1814513" cy="530225"/>
        </p:xfrm>
        <a:graphic>
          <a:graphicData uri="http://schemas.openxmlformats.org/presentationml/2006/ole">
            <mc:AlternateContent xmlns:mc="http://schemas.openxmlformats.org/markup-compatibility/2006">
              <mc:Choice xmlns:v="urn:schemas-microsoft-com:vml" Requires="v">
                <p:oleObj spid="_x0000_s12298" name="Equation" r:id="rId9" imgW="1371600" imgH="406400" progId="Equation.DSMT4">
                  <p:embed/>
                </p:oleObj>
              </mc:Choice>
              <mc:Fallback>
                <p:oleObj name="Equation" r:id="rId9" imgW="1371600" imgH="4064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3286" y="4951095"/>
                        <a:ext cx="18145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4445" name="Text Box 13"/>
          <p:cNvSpPr txBox="1">
            <a:spLocks noChangeArrowheads="1"/>
          </p:cNvSpPr>
          <p:nvPr/>
        </p:nvSpPr>
        <p:spPr bwMode="auto">
          <a:xfrm>
            <a:off x="5895886" y="4981575"/>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的算术平均值</a:t>
            </a:r>
          </a:p>
        </p:txBody>
      </p:sp>
      <p:sp>
        <p:nvSpPr>
          <p:cNvPr id="274446" name="Text Box 14"/>
          <p:cNvSpPr txBox="1">
            <a:spLocks noChangeArrowheads="1"/>
          </p:cNvSpPr>
          <p:nvPr/>
        </p:nvSpPr>
        <p:spPr bwMode="auto">
          <a:xfrm>
            <a:off x="596136" y="5757863"/>
            <a:ext cx="28498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作为</a:t>
            </a:r>
            <a:r>
              <a:rPr kumimoji="1" lang="en-US" altLang="zh-CN" sz="2400" i="1">
                <a:latin typeface="+mn-lt"/>
                <a:ea typeface="黑体" panose="02010609060101010101" pitchFamily="49" charset="-122"/>
              </a:rPr>
              <a:t>a </a:t>
            </a:r>
            <a:r>
              <a:rPr kumimoji="1" lang="zh-CN" altLang="en-US" sz="2400">
                <a:latin typeface="+mn-lt"/>
                <a:ea typeface="黑体" panose="02010609060101010101" pitchFamily="49" charset="-122"/>
              </a:rPr>
              <a:t>的近似值，即</a:t>
            </a:r>
          </a:p>
        </p:txBody>
      </p:sp>
      <p:graphicFrame>
        <p:nvGraphicFramePr>
          <p:cNvPr id="274447" name="Object 15"/>
          <p:cNvGraphicFramePr>
            <a:graphicFrameLocks noChangeAspect="1"/>
          </p:cNvGraphicFramePr>
          <p:nvPr/>
        </p:nvGraphicFramePr>
        <p:xfrm>
          <a:off x="3355211" y="5464175"/>
          <a:ext cx="1730375" cy="1089025"/>
        </p:xfrm>
        <a:graphic>
          <a:graphicData uri="http://schemas.openxmlformats.org/presentationml/2006/ole">
            <mc:AlternateContent xmlns:mc="http://schemas.openxmlformats.org/markup-compatibility/2006">
              <mc:Choice xmlns:v="urn:schemas-microsoft-com:vml" Requires="v">
                <p:oleObj spid="_x0000_s12299" name="Equation" r:id="rId11" imgW="1308100" imgH="825500" progId="Equation.DSMT4">
                  <p:embed/>
                </p:oleObj>
              </mc:Choice>
              <mc:Fallback>
                <p:oleObj name="Equation" r:id="rId11" imgW="1308100" imgH="8255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5211" y="5464175"/>
                        <a:ext cx="1730375" cy="108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4448" name="Text Box 16"/>
          <p:cNvSpPr txBox="1">
            <a:spLocks noChangeArrowheads="1"/>
          </p:cNvSpPr>
          <p:nvPr/>
        </p:nvSpPr>
        <p:spPr bwMode="auto">
          <a:xfrm>
            <a:off x="4964936" y="5748338"/>
            <a:ext cx="3493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altLang="zh-CN" sz="2400">
                <a:latin typeface="+mn-lt"/>
                <a:ea typeface="黑体" panose="02010609060101010101" pitchFamily="49" charset="-122"/>
              </a:rPr>
              <a:t>,</a:t>
            </a:r>
            <a:r>
              <a:rPr kumimoji="1" lang="zh-CN" altLang="en-US" sz="2400">
                <a:latin typeface="+mn-lt"/>
                <a:ea typeface="黑体" panose="02010609060101010101" pitchFamily="49" charset="-122"/>
              </a:rPr>
              <a:t>当</a:t>
            </a:r>
            <a:r>
              <a:rPr kumimoji="1" lang="en-US" altLang="zh-CN" sz="2400" i="1">
                <a:latin typeface="+mn-lt"/>
                <a:ea typeface="黑体" panose="02010609060101010101" pitchFamily="49" charset="-122"/>
              </a:rPr>
              <a:t>n</a:t>
            </a:r>
            <a:r>
              <a:rPr kumimoji="1" lang="zh-CN" altLang="en-US" sz="2400">
                <a:latin typeface="+mn-lt"/>
                <a:ea typeface="黑体" panose="02010609060101010101" pitchFamily="49" charset="-122"/>
              </a:rPr>
              <a:t>充分大时误差很小。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4435">
                                            <p:txEl>
                                              <p:pRg st="0" end="0"/>
                                            </p:txEl>
                                          </p:spTgt>
                                        </p:tgtEl>
                                        <p:attrNameLst>
                                          <p:attrName>style.visibility</p:attrName>
                                        </p:attrNameLst>
                                      </p:cBhvr>
                                      <p:to>
                                        <p:strVal val="visible"/>
                                      </p:to>
                                    </p:set>
                                    <p:animEffect transition="in" filter="wipe(left)">
                                      <p:cBhvr>
                                        <p:cTn id="7" dur="500"/>
                                        <p:tgtEl>
                                          <p:spTgt spid="274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4436"/>
                                        </p:tgtEl>
                                        <p:attrNameLst>
                                          <p:attrName>style.visibility</p:attrName>
                                        </p:attrNameLst>
                                      </p:cBhvr>
                                      <p:to>
                                        <p:strVal val="visible"/>
                                      </p:to>
                                    </p:set>
                                    <p:animEffect transition="in" filter="wipe(left)">
                                      <p:cBhvr>
                                        <p:cTn id="12" dur="500"/>
                                        <p:tgtEl>
                                          <p:spTgt spid="2744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4437">
                                            <p:txEl>
                                              <p:pRg st="0" end="0"/>
                                            </p:txEl>
                                          </p:spTgt>
                                        </p:tgtEl>
                                        <p:attrNameLst>
                                          <p:attrName>style.visibility</p:attrName>
                                        </p:attrNameLst>
                                      </p:cBhvr>
                                      <p:to>
                                        <p:strVal val="visible"/>
                                      </p:to>
                                    </p:set>
                                    <p:animEffect transition="in" filter="wipe(left)">
                                      <p:cBhvr>
                                        <p:cTn id="17" dur="500"/>
                                        <p:tgtEl>
                                          <p:spTgt spid="27443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4438">
                                            <p:txEl>
                                              <p:pRg st="0" end="0"/>
                                            </p:txEl>
                                          </p:spTgt>
                                        </p:tgtEl>
                                        <p:attrNameLst>
                                          <p:attrName>style.visibility</p:attrName>
                                        </p:attrNameLst>
                                      </p:cBhvr>
                                      <p:to>
                                        <p:strVal val="visible"/>
                                      </p:to>
                                    </p:set>
                                    <p:animEffect transition="in" filter="wipe(left)">
                                      <p:cBhvr>
                                        <p:cTn id="22" dur="500"/>
                                        <p:tgtEl>
                                          <p:spTgt spid="27443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4439">
                                            <p:txEl>
                                              <p:pRg st="0" end="0"/>
                                            </p:txEl>
                                          </p:spTgt>
                                        </p:tgtEl>
                                        <p:attrNameLst>
                                          <p:attrName>style.visibility</p:attrName>
                                        </p:attrNameLst>
                                      </p:cBhvr>
                                      <p:to>
                                        <p:strVal val="visible"/>
                                      </p:to>
                                    </p:set>
                                    <p:animEffect transition="in" filter="wipe(left)">
                                      <p:cBhvr>
                                        <p:cTn id="27" dur="500"/>
                                        <p:tgtEl>
                                          <p:spTgt spid="2744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4440"/>
                                        </p:tgtEl>
                                        <p:attrNameLst>
                                          <p:attrName>style.visibility</p:attrName>
                                        </p:attrNameLst>
                                      </p:cBhvr>
                                      <p:to>
                                        <p:strVal val="visible"/>
                                      </p:to>
                                    </p:set>
                                    <p:animEffect transition="in" filter="wipe(left)">
                                      <p:cBhvr>
                                        <p:cTn id="32" dur="500"/>
                                        <p:tgtEl>
                                          <p:spTgt spid="2744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4441">
                                            <p:txEl>
                                              <p:pRg st="0" end="0"/>
                                            </p:txEl>
                                          </p:spTgt>
                                        </p:tgtEl>
                                        <p:attrNameLst>
                                          <p:attrName>style.visibility</p:attrName>
                                        </p:attrNameLst>
                                      </p:cBhvr>
                                      <p:to>
                                        <p:strVal val="visible"/>
                                      </p:to>
                                    </p:set>
                                    <p:animEffect transition="in" filter="wipe(left)">
                                      <p:cBhvr>
                                        <p:cTn id="37" dur="500"/>
                                        <p:tgtEl>
                                          <p:spTgt spid="27444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4442"/>
                                        </p:tgtEl>
                                        <p:attrNameLst>
                                          <p:attrName>style.visibility</p:attrName>
                                        </p:attrNameLst>
                                      </p:cBhvr>
                                      <p:to>
                                        <p:strVal val="visible"/>
                                      </p:to>
                                    </p:set>
                                    <p:animEffect transition="in" filter="wipe(left)">
                                      <p:cBhvr>
                                        <p:cTn id="42" dur="500"/>
                                        <p:tgtEl>
                                          <p:spTgt spid="2744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4443">
                                            <p:txEl>
                                              <p:pRg st="0" end="0"/>
                                            </p:txEl>
                                          </p:spTgt>
                                        </p:tgtEl>
                                        <p:attrNameLst>
                                          <p:attrName>style.visibility</p:attrName>
                                        </p:attrNameLst>
                                      </p:cBhvr>
                                      <p:to>
                                        <p:strVal val="visible"/>
                                      </p:to>
                                    </p:set>
                                    <p:animEffect transition="in" filter="wipe(left)">
                                      <p:cBhvr>
                                        <p:cTn id="47" dur="500"/>
                                        <p:tgtEl>
                                          <p:spTgt spid="27444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4444"/>
                                        </p:tgtEl>
                                        <p:attrNameLst>
                                          <p:attrName>style.visibility</p:attrName>
                                        </p:attrNameLst>
                                      </p:cBhvr>
                                      <p:to>
                                        <p:strVal val="visible"/>
                                      </p:to>
                                    </p:set>
                                    <p:animEffect transition="in" filter="wipe(left)">
                                      <p:cBhvr>
                                        <p:cTn id="52" dur="500"/>
                                        <p:tgtEl>
                                          <p:spTgt spid="2744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4445">
                                            <p:txEl>
                                              <p:pRg st="0" end="0"/>
                                            </p:txEl>
                                          </p:spTgt>
                                        </p:tgtEl>
                                        <p:attrNameLst>
                                          <p:attrName>style.visibility</p:attrName>
                                        </p:attrNameLst>
                                      </p:cBhvr>
                                      <p:to>
                                        <p:strVal val="visible"/>
                                      </p:to>
                                    </p:set>
                                    <p:animEffect transition="in" filter="wipe(left)">
                                      <p:cBhvr>
                                        <p:cTn id="57" dur="500"/>
                                        <p:tgtEl>
                                          <p:spTgt spid="27444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4446">
                                            <p:txEl>
                                              <p:pRg st="0" end="0"/>
                                            </p:txEl>
                                          </p:spTgt>
                                        </p:tgtEl>
                                        <p:attrNameLst>
                                          <p:attrName>style.visibility</p:attrName>
                                        </p:attrNameLst>
                                      </p:cBhvr>
                                      <p:to>
                                        <p:strVal val="visible"/>
                                      </p:to>
                                    </p:set>
                                    <p:animEffect transition="in" filter="wipe(left)">
                                      <p:cBhvr>
                                        <p:cTn id="62" dur="500"/>
                                        <p:tgtEl>
                                          <p:spTgt spid="27444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4447"/>
                                        </p:tgtEl>
                                        <p:attrNameLst>
                                          <p:attrName>style.visibility</p:attrName>
                                        </p:attrNameLst>
                                      </p:cBhvr>
                                      <p:to>
                                        <p:strVal val="visible"/>
                                      </p:to>
                                    </p:set>
                                    <p:animEffect transition="in" filter="wipe(left)">
                                      <p:cBhvr>
                                        <p:cTn id="67" dur="500"/>
                                        <p:tgtEl>
                                          <p:spTgt spid="2744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4448">
                                            <p:txEl>
                                              <p:pRg st="0" end="0"/>
                                            </p:txEl>
                                          </p:spTgt>
                                        </p:tgtEl>
                                        <p:attrNameLst>
                                          <p:attrName>style.visibility</p:attrName>
                                        </p:attrNameLst>
                                      </p:cBhvr>
                                      <p:to>
                                        <p:strVal val="visible"/>
                                      </p:to>
                                    </p:set>
                                    <p:animEffect transition="in" filter="wipe(left)">
                                      <p:cBhvr>
                                        <p:cTn id="72" dur="500"/>
                                        <p:tgtEl>
                                          <p:spTgt spid="2744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build="p" autoUpdateAnimBg="0"/>
      <p:bldP spid="274437" grpId="0" build="p" autoUpdateAnimBg="0"/>
      <p:bldP spid="274438" grpId="0" build="p" autoUpdateAnimBg="0"/>
      <p:bldP spid="274439" grpId="0" build="p" autoUpdateAnimBg="0"/>
      <p:bldP spid="274441" grpId="0" build="p" autoUpdateAnimBg="0"/>
      <p:bldP spid="274443" grpId="0" build="p" autoUpdateAnimBg="0"/>
      <p:bldP spid="274445" grpId="0" build="p" autoUpdateAnimBg="0"/>
      <p:bldP spid="274446" grpId="0" build="p" autoUpdateAnimBg="0"/>
      <p:bldP spid="274448"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nvSpPr>
        <p:spPr>
          <a:xfrm>
            <a:off x="735013" y="506413"/>
            <a:ext cx="4343400" cy="609600"/>
          </a:xfrm>
          <a:prstGeom prst="rect">
            <a:avLst/>
          </a:prstGeom>
          <a:noFill/>
          <a:ln w="9525">
            <a:noFill/>
          </a:ln>
        </p:spPr>
        <p:txBody>
          <a:bodyPr lIns="78145" tIns="39072" rIns="78145" bIns="39072" anchor="ctr" anchorCtr="0"/>
          <a:lstStyle/>
          <a:p>
            <a:pPr eaLnBrk="0" hangingPunct="0"/>
            <a:r>
              <a:rPr lang="zh-CN" altLang="en-US" sz="2400" b="1" dirty="0">
                <a:solidFill>
                  <a:srgbClr val="0000FF"/>
                </a:solidFill>
                <a:latin typeface="华文细黑" panose="02010600040101010101" pitchFamily="2" charset="-122"/>
                <a:ea typeface="华文细黑" panose="02010600040101010101" pitchFamily="2" charset="-122"/>
              </a:rPr>
              <a:t>定理</a:t>
            </a:r>
            <a:r>
              <a:rPr lang="en-US" altLang="zh-CN" sz="2400" b="1" dirty="0">
                <a:solidFill>
                  <a:srgbClr val="0000FF"/>
                </a:solidFill>
                <a:latin typeface="华文细黑" panose="02010600040101010101" pitchFamily="2" charset="-122"/>
                <a:ea typeface="华文细黑" panose="02010600040101010101" pitchFamily="2" charset="-122"/>
              </a:rPr>
              <a:t>3</a:t>
            </a:r>
            <a:r>
              <a:rPr lang="zh-CN" altLang="en-US" sz="2400" b="1" dirty="0">
                <a:solidFill>
                  <a:srgbClr val="0000FF"/>
                </a:solidFill>
                <a:latin typeface="华文细黑" panose="02010600040101010101" pitchFamily="2" charset="-122"/>
                <a:ea typeface="华文细黑" panose="02010600040101010101" pitchFamily="2" charset="-122"/>
              </a:rPr>
              <a:t>（伯努利大数定律）</a:t>
            </a:r>
          </a:p>
        </p:txBody>
      </p:sp>
      <p:sp>
        <p:nvSpPr>
          <p:cNvPr id="29" name="Rectangle 4"/>
          <p:cNvSpPr/>
          <p:nvPr/>
        </p:nvSpPr>
        <p:spPr>
          <a:xfrm>
            <a:off x="735013" y="1562100"/>
            <a:ext cx="6980238" cy="517525"/>
          </a:xfrm>
          <a:prstGeom prst="rect">
            <a:avLst/>
          </a:prstGeom>
          <a:noFill/>
          <a:ln w="9525">
            <a:noFill/>
          </a:ln>
        </p:spPr>
        <p:txBody>
          <a:bodyPr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914400" rtl="0" eaLnBrk="1" fontAlgn="base" latinLnBrk="0" hangingPunct="1">
              <a:lnSpc>
                <a:spcPct val="115000"/>
              </a:lnSpc>
              <a:spcBef>
                <a:spcPct val="0"/>
              </a:spcBef>
              <a:spcAft>
                <a:spcPct val="0"/>
              </a:spcAft>
              <a:buClrTx/>
              <a:buSzTx/>
              <a:buFontTx/>
              <a:buNone/>
              <a:defRPr/>
            </a:pPr>
            <a:r>
              <a:rPr lang="en-US" altLang="zh-CN" sz="2400" b="1" i="1" strike="noStrike" noProof="1">
                <a:solidFill>
                  <a:srgbClr val="0000CC"/>
                </a:solidFill>
                <a:latin typeface="Times New Roman" panose="02020603050405020304"/>
                <a:ea typeface="华文细黑" panose="02010600040101010101" pitchFamily="2" charset="-122"/>
                <a:cs typeface="+mn-ea"/>
              </a:rPr>
              <a:t>p</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是每次试验中事件</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A</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发生的概率，则</a:t>
            </a:r>
            <a:endPar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sp>
        <p:nvSpPr>
          <p:cNvPr id="30" name="Text Box 8"/>
          <p:cNvSpPr txBox="1"/>
          <p:nvPr/>
        </p:nvSpPr>
        <p:spPr>
          <a:xfrm>
            <a:off x="665163" y="1030288"/>
            <a:ext cx="6435725" cy="523875"/>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设 </a:t>
            </a:r>
            <a:r>
              <a:rPr kumimoji="0" lang="en-US" altLang="zh-CN" sz="2800" b="1" i="1" u="none" strike="noStrike" kern="1200" cap="none" spc="0" normalizeH="0" baseline="0" noProof="0" dirty="0" err="1">
                <a:ln>
                  <a:noFill/>
                </a:ln>
                <a:solidFill>
                  <a:srgbClr val="0000CC"/>
                </a:solidFill>
                <a:effectLst/>
                <a:uLnTx/>
                <a:uFillTx/>
                <a:latin typeface="Times New Roman" panose="02020603050405020304"/>
                <a:ea typeface="华文细黑" panose="02010600040101010101" pitchFamily="2" charset="-122"/>
                <a:cs typeface="+mn-ea"/>
              </a:rPr>
              <a:t>n</a:t>
            </a:r>
            <a:r>
              <a:rPr kumimoji="0" lang="en-US" altLang="zh-CN" sz="2800" b="1" i="1" u="none" strike="noStrike" kern="1200" cap="none" spc="0" normalizeH="0" baseline="-25000" noProof="0" dirty="0" err="1">
                <a:ln>
                  <a:noFill/>
                </a:ln>
                <a:solidFill>
                  <a:srgbClr val="0000CC"/>
                </a:solidFill>
                <a:effectLst/>
                <a:uLnTx/>
                <a:uFillTx/>
                <a:latin typeface="Times New Roman" panose="02020603050405020304"/>
                <a:ea typeface="华文细黑" panose="02010600040101010101" pitchFamily="2" charset="-122"/>
                <a:cs typeface="+mn-ea"/>
              </a:rPr>
              <a:t>A</a:t>
            </a:r>
            <a:r>
              <a:rPr kumimoji="0" lang="en-US" altLang="zh-CN" sz="2400" b="1" i="1" u="none" strike="noStrike" kern="1200" cap="none" spc="0" normalizeH="0" baseline="-25000" noProof="0" dirty="0">
                <a:ln>
                  <a:noFill/>
                </a:ln>
                <a:solidFill>
                  <a:srgbClr val="0000CC"/>
                </a:solidFill>
                <a:effectLst/>
                <a:uLnTx/>
                <a:uFillTx/>
                <a:latin typeface="Times New Roman" panose="02020603050405020304"/>
                <a:ea typeface="华文细黑" panose="02010600040101010101" pitchFamily="2" charset="-122"/>
                <a:cs typeface="+mn-ea"/>
              </a:rPr>
              <a:t> </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是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n </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重伯努利试验中事件</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A</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发生的次数，</a:t>
            </a:r>
            <a:endPar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pic>
        <p:nvPicPr>
          <p:cNvPr id="31" name="Object 10"/>
          <p:cNvPicPr/>
          <p:nvPr/>
        </p:nvPicPr>
        <p:blipFill>
          <a:blip r:embed="rId3">
            <a:clrChange>
              <a:clrFrom>
                <a:srgbClr val="000000"/>
              </a:clrFrom>
              <a:clrTo>
                <a:srgbClr val="000000">
                  <a:alpha val="0"/>
                </a:srgbClr>
              </a:clrTo>
            </a:clrChange>
          </a:blip>
          <a:stretch>
            <a:fillRect/>
          </a:stretch>
        </p:blipFill>
        <p:spPr>
          <a:xfrm>
            <a:off x="2065338" y="2171700"/>
            <a:ext cx="1439862" cy="792163"/>
          </a:xfrm>
          <a:prstGeom prst="rect">
            <a:avLst/>
          </a:prstGeom>
          <a:noFill/>
          <a:ln w="38100">
            <a:noFill/>
          </a:ln>
        </p:spPr>
      </p:pic>
      <p:pic>
        <p:nvPicPr>
          <p:cNvPr id="26629" name="Picture 11" descr="贝努里"/>
          <p:cNvPicPr>
            <a:picLocks noChangeAspect="1"/>
          </p:cNvPicPr>
          <p:nvPr/>
        </p:nvPicPr>
        <p:blipFill>
          <a:blip r:embed="rId4"/>
          <a:srcRect b="7899"/>
          <a:stretch>
            <a:fillRect/>
          </a:stretch>
        </p:blipFill>
        <p:spPr>
          <a:xfrm>
            <a:off x="7364413" y="592138"/>
            <a:ext cx="1295400" cy="1889125"/>
          </a:xfrm>
          <a:prstGeom prst="rect">
            <a:avLst/>
          </a:prstGeom>
          <a:noFill/>
          <a:ln w="9525">
            <a:noFill/>
          </a:ln>
        </p:spPr>
      </p:pic>
      <p:sp>
        <p:nvSpPr>
          <p:cNvPr id="33" name="Text Box 12"/>
          <p:cNvSpPr txBox="1"/>
          <p:nvPr/>
        </p:nvSpPr>
        <p:spPr>
          <a:xfrm>
            <a:off x="550863" y="3217863"/>
            <a:ext cx="2878138" cy="461963"/>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cs typeface="+mn-cs"/>
              </a:rPr>
              <a:t>证明 </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  引入随机变量</a:t>
            </a:r>
          </a:p>
        </p:txBody>
      </p:sp>
      <p:grpSp>
        <p:nvGrpSpPr>
          <p:cNvPr id="34" name="组合 33"/>
          <p:cNvGrpSpPr/>
          <p:nvPr/>
        </p:nvGrpSpPr>
        <p:grpSpPr>
          <a:xfrm>
            <a:off x="3325813" y="2943225"/>
            <a:ext cx="5210175" cy="1079500"/>
            <a:chOff x="3352494" y="3108623"/>
            <a:chExt cx="5210540" cy="1079500"/>
          </a:xfrm>
        </p:grpSpPr>
        <p:grpSp>
          <p:nvGrpSpPr>
            <p:cNvPr id="26632" name="Group 13"/>
            <p:cNvGrpSpPr/>
            <p:nvPr/>
          </p:nvGrpSpPr>
          <p:grpSpPr>
            <a:xfrm>
              <a:off x="3352494" y="3108623"/>
              <a:ext cx="4046538" cy="1079500"/>
              <a:chOff x="1432" y="3037"/>
              <a:chExt cx="2549" cy="680"/>
            </a:xfrm>
          </p:grpSpPr>
          <p:pic>
            <p:nvPicPr>
              <p:cNvPr id="26633" name="图片 47"/>
              <p:cNvPicPr/>
              <p:nvPr/>
            </p:nvPicPr>
            <p:blipFill>
              <a:blip r:embed="rId5">
                <a:clrChange>
                  <a:clrFrom>
                    <a:srgbClr val="000000"/>
                  </a:clrFrom>
                  <a:clrTo>
                    <a:srgbClr val="000000">
                      <a:alpha val="0"/>
                    </a:srgbClr>
                  </a:clrTo>
                </a:clrChange>
              </a:blip>
              <a:stretch>
                <a:fillRect/>
              </a:stretch>
            </p:blipFill>
            <p:spPr>
              <a:xfrm>
                <a:off x="1432" y="3037"/>
                <a:ext cx="1214" cy="680"/>
              </a:xfrm>
              <a:prstGeom prst="rect">
                <a:avLst/>
              </a:prstGeom>
              <a:noFill/>
              <a:ln w="38100">
                <a:noFill/>
              </a:ln>
            </p:spPr>
          </p:pic>
          <p:sp>
            <p:nvSpPr>
              <p:cNvPr id="26634" name="Text Box 15"/>
              <p:cNvSpPr txBox="1"/>
              <p:nvPr/>
            </p:nvSpPr>
            <p:spPr>
              <a:xfrm>
                <a:off x="2260" y="3049"/>
                <a:ext cx="1561" cy="252"/>
              </a:xfrm>
              <a:prstGeom prst="rect">
                <a:avLst/>
              </a:prstGeom>
              <a:noFill/>
              <a:ln w="9525">
                <a:noFill/>
              </a:ln>
            </p:spPr>
            <p:txBody>
              <a:bodyPr wrap="none" anchor="t" anchorCtr="0">
                <a:spAutoFit/>
              </a:bodyPr>
              <a:lstStyle/>
              <a:p>
                <a:pPr eaLnBrk="0" hangingPunct="0"/>
                <a:r>
                  <a:rPr lang="zh-CN" altLang="en-US" sz="2000" b="1" dirty="0">
                    <a:latin typeface="华文细黑" panose="02010600040101010101" pitchFamily="2" charset="-122"/>
                    <a:ea typeface="华文细黑" panose="02010600040101010101" pitchFamily="2" charset="-122"/>
                  </a:rPr>
                  <a:t>第</a:t>
                </a:r>
                <a:r>
                  <a:rPr lang="en-US" altLang="zh-CN" sz="2000" b="1" i="1" dirty="0">
                    <a:latin typeface="Times New Roman" panose="02020603050405020304" pitchFamily="18" charset="0"/>
                    <a:ea typeface="华文细黑" panose="02010600040101010101" pitchFamily="2" charset="-122"/>
                  </a:rPr>
                  <a:t>i</a:t>
                </a:r>
                <a:r>
                  <a:rPr lang="zh-CN" altLang="en-US" sz="2000" b="1" dirty="0">
                    <a:latin typeface="华文细黑" panose="02010600040101010101" pitchFamily="2" charset="-122"/>
                    <a:ea typeface="华文细黑" panose="02010600040101010101" pitchFamily="2" charset="-122"/>
                  </a:rPr>
                  <a:t>次试验中</a:t>
                </a:r>
                <a:r>
                  <a:rPr lang="en-US" altLang="zh-CN" sz="2000" b="1" i="1" dirty="0">
                    <a:latin typeface="Times New Roman" panose="02020603050405020304" pitchFamily="18" charset="0"/>
                    <a:ea typeface="华文细黑" panose="02010600040101010101" pitchFamily="2" charset="-122"/>
                  </a:rPr>
                  <a:t>A</a:t>
                </a:r>
                <a:r>
                  <a:rPr lang="zh-CN" altLang="en-US" sz="2000" b="1" dirty="0">
                    <a:latin typeface="华文细黑" panose="02010600040101010101" pitchFamily="2" charset="-122"/>
                    <a:ea typeface="华文细黑" panose="02010600040101010101" pitchFamily="2" charset="-122"/>
                  </a:rPr>
                  <a:t>发生，</a:t>
                </a:r>
              </a:p>
            </p:txBody>
          </p:sp>
          <p:sp>
            <p:nvSpPr>
              <p:cNvPr id="26635" name="Text Box 16"/>
              <p:cNvSpPr txBox="1"/>
              <p:nvPr/>
            </p:nvSpPr>
            <p:spPr>
              <a:xfrm>
                <a:off x="2258" y="3375"/>
                <a:ext cx="1723" cy="252"/>
              </a:xfrm>
              <a:prstGeom prst="rect">
                <a:avLst/>
              </a:prstGeom>
              <a:noFill/>
              <a:ln w="9525">
                <a:noFill/>
              </a:ln>
            </p:spPr>
            <p:txBody>
              <a:bodyPr wrap="none" anchor="t" anchorCtr="0">
                <a:spAutoFit/>
              </a:bodyPr>
              <a:lstStyle/>
              <a:p>
                <a:pPr eaLnBrk="0" hangingPunct="0"/>
                <a:r>
                  <a:rPr lang="zh-CN" altLang="en-US" sz="2000" b="1" dirty="0">
                    <a:latin typeface="华文细黑" panose="02010600040101010101" pitchFamily="2" charset="-122"/>
                    <a:ea typeface="华文细黑" panose="02010600040101010101" pitchFamily="2" charset="-122"/>
                  </a:rPr>
                  <a:t>第</a:t>
                </a:r>
                <a:r>
                  <a:rPr lang="en-US" altLang="zh-CN" sz="2000" b="1" i="1" dirty="0">
                    <a:latin typeface="Times New Roman" panose="02020603050405020304" pitchFamily="18" charset="0"/>
                    <a:ea typeface="华文细黑" panose="02010600040101010101" pitchFamily="2" charset="-122"/>
                  </a:rPr>
                  <a:t>i</a:t>
                </a:r>
                <a:r>
                  <a:rPr lang="zh-CN" altLang="en-US" sz="2000" b="1" dirty="0">
                    <a:latin typeface="华文细黑" panose="02010600040101010101" pitchFamily="2" charset="-122"/>
                    <a:ea typeface="华文细黑" panose="02010600040101010101" pitchFamily="2" charset="-122"/>
                  </a:rPr>
                  <a:t>次试验中</a:t>
                </a:r>
                <a:r>
                  <a:rPr lang="en-US" altLang="zh-CN" sz="2000" b="1" i="1" dirty="0">
                    <a:latin typeface="Times New Roman" panose="02020603050405020304" pitchFamily="18" charset="0"/>
                    <a:ea typeface="华文细黑" panose="02010600040101010101" pitchFamily="2" charset="-122"/>
                  </a:rPr>
                  <a:t>A</a:t>
                </a:r>
                <a:r>
                  <a:rPr lang="zh-CN" altLang="en-US" sz="2000" b="1" dirty="0">
                    <a:latin typeface="华文细黑" panose="02010600040101010101" pitchFamily="2" charset="-122"/>
                    <a:ea typeface="华文细黑" panose="02010600040101010101" pitchFamily="2" charset="-122"/>
                  </a:rPr>
                  <a:t>不发生，</a:t>
                </a:r>
              </a:p>
            </p:txBody>
          </p:sp>
        </p:grpSp>
        <p:pic>
          <p:nvPicPr>
            <p:cNvPr id="26636" name="图片 46"/>
            <p:cNvPicPr/>
            <p:nvPr/>
          </p:nvPicPr>
          <p:blipFill>
            <a:blip r:embed="rId6">
              <a:clrChange>
                <a:clrFrom>
                  <a:srgbClr val="000000"/>
                </a:clrFrom>
                <a:clrTo>
                  <a:srgbClr val="000000">
                    <a:alpha val="0"/>
                  </a:srgbClr>
                </a:clrTo>
              </a:clrChange>
            </a:blip>
            <a:stretch>
              <a:fillRect/>
            </a:stretch>
          </p:blipFill>
          <p:spPr>
            <a:xfrm>
              <a:off x="7374969" y="3435979"/>
              <a:ext cx="1188065" cy="324000"/>
            </a:xfrm>
            <a:prstGeom prst="rect">
              <a:avLst/>
            </a:prstGeom>
            <a:noFill/>
            <a:ln w="38100">
              <a:noFill/>
            </a:ln>
          </p:spPr>
        </p:pic>
      </p:grpSp>
      <p:pic>
        <p:nvPicPr>
          <p:cNvPr id="35" name="Object 10"/>
          <p:cNvPicPr/>
          <p:nvPr/>
        </p:nvPicPr>
        <p:blipFill>
          <a:blip r:embed="rId7">
            <a:clrChange>
              <a:clrFrom>
                <a:srgbClr val="000000"/>
              </a:clrFrom>
              <a:clrTo>
                <a:srgbClr val="000000">
                  <a:alpha val="0"/>
                </a:srgbClr>
              </a:clrTo>
            </a:clrChange>
          </a:blip>
          <a:stretch>
            <a:fillRect/>
          </a:stretch>
        </p:blipFill>
        <p:spPr>
          <a:xfrm>
            <a:off x="5805488" y="1719263"/>
            <a:ext cx="1079500" cy="360362"/>
          </a:xfrm>
          <a:prstGeom prst="rect">
            <a:avLst/>
          </a:prstGeom>
          <a:noFill/>
          <a:ln w="38100">
            <a:noFill/>
          </a:ln>
        </p:spPr>
      </p:pic>
      <p:sp>
        <p:nvSpPr>
          <p:cNvPr id="36" name="矩形 35"/>
          <p:cNvSpPr/>
          <p:nvPr/>
        </p:nvSpPr>
        <p:spPr>
          <a:xfrm>
            <a:off x="693738" y="2181225"/>
            <a:ext cx="492125" cy="461963"/>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有</a:t>
            </a:r>
            <a:endParaRPr lang="zh-CN" altLang="en-US" sz="2400" dirty="0">
              <a:latin typeface="Times New Roman" panose="02020603050405020304" pitchFamily="18" charset="0"/>
              <a:ea typeface="宋体" panose="02010600030101010101" pitchFamily="2" charset="-122"/>
            </a:endParaRPr>
          </a:p>
        </p:txBody>
      </p:sp>
      <p:sp>
        <p:nvSpPr>
          <p:cNvPr id="37" name="Text Box 4"/>
          <p:cNvSpPr txBox="1"/>
          <p:nvPr/>
        </p:nvSpPr>
        <p:spPr>
          <a:xfrm>
            <a:off x="592138" y="4672013"/>
            <a:ext cx="492125" cy="461962"/>
          </a:xfrm>
          <a:prstGeom prst="rect">
            <a:avLst/>
          </a:prstGeom>
          <a:noFill/>
          <a:ln w="9525">
            <a:noFill/>
          </a:ln>
        </p:spPr>
        <p:txBody>
          <a:bodyPr wrap="none" anchor="t" anchorCtr="0">
            <a:spAutoFit/>
          </a:bodyPr>
          <a:lstStyle/>
          <a:p>
            <a:pPr eaLnBrk="0" hangingPunct="0"/>
            <a:r>
              <a:rPr lang="zh-CN" altLang="en-US" sz="2400" b="1" dirty="0">
                <a:latin typeface="华文细黑" panose="02010600040101010101" pitchFamily="2" charset="-122"/>
                <a:ea typeface="华文细黑" panose="02010600040101010101" pitchFamily="2" charset="-122"/>
              </a:rPr>
              <a:t>且</a:t>
            </a:r>
          </a:p>
        </p:txBody>
      </p:sp>
      <p:pic>
        <p:nvPicPr>
          <p:cNvPr id="38" name="Object 5"/>
          <p:cNvPicPr/>
          <p:nvPr/>
        </p:nvPicPr>
        <p:blipFill>
          <a:blip r:embed="rId8">
            <a:clrChange>
              <a:clrFrom>
                <a:srgbClr val="000000"/>
              </a:clrFrom>
              <a:clrTo>
                <a:srgbClr val="000000">
                  <a:alpha val="0"/>
                </a:srgbClr>
              </a:clrTo>
            </a:clrChange>
          </a:blip>
          <a:stretch>
            <a:fillRect/>
          </a:stretch>
        </p:blipFill>
        <p:spPr>
          <a:xfrm>
            <a:off x="1414463" y="4732338"/>
            <a:ext cx="5759450" cy="431800"/>
          </a:xfrm>
          <a:prstGeom prst="rect">
            <a:avLst/>
          </a:prstGeom>
          <a:noFill/>
          <a:ln w="38100">
            <a:noFill/>
          </a:ln>
        </p:spPr>
      </p:pic>
      <p:grpSp>
        <p:nvGrpSpPr>
          <p:cNvPr id="39" name="组合 38"/>
          <p:cNvGrpSpPr/>
          <p:nvPr/>
        </p:nvGrpSpPr>
        <p:grpSpPr>
          <a:xfrm>
            <a:off x="568325" y="4044950"/>
            <a:ext cx="7604125" cy="490538"/>
            <a:chOff x="595007" y="4264212"/>
            <a:chExt cx="7605366" cy="490804"/>
          </a:xfrm>
        </p:grpSpPr>
        <p:sp>
          <p:nvSpPr>
            <p:cNvPr id="42" name="Text Box 2"/>
            <p:cNvSpPr txBox="1"/>
            <p:nvPr/>
          </p:nvSpPr>
          <p:spPr>
            <a:xfrm>
              <a:off x="595007" y="4264212"/>
              <a:ext cx="800219" cy="461665"/>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显然</a:t>
              </a:r>
            </a:p>
          </p:txBody>
        </p:sp>
        <p:pic>
          <p:nvPicPr>
            <p:cNvPr id="26643" name="图片 42"/>
            <p:cNvPicPr/>
            <p:nvPr/>
          </p:nvPicPr>
          <p:blipFill>
            <a:blip r:embed="rId9">
              <a:clrChange>
                <a:clrFrom>
                  <a:srgbClr val="000000"/>
                </a:clrFrom>
                <a:clrTo>
                  <a:srgbClr val="000000">
                    <a:alpha val="0"/>
                  </a:srgbClr>
                </a:clrTo>
              </a:clrChange>
            </a:blip>
            <a:stretch>
              <a:fillRect/>
            </a:stretch>
          </p:blipFill>
          <p:spPr>
            <a:xfrm>
              <a:off x="5320272" y="4323283"/>
              <a:ext cx="2880101" cy="431733"/>
            </a:xfrm>
            <a:prstGeom prst="rect">
              <a:avLst/>
            </a:prstGeom>
            <a:noFill/>
            <a:ln w="38100">
              <a:noFill/>
            </a:ln>
          </p:spPr>
        </p:pic>
        <p:pic>
          <p:nvPicPr>
            <p:cNvPr id="26644" name="图片 43"/>
            <p:cNvPicPr/>
            <p:nvPr/>
          </p:nvPicPr>
          <p:blipFill>
            <a:blip r:embed="rId10">
              <a:clrChange>
                <a:clrFrom>
                  <a:srgbClr val="000000"/>
                </a:clrFrom>
                <a:clrTo>
                  <a:srgbClr val="000000">
                    <a:alpha val="0"/>
                  </a:srgbClr>
                </a:clrTo>
              </a:clrChange>
            </a:blip>
            <a:stretch>
              <a:fillRect/>
            </a:stretch>
          </p:blipFill>
          <p:spPr>
            <a:xfrm>
              <a:off x="1394317" y="4323281"/>
              <a:ext cx="2016071" cy="431733"/>
            </a:xfrm>
            <a:prstGeom prst="rect">
              <a:avLst/>
            </a:prstGeom>
            <a:noFill/>
            <a:ln w="38100">
              <a:noFill/>
            </a:ln>
          </p:spPr>
        </p:pic>
        <p:sp>
          <p:nvSpPr>
            <p:cNvPr id="45" name="Text Box 8"/>
            <p:cNvSpPr txBox="1"/>
            <p:nvPr/>
          </p:nvSpPr>
          <p:spPr>
            <a:xfrm>
              <a:off x="3369579" y="4293017"/>
              <a:ext cx="1808508" cy="461665"/>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cs typeface="+mn-cs"/>
                </a:rPr>
                <a:t>独立同分布</a:t>
              </a:r>
              <a:r>
                <a:rPr kumimoji="0" lang="en-US" altLang="zh-CN"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a:t>
              </a:r>
            </a:p>
          </p:txBody>
        </p:sp>
      </p:grpSp>
      <p:sp>
        <p:nvSpPr>
          <p:cNvPr id="40" name="Text Box 9"/>
          <p:cNvSpPr txBox="1"/>
          <p:nvPr/>
        </p:nvSpPr>
        <p:spPr>
          <a:xfrm>
            <a:off x="592138" y="5229225"/>
            <a:ext cx="4699000" cy="461963"/>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78105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则由辛钦</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切比雪夫</a:t>
            </a:r>
            <a:r>
              <a:rPr kumimoji="0"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华文细黑" panose="02010600040101010101" pitchFamily="2" charset="-122"/>
                <a:cs typeface="+mn-cs"/>
              </a:rPr>
              <a:t>)</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大数定律可得</a:t>
            </a:r>
          </a:p>
        </p:txBody>
      </p:sp>
      <p:pic>
        <p:nvPicPr>
          <p:cNvPr id="41" name="Object 10"/>
          <p:cNvPicPr/>
          <p:nvPr/>
        </p:nvPicPr>
        <p:blipFill>
          <a:blip r:embed="rId11">
            <a:clrChange>
              <a:clrFrom>
                <a:srgbClr val="000000"/>
              </a:clrFrom>
              <a:clrTo>
                <a:srgbClr val="000000">
                  <a:alpha val="0"/>
                </a:srgbClr>
              </a:clrTo>
            </a:clrChange>
          </a:blip>
          <a:stretch>
            <a:fillRect/>
          </a:stretch>
        </p:blipFill>
        <p:spPr>
          <a:xfrm>
            <a:off x="4124325" y="5661025"/>
            <a:ext cx="1712913" cy="828675"/>
          </a:xfrm>
          <a:prstGeom prst="rect">
            <a:avLst/>
          </a:prstGeom>
          <a:noFill/>
          <a:ln w="38100">
            <a:noFill/>
          </a:ln>
        </p:spPr>
      </p:pic>
      <p:graphicFrame>
        <p:nvGraphicFramePr>
          <p:cNvPr id="10249" name="对象 8"/>
          <p:cNvGraphicFramePr>
            <a:graphicFrameLocks noChangeAspect="1"/>
          </p:cNvGraphicFramePr>
          <p:nvPr/>
        </p:nvGraphicFramePr>
        <p:xfrm>
          <a:off x="2843213" y="5661025"/>
          <a:ext cx="1252537" cy="850900"/>
        </p:xfrm>
        <a:graphic>
          <a:graphicData uri="http://schemas.openxmlformats.org/presentationml/2006/ole">
            <mc:AlternateContent xmlns:mc="http://schemas.openxmlformats.org/markup-compatibility/2006">
              <mc:Choice xmlns:v="urn:schemas-microsoft-com:vml" Requires="v">
                <p:oleObj spid="_x0000_s13315" r:id="rId12" imgW="1384300" imgH="914400" progId="Equation.DSMT4">
                  <p:embed/>
                </p:oleObj>
              </mc:Choice>
              <mc:Fallback>
                <p:oleObj r:id="rId12" imgW="1384300" imgH="914400" progId="Equation.DSMT4">
                  <p:embed/>
                  <p:pic>
                    <p:nvPicPr>
                      <p:cNvPr id="0" name="图片 3087"/>
                      <p:cNvPicPr/>
                      <p:nvPr/>
                    </p:nvPicPr>
                    <p:blipFill>
                      <a:blip r:embed="rId13"/>
                      <a:stretch>
                        <a:fillRect/>
                      </a:stretch>
                    </p:blipFill>
                    <p:spPr>
                      <a:xfrm>
                        <a:off x="2843213" y="5661025"/>
                        <a:ext cx="1252537" cy="850900"/>
                      </a:xfrm>
                      <a:prstGeom prst="rect">
                        <a:avLst/>
                      </a:prstGeom>
                      <a:noFill/>
                      <a:ln w="38100">
                        <a:noFill/>
                        <a:miter/>
                      </a:ln>
                    </p:spPr>
                  </p:pic>
                </p:oleObj>
              </mc:Fallback>
            </mc:AlternateContent>
          </a:graphicData>
        </a:graphic>
      </p:graphicFrame>
      <p:sp>
        <p:nvSpPr>
          <p:cNvPr id="2" name="Rectangle 6"/>
          <p:cNvSpPr/>
          <p:nvPr/>
        </p:nvSpPr>
        <p:spPr>
          <a:xfrm>
            <a:off x="7016750" y="2479675"/>
            <a:ext cx="1978025" cy="582613"/>
          </a:xfrm>
          <a:prstGeom prst="rect">
            <a:avLst/>
          </a:prstGeom>
          <a:noFill/>
          <a:ln w="9525">
            <a:noFill/>
          </a:ln>
        </p:spPr>
        <p:txBody>
          <a:bodyPr wrap="none"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雅各布</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伯努利</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瑞士</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endPar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1654</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-1705</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endPar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249"/>
                                        </p:tgtEl>
                                        <p:attrNameLst>
                                          <p:attrName>style.visibility</p:attrName>
                                        </p:attrNameLst>
                                      </p:cBhvr>
                                      <p:to>
                                        <p:strVal val="visible"/>
                                      </p:to>
                                    </p:set>
                                    <p:animEffect transition="in" filter="wipe(left)">
                                      <p:cBhvr>
                                        <p:cTn id="61" dur="500"/>
                                        <p:tgtEl>
                                          <p:spTgt spid="1024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left)">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3" grpId="0"/>
      <p:bldP spid="36" grpId="0"/>
      <p:bldP spid="37"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11"/>
          <p:cNvSpPr txBox="1"/>
          <p:nvPr/>
        </p:nvSpPr>
        <p:spPr>
          <a:xfrm>
            <a:off x="669925" y="3370263"/>
            <a:ext cx="1112838" cy="461962"/>
          </a:xfrm>
          <a:prstGeom prst="rect">
            <a:avLst/>
          </a:prstGeom>
          <a:noFill/>
          <a:ln w="9525">
            <a:noFill/>
          </a:ln>
        </p:spPr>
        <p:txBody>
          <a:bodyPr wrap="none" anchor="t" anchorCtr="0">
            <a:spAutoFit/>
          </a:bodyPr>
          <a:lstStyle/>
          <a:p>
            <a:pPr eaLnBrk="0" hangingPunct="0"/>
            <a:r>
              <a:rPr lang="zh-CN" altLang="en-US" sz="2400" b="1" dirty="0">
                <a:solidFill>
                  <a:srgbClr val="C00000"/>
                </a:solidFill>
                <a:latin typeface="黑体" panose="02010609060101010101" pitchFamily="49" charset="-122"/>
                <a:ea typeface="黑体" panose="02010609060101010101" pitchFamily="49" charset="-122"/>
              </a:rPr>
              <a:t>说明：</a:t>
            </a:r>
          </a:p>
        </p:txBody>
      </p:sp>
      <p:sp>
        <p:nvSpPr>
          <p:cNvPr id="19" name="矩形 18"/>
          <p:cNvSpPr/>
          <p:nvPr/>
        </p:nvSpPr>
        <p:spPr>
          <a:xfrm>
            <a:off x="876300" y="3967163"/>
            <a:ext cx="7656513" cy="461962"/>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伯努利大数定律以严密的数学形式论证了</a:t>
            </a:r>
            <a:r>
              <a:rPr lang="zh-CN" altLang="en-US" sz="2400" b="1" dirty="0">
                <a:solidFill>
                  <a:srgbClr val="0000CC"/>
                </a:solidFill>
                <a:latin typeface="华文细黑" panose="02010600040101010101" pitchFamily="2" charset="-122"/>
                <a:ea typeface="华文细黑" panose="02010600040101010101" pitchFamily="2" charset="-122"/>
              </a:rPr>
              <a:t>频率的稳定性</a:t>
            </a:r>
            <a:r>
              <a:rPr lang="en-US" altLang="zh-CN" sz="2400" b="1" dirty="0">
                <a:solidFill>
                  <a:srgbClr val="000000"/>
                </a:solidFill>
                <a:latin typeface="华文细黑" panose="02010600040101010101" pitchFamily="2" charset="-122"/>
                <a:ea typeface="华文细黑" panose="02010600040101010101" pitchFamily="2" charset="-122"/>
              </a:rPr>
              <a:t>.</a:t>
            </a:r>
            <a:endParaRPr lang="zh-CN" altLang="en-US" sz="2400" dirty="0">
              <a:solidFill>
                <a:srgbClr val="000000"/>
              </a:solidFill>
              <a:latin typeface="华文细黑" panose="02010600040101010101" pitchFamily="2" charset="-122"/>
              <a:ea typeface="华文细黑" panose="02010600040101010101" pitchFamily="2" charset="-122"/>
            </a:endParaRPr>
          </a:p>
        </p:txBody>
      </p:sp>
      <p:sp>
        <p:nvSpPr>
          <p:cNvPr id="20" name="文本框 16387"/>
          <p:cNvSpPr txBox="1"/>
          <p:nvPr/>
        </p:nvSpPr>
        <p:spPr>
          <a:xfrm>
            <a:off x="871538" y="4595813"/>
            <a:ext cx="7929562" cy="979487"/>
          </a:xfrm>
          <a:prstGeom prst="rect">
            <a:avLst/>
          </a:prstGeom>
          <a:noFill/>
          <a:ln w="9525">
            <a:noFill/>
          </a:ln>
        </p:spPr>
        <p:txBody>
          <a:bodyPr wrap="square" anchor="t" anchorCtr="0">
            <a:spAutoFit/>
          </a:bodyPr>
          <a:lstStyle/>
          <a:p>
            <a:pPr>
              <a:lnSpc>
                <a:spcPct val="120000"/>
              </a:lnSpc>
              <a:spcBef>
                <a:spcPct val="50000"/>
              </a:spcBef>
            </a:pPr>
            <a:r>
              <a:rPr lang="zh-CN" altLang="en-US" sz="2400" b="1" dirty="0">
                <a:solidFill>
                  <a:srgbClr val="000000"/>
                </a:solidFill>
                <a:latin typeface="华文细黑" panose="02010600040101010101" pitchFamily="2" charset="-122"/>
                <a:ea typeface="华文细黑" panose="02010600040101010101" pitchFamily="2" charset="-122"/>
              </a:rPr>
              <a:t>当试验次数 </a:t>
            </a:r>
            <a:r>
              <a:rPr lang="en-US" altLang="zh-CN" sz="2400" b="1" i="1" dirty="0">
                <a:solidFill>
                  <a:srgbClr val="000000"/>
                </a:solidFill>
                <a:latin typeface="Times New Roman" panose="02020603050405020304" pitchFamily="18" charset="0"/>
                <a:ea typeface="华文细黑" panose="02010600040101010101" pitchFamily="2" charset="-122"/>
              </a:rPr>
              <a:t>n </a:t>
            </a:r>
            <a:r>
              <a:rPr lang="zh-CN" altLang="en-US" sz="2400" b="1" dirty="0">
                <a:solidFill>
                  <a:srgbClr val="000000"/>
                </a:solidFill>
                <a:latin typeface="华文细黑" panose="02010600040101010101" pitchFamily="2" charset="-122"/>
                <a:ea typeface="华文细黑" panose="02010600040101010101" pitchFamily="2" charset="-122"/>
              </a:rPr>
              <a:t>很大时, 事件发生的频率与概率有较大偏差的可能性很小. </a:t>
            </a:r>
          </a:p>
        </p:txBody>
      </p:sp>
      <p:pic>
        <p:nvPicPr>
          <p:cNvPr id="21" name="Picture 2"/>
          <p:cNvPicPr>
            <a:picLocks noChangeAspect="1"/>
          </p:cNvPicPr>
          <p:nvPr/>
        </p:nvPicPr>
        <p:blipFill>
          <a:blip r:embed="rId2"/>
          <a:stretch>
            <a:fillRect/>
          </a:stretch>
        </p:blipFill>
        <p:spPr>
          <a:xfrm>
            <a:off x="568325" y="4660900"/>
            <a:ext cx="450850" cy="457200"/>
          </a:xfrm>
          <a:prstGeom prst="rect">
            <a:avLst/>
          </a:prstGeom>
          <a:noFill/>
          <a:ln w="9525">
            <a:noFill/>
          </a:ln>
        </p:spPr>
      </p:pic>
      <p:pic>
        <p:nvPicPr>
          <p:cNvPr id="22" name="Picture 3"/>
          <p:cNvPicPr>
            <a:picLocks noChangeAspect="1"/>
          </p:cNvPicPr>
          <p:nvPr/>
        </p:nvPicPr>
        <p:blipFill>
          <a:blip r:embed="rId2"/>
          <a:stretch>
            <a:fillRect/>
          </a:stretch>
        </p:blipFill>
        <p:spPr>
          <a:xfrm>
            <a:off x="554038" y="3983038"/>
            <a:ext cx="450850" cy="457200"/>
          </a:xfrm>
          <a:prstGeom prst="rect">
            <a:avLst/>
          </a:prstGeom>
          <a:noFill/>
          <a:ln w="9525">
            <a:noFill/>
          </a:ln>
        </p:spPr>
      </p:pic>
      <p:sp>
        <p:nvSpPr>
          <p:cNvPr id="24" name="文本框 16387"/>
          <p:cNvSpPr txBox="1"/>
          <p:nvPr/>
        </p:nvSpPr>
        <p:spPr>
          <a:xfrm>
            <a:off x="2986088" y="5006975"/>
            <a:ext cx="6040437" cy="534988"/>
          </a:xfrm>
          <a:prstGeom prst="rect">
            <a:avLst/>
          </a:prstGeom>
          <a:noFill/>
          <a:ln w="9525">
            <a:noFill/>
          </a:ln>
        </p:spPr>
        <p:txBody>
          <a:bodyPr wrap="square" anchor="t" anchorCtr="0">
            <a:spAutoFit/>
          </a:bodyPr>
          <a:lstStyle/>
          <a:p>
            <a:pPr>
              <a:lnSpc>
                <a:spcPct val="120000"/>
              </a:lnSpc>
              <a:spcBef>
                <a:spcPct val="50000"/>
              </a:spcBef>
            </a:pPr>
            <a:r>
              <a:rPr lang="zh-CN" altLang="en-US" sz="2400" b="1" dirty="0">
                <a:solidFill>
                  <a:srgbClr val="000000"/>
                </a:solidFill>
                <a:latin typeface="华文细黑" panose="02010600040101010101" pitchFamily="2" charset="-122"/>
                <a:ea typeface="华文细黑" panose="02010600040101010101" pitchFamily="2" charset="-122"/>
              </a:rPr>
              <a:t>由实际推断原理，在实际应用中, 便可以</a:t>
            </a:r>
          </a:p>
        </p:txBody>
      </p:sp>
      <p:sp>
        <p:nvSpPr>
          <p:cNvPr id="27655" name="Rectangle 2"/>
          <p:cNvSpPr>
            <a:spLocks noGrp="1"/>
          </p:cNvSpPr>
          <p:nvPr/>
        </p:nvSpPr>
        <p:spPr>
          <a:xfrm>
            <a:off x="735013" y="639763"/>
            <a:ext cx="4343400" cy="609600"/>
          </a:xfrm>
          <a:prstGeom prst="rect">
            <a:avLst/>
          </a:prstGeom>
          <a:noFill/>
          <a:ln w="9525">
            <a:noFill/>
          </a:ln>
        </p:spPr>
        <p:txBody>
          <a:bodyPr lIns="78145" tIns="39072" rIns="78145" bIns="39072" anchor="ctr" anchorCtr="0"/>
          <a:lstStyle/>
          <a:p>
            <a:pPr eaLnBrk="0" hangingPunct="0"/>
            <a:r>
              <a:rPr lang="zh-CN" altLang="en-US" sz="2400" b="1" dirty="0">
                <a:solidFill>
                  <a:srgbClr val="0000FF"/>
                </a:solidFill>
                <a:latin typeface="华文细黑" panose="02010600040101010101" pitchFamily="2" charset="-122"/>
                <a:ea typeface="华文细黑" panose="02010600040101010101" pitchFamily="2" charset="-122"/>
              </a:rPr>
              <a:t>定理</a:t>
            </a:r>
            <a:r>
              <a:rPr lang="en-US" altLang="zh-CN" sz="2400" b="1" dirty="0">
                <a:solidFill>
                  <a:srgbClr val="0000FF"/>
                </a:solidFill>
                <a:latin typeface="华文细黑" panose="02010600040101010101" pitchFamily="2" charset="-122"/>
                <a:ea typeface="华文细黑" panose="02010600040101010101" pitchFamily="2" charset="-122"/>
              </a:rPr>
              <a:t>3</a:t>
            </a:r>
            <a:r>
              <a:rPr lang="zh-CN" altLang="en-US" sz="2400" b="1" dirty="0">
                <a:solidFill>
                  <a:srgbClr val="0000FF"/>
                </a:solidFill>
                <a:latin typeface="华文细黑" panose="02010600040101010101" pitchFamily="2" charset="-122"/>
                <a:ea typeface="华文细黑" panose="02010600040101010101" pitchFamily="2" charset="-122"/>
              </a:rPr>
              <a:t>（伯努利大数定律）</a:t>
            </a:r>
          </a:p>
        </p:txBody>
      </p:sp>
      <p:sp>
        <p:nvSpPr>
          <p:cNvPr id="30" name="Rectangle 4"/>
          <p:cNvSpPr/>
          <p:nvPr/>
        </p:nvSpPr>
        <p:spPr>
          <a:xfrm>
            <a:off x="727075" y="1724025"/>
            <a:ext cx="6980238" cy="517525"/>
          </a:xfrm>
          <a:prstGeom prst="rect">
            <a:avLst/>
          </a:prstGeom>
          <a:noFill/>
          <a:ln w="9525">
            <a:noFill/>
          </a:ln>
        </p:spPr>
        <p:txBody>
          <a:bodyPr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914400" rtl="0" eaLnBrk="1" fontAlgn="base" latinLnBrk="0" hangingPunct="1">
              <a:lnSpc>
                <a:spcPct val="115000"/>
              </a:lnSpc>
              <a:spcBef>
                <a:spcPct val="0"/>
              </a:spcBef>
              <a:spcAft>
                <a:spcPct val="0"/>
              </a:spcAft>
              <a:buClrTx/>
              <a:buSzTx/>
              <a:buFontTx/>
              <a:buNone/>
              <a:defRPr/>
            </a:pPr>
            <a:r>
              <a:rPr lang="en-US" altLang="zh-CN" sz="2400" b="1" i="1" strike="noStrike" noProof="1">
                <a:solidFill>
                  <a:srgbClr val="0000CC"/>
                </a:solidFill>
                <a:latin typeface="Times New Roman" panose="02020603050405020304"/>
                <a:ea typeface="华文细黑" panose="02010600040101010101" pitchFamily="2" charset="-122"/>
                <a:cs typeface="+mn-ea"/>
              </a:rPr>
              <a:t>p</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是每次试验中事件</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A</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发生的概率，则</a:t>
            </a:r>
            <a:endPar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sp>
        <p:nvSpPr>
          <p:cNvPr id="31" name="Text Box 8"/>
          <p:cNvSpPr txBox="1"/>
          <p:nvPr/>
        </p:nvSpPr>
        <p:spPr>
          <a:xfrm>
            <a:off x="665163" y="1163638"/>
            <a:ext cx="6435725" cy="523875"/>
          </a:xfrm>
          <a:prstGeom prst="rect">
            <a:avLst/>
          </a:prstGeom>
          <a:noFill/>
          <a:ln w="9525">
            <a:noFill/>
          </a:ln>
        </p:spPr>
        <p:txBody>
          <a:bodyPr wrap="none">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设 </a:t>
            </a:r>
            <a:r>
              <a:rPr kumimoji="0" lang="en-US" altLang="zh-CN" sz="2800" b="1" i="1" u="none" strike="noStrike" kern="1200" cap="none" spc="0" normalizeH="0" baseline="0" noProof="0" dirty="0" err="1">
                <a:ln>
                  <a:noFill/>
                </a:ln>
                <a:solidFill>
                  <a:srgbClr val="0000CC"/>
                </a:solidFill>
                <a:effectLst/>
                <a:uLnTx/>
                <a:uFillTx/>
                <a:latin typeface="Times New Roman" panose="02020603050405020304"/>
                <a:ea typeface="华文细黑" panose="02010600040101010101" pitchFamily="2" charset="-122"/>
                <a:cs typeface="+mn-ea"/>
              </a:rPr>
              <a:t>n</a:t>
            </a:r>
            <a:r>
              <a:rPr kumimoji="0" lang="en-US" altLang="zh-CN" sz="2800" b="1" i="1" u="none" strike="noStrike" kern="1200" cap="none" spc="0" normalizeH="0" baseline="-25000" noProof="0" dirty="0" err="1">
                <a:ln>
                  <a:noFill/>
                </a:ln>
                <a:solidFill>
                  <a:srgbClr val="0000CC"/>
                </a:solidFill>
                <a:effectLst/>
                <a:uLnTx/>
                <a:uFillTx/>
                <a:latin typeface="Times New Roman" panose="02020603050405020304"/>
                <a:ea typeface="华文细黑" panose="02010600040101010101" pitchFamily="2" charset="-122"/>
                <a:cs typeface="+mn-ea"/>
              </a:rPr>
              <a:t>A</a:t>
            </a:r>
            <a:r>
              <a:rPr kumimoji="0" lang="en-US" altLang="zh-CN" sz="2400" b="1" i="1" u="none" strike="noStrike" kern="1200" cap="none" spc="0" normalizeH="0" baseline="-25000" noProof="0" dirty="0">
                <a:ln>
                  <a:noFill/>
                </a:ln>
                <a:solidFill>
                  <a:srgbClr val="0000CC"/>
                </a:solidFill>
                <a:effectLst/>
                <a:uLnTx/>
                <a:uFillTx/>
                <a:latin typeface="Times New Roman" panose="02020603050405020304"/>
                <a:ea typeface="华文细黑" panose="02010600040101010101" pitchFamily="2" charset="-122"/>
                <a:cs typeface="+mn-ea"/>
              </a:rPr>
              <a:t> </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是 </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n </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重伯努利试验中事件</a:t>
            </a:r>
            <a:r>
              <a:rPr kumimoji="0" lang="en-US" altLang="zh-CN" sz="2400" b="1" i="1" u="none" strike="noStrike" kern="1200" cap="none" spc="0" normalizeH="0" baseline="0" noProof="0" dirty="0">
                <a:ln>
                  <a:noFill/>
                </a:ln>
                <a:solidFill>
                  <a:srgbClr val="000000"/>
                </a:solidFill>
                <a:effectLst/>
                <a:uLnTx/>
                <a:uFillTx/>
                <a:latin typeface="Times New Roman" panose="02020603050405020304"/>
                <a:ea typeface="华文细黑" panose="02010600040101010101" pitchFamily="2" charset="-122"/>
                <a:cs typeface="+mn-ea"/>
              </a:rPr>
              <a:t>A</a:t>
            </a:r>
            <a:r>
              <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ea"/>
              </a:rPr>
              <a:t>发生的次数，</a:t>
            </a:r>
            <a:endParaRPr kumimoji="0" lang="zh-CN" altLang="en-US" sz="2400" b="1"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endParaRPr>
          </a:p>
        </p:txBody>
      </p:sp>
      <p:pic>
        <p:nvPicPr>
          <p:cNvPr id="27658" name="Object 10"/>
          <p:cNvPicPr/>
          <p:nvPr/>
        </p:nvPicPr>
        <p:blipFill>
          <a:blip r:embed="rId3">
            <a:clrChange>
              <a:clrFrom>
                <a:srgbClr val="000000"/>
              </a:clrFrom>
              <a:clrTo>
                <a:srgbClr val="000000">
                  <a:alpha val="0"/>
                </a:srgbClr>
              </a:clrTo>
            </a:clrChange>
          </a:blip>
          <a:stretch>
            <a:fillRect/>
          </a:stretch>
        </p:blipFill>
        <p:spPr>
          <a:xfrm>
            <a:off x="2065338" y="2305050"/>
            <a:ext cx="1439862" cy="792163"/>
          </a:xfrm>
          <a:prstGeom prst="rect">
            <a:avLst/>
          </a:prstGeom>
          <a:noFill/>
          <a:ln w="38100">
            <a:noFill/>
          </a:ln>
        </p:spPr>
      </p:pic>
      <p:pic>
        <p:nvPicPr>
          <p:cNvPr id="27659" name="Object 10"/>
          <p:cNvPicPr/>
          <p:nvPr/>
        </p:nvPicPr>
        <p:blipFill>
          <a:blip r:embed="rId4">
            <a:clrChange>
              <a:clrFrom>
                <a:srgbClr val="000000"/>
              </a:clrFrom>
              <a:clrTo>
                <a:srgbClr val="000000">
                  <a:alpha val="0"/>
                </a:srgbClr>
              </a:clrTo>
            </a:clrChange>
          </a:blip>
          <a:stretch>
            <a:fillRect/>
          </a:stretch>
        </p:blipFill>
        <p:spPr>
          <a:xfrm>
            <a:off x="5805488" y="1852613"/>
            <a:ext cx="1079500" cy="360362"/>
          </a:xfrm>
          <a:prstGeom prst="rect">
            <a:avLst/>
          </a:prstGeom>
          <a:noFill/>
          <a:ln w="38100">
            <a:noFill/>
          </a:ln>
        </p:spPr>
      </p:pic>
      <p:sp>
        <p:nvSpPr>
          <p:cNvPr id="27660" name="矩形 34"/>
          <p:cNvSpPr/>
          <p:nvPr/>
        </p:nvSpPr>
        <p:spPr>
          <a:xfrm>
            <a:off x="693738" y="2314575"/>
            <a:ext cx="492125" cy="461963"/>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有</a:t>
            </a:r>
            <a:endParaRPr lang="zh-CN" altLang="en-US" sz="2400" dirty="0">
              <a:latin typeface="Times New Roman" panose="02020603050405020304" pitchFamily="18" charset="0"/>
              <a:ea typeface="宋体" panose="02010600030101010101" pitchFamily="2" charset="-122"/>
            </a:endParaRPr>
          </a:p>
        </p:txBody>
      </p:sp>
      <p:sp>
        <p:nvSpPr>
          <p:cNvPr id="36" name="文本框 16387"/>
          <p:cNvSpPr txBox="1"/>
          <p:nvPr/>
        </p:nvSpPr>
        <p:spPr>
          <a:xfrm>
            <a:off x="862013" y="5464175"/>
            <a:ext cx="5375275" cy="533400"/>
          </a:xfrm>
          <a:prstGeom prst="rect">
            <a:avLst/>
          </a:prstGeom>
          <a:noFill/>
          <a:ln w="9525">
            <a:noFill/>
          </a:ln>
        </p:spPr>
        <p:txBody>
          <a:bodyPr wrap="square" anchor="t" anchorCtr="0">
            <a:spAutoFit/>
          </a:bodyPr>
          <a:lstStyle/>
          <a:p>
            <a:pPr>
              <a:lnSpc>
                <a:spcPct val="120000"/>
              </a:lnSpc>
              <a:spcBef>
                <a:spcPct val="50000"/>
              </a:spcBef>
            </a:pPr>
            <a:r>
              <a:rPr lang="zh-CN" altLang="en-US" sz="2400" b="1" dirty="0">
                <a:solidFill>
                  <a:srgbClr val="0000CC"/>
                </a:solidFill>
                <a:latin typeface="华文细黑" panose="02010600040101010101" pitchFamily="2" charset="-122"/>
                <a:ea typeface="华文细黑" panose="02010600040101010101" pitchFamily="2" charset="-122"/>
              </a:rPr>
              <a:t>用事件发生的频率来代替事件的概率</a:t>
            </a:r>
            <a:r>
              <a:rPr lang="en-US" altLang="zh-CN" sz="2400" b="1" dirty="0">
                <a:solidFill>
                  <a:srgbClr val="0000CC"/>
                </a:solidFill>
                <a:latin typeface="华文细黑" panose="02010600040101010101" pitchFamily="2" charset="-122"/>
                <a:ea typeface="华文细黑" panose="02010600040101010101" pitchFamily="2" charset="-122"/>
              </a:rPr>
              <a:t>.</a:t>
            </a:r>
            <a:endParaRPr lang="zh-CN" altLang="en-US" sz="2400" b="1" dirty="0">
              <a:solidFill>
                <a:srgbClr val="000000"/>
              </a:solidFill>
              <a:latin typeface="华文细黑" panose="02010600040101010101" pitchFamily="2" charset="-122"/>
              <a:ea typeface="华文细黑" panose="02010600040101010101" pitchFamily="2" charset="-122"/>
            </a:endParaRPr>
          </a:p>
        </p:txBody>
      </p:sp>
      <p:pic>
        <p:nvPicPr>
          <p:cNvPr id="27662" name="Picture 11" descr="贝努里"/>
          <p:cNvPicPr>
            <a:picLocks noChangeAspect="1"/>
          </p:cNvPicPr>
          <p:nvPr/>
        </p:nvPicPr>
        <p:blipFill>
          <a:blip r:embed="rId5"/>
          <a:srcRect b="7899"/>
          <a:stretch>
            <a:fillRect/>
          </a:stretch>
        </p:blipFill>
        <p:spPr>
          <a:xfrm>
            <a:off x="7364413" y="725488"/>
            <a:ext cx="1295400" cy="1889125"/>
          </a:xfrm>
          <a:prstGeom prst="rect">
            <a:avLst/>
          </a:prstGeom>
          <a:noFill/>
          <a:ln w="9525">
            <a:noFill/>
          </a:ln>
        </p:spPr>
      </p:pic>
      <p:sp>
        <p:nvSpPr>
          <p:cNvPr id="3" name="Rectangle 6"/>
          <p:cNvSpPr/>
          <p:nvPr/>
        </p:nvSpPr>
        <p:spPr>
          <a:xfrm>
            <a:off x="7016750" y="2613025"/>
            <a:ext cx="1978025" cy="582613"/>
          </a:xfrm>
          <a:prstGeom prst="rect">
            <a:avLst/>
          </a:prstGeom>
          <a:noFill/>
          <a:ln w="9525">
            <a:noFill/>
          </a:ln>
        </p:spPr>
        <p:txBody>
          <a:bodyPr wrap="none" anchor="ctr">
            <a:spAutoFit/>
          </a:bodyPr>
          <a:lst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a:lstStyle>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雅各布</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伯努利</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瑞士</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endPar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0" marR="0" lvl="0" indent="0" algn="ctr" defTabSz="78105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1654</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r>
              <a:rPr kumimoji="0" lang="en-US" altLang="zh-CN"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-1705</a:t>
            </a:r>
            <a:r>
              <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年）</a:t>
            </a:r>
            <a:endParaRPr kumimoji="0" lang="zh-CN" altLang="en-US" sz="16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4"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108075" y="1679575"/>
            <a:ext cx="75914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Clr>
                <a:srgbClr val="000099"/>
              </a:buClr>
              <a:buSzPct val="70000"/>
            </a:pPr>
            <a:r>
              <a:rPr lang="zh-CN" altLang="en-US" sz="2400" b="1" dirty="0">
                <a:solidFill>
                  <a:srgbClr val="000099"/>
                </a:solidFill>
                <a:latin typeface="华文细黑" panose="02010600040101010101" pitchFamily="2" charset="-122"/>
                <a:ea typeface="华文细黑" panose="02010600040101010101" pitchFamily="2" charset="-122"/>
              </a:rPr>
              <a:t>随机现象的规律性只有在相同的条件下进行大量重复试验时才会呈现出来</a:t>
            </a:r>
            <a:r>
              <a:rPr lang="en-US" altLang="zh-CN" sz="2400" b="1" dirty="0">
                <a:solidFill>
                  <a:srgbClr val="000099"/>
                </a:solidFill>
                <a:latin typeface="华文细黑" panose="02010600040101010101" pitchFamily="2" charset="-122"/>
                <a:ea typeface="华文细黑" panose="02010600040101010101" pitchFamily="2" charset="-122"/>
              </a:rPr>
              <a:t>.   </a:t>
            </a:r>
          </a:p>
        </p:txBody>
      </p:sp>
      <p:grpSp>
        <p:nvGrpSpPr>
          <p:cNvPr id="3" name="组合 2"/>
          <p:cNvGrpSpPr/>
          <p:nvPr/>
        </p:nvGrpSpPr>
        <p:grpSpPr>
          <a:xfrm>
            <a:off x="733425" y="4492625"/>
            <a:ext cx="8110538" cy="1809750"/>
            <a:chOff x="504825" y="4264025"/>
            <a:chExt cx="8110538" cy="1809750"/>
          </a:xfrm>
        </p:grpSpPr>
        <p:pic>
          <p:nvPicPr>
            <p:cNvPr id="5124" name="图片 2" descr="COMMUTE"/>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273550"/>
              <a:ext cx="2519363" cy="1800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3" descr="零件3"/>
            <p:cNvPicPr/>
            <p:nvPr/>
          </p:nvPicPr>
          <p:blipFill>
            <a:blip r:embed="rId3">
              <a:extLst>
                <a:ext uri="{28A0092B-C50C-407E-A947-70E740481C1C}">
                  <a14:useLocalDpi xmlns:a14="http://schemas.microsoft.com/office/drawing/2010/main" val="0"/>
                </a:ext>
              </a:extLst>
            </a:blip>
            <a:srcRect/>
            <a:stretch>
              <a:fillRect/>
            </a:stretch>
          </p:blipFill>
          <p:spPr bwMode="auto">
            <a:xfrm>
              <a:off x="504825" y="4273550"/>
              <a:ext cx="2519363" cy="1800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4" descr="冰箱生产"/>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264025"/>
              <a:ext cx="2519363" cy="1800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3505157" y="581025"/>
            <a:ext cx="962025" cy="523875"/>
          </a:xfrm>
          <a:prstGeom prst="rect">
            <a:avLst/>
          </a:prstGeom>
          <a:noFill/>
        </p:spPr>
        <p:txBody>
          <a:bodyPr>
            <a:spAutoFit/>
          </a:bodyPr>
          <a:lstStyle/>
          <a:p>
            <a:pPr algn="dist">
              <a:buFont typeface="Arial" panose="020B0604020202020204" pitchFamily="34" charset="0"/>
              <a:buNone/>
              <a:defRPr/>
            </a:pPr>
            <a:r>
              <a:rPr lang="zh-CN" altLang="en-US" sz="2800" b="1" dirty="0">
                <a:solidFill>
                  <a:srgbClr val="C00000"/>
                </a:solidFill>
                <a:latin typeface="黑体" panose="02010609060101010101" pitchFamily="49" charset="-122"/>
                <a:ea typeface="黑体" panose="02010609060101010101" pitchFamily="49" charset="-122"/>
              </a:rPr>
              <a:t>引言</a:t>
            </a:r>
          </a:p>
        </p:txBody>
      </p:sp>
      <p:sp>
        <p:nvSpPr>
          <p:cNvPr id="8" name="TextBox 7"/>
          <p:cNvSpPr txBox="1">
            <a:spLocks noChangeArrowheads="1"/>
          </p:cNvSpPr>
          <p:nvPr/>
        </p:nvSpPr>
        <p:spPr bwMode="auto">
          <a:xfrm>
            <a:off x="1111250" y="1181100"/>
            <a:ext cx="7424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SzPct val="70000"/>
            </a:pPr>
            <a:r>
              <a:rPr lang="zh-CN" altLang="en-US" sz="2400" b="1" dirty="0">
                <a:solidFill>
                  <a:srgbClr val="000000"/>
                </a:solidFill>
                <a:latin typeface="华文细黑" panose="02010600040101010101" pitchFamily="2" charset="-122"/>
                <a:ea typeface="华文细黑" panose="02010600040101010101" pitchFamily="2" charset="-122"/>
              </a:rPr>
              <a:t>概率论与数理统计是研究随机现象统计规律性的学科</a:t>
            </a:r>
            <a:r>
              <a:rPr lang="en-US" altLang="zh-CN" sz="2400" b="1" dirty="0">
                <a:solidFill>
                  <a:srgbClr val="000000"/>
                </a:solidFill>
                <a:latin typeface="华文细黑" panose="02010600040101010101" pitchFamily="2" charset="-122"/>
                <a:ea typeface="华文细黑" panose="02010600040101010101" pitchFamily="2" charset="-122"/>
              </a:rPr>
              <a:t>. </a:t>
            </a:r>
            <a:endParaRPr lang="zh-CN" altLang="en-US" sz="2400" b="1" dirty="0">
              <a:solidFill>
                <a:srgbClr val="000000"/>
              </a:solidFill>
              <a:latin typeface="华文细黑" panose="02010600040101010101" pitchFamily="2" charset="-122"/>
              <a:ea typeface="华文细黑" panose="02010600040101010101" pitchFamily="2" charset="-122"/>
            </a:endParaRPr>
          </a:p>
        </p:txBody>
      </p:sp>
      <p:sp>
        <p:nvSpPr>
          <p:cNvPr id="10" name="文本框 746498"/>
          <p:cNvSpPr txBox="1">
            <a:spLocks noChangeArrowheads="1"/>
          </p:cNvSpPr>
          <p:nvPr/>
        </p:nvSpPr>
        <p:spPr bwMode="auto">
          <a:xfrm>
            <a:off x="1089025" y="2605088"/>
            <a:ext cx="7743825"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15000"/>
              </a:lnSpc>
              <a:spcBef>
                <a:spcPct val="50000"/>
              </a:spcBef>
              <a:buClr>
                <a:srgbClr val="000000"/>
              </a:buClr>
              <a:buSzPct val="70000"/>
            </a:pPr>
            <a:r>
              <a:rPr lang="zh-CN" altLang="en-US" sz="2400" b="1" dirty="0">
                <a:solidFill>
                  <a:srgbClr val="000000"/>
                </a:solidFill>
                <a:latin typeface="华文细黑" panose="02010600040101010101" pitchFamily="2" charset="-122"/>
                <a:ea typeface="华文细黑" panose="02010600040101010101" pitchFamily="2" charset="-122"/>
              </a:rPr>
              <a:t>研究大量的随机现象，常常采用</a:t>
            </a:r>
            <a:r>
              <a:rPr lang="zh-CN" altLang="en-US" sz="2400" b="1" dirty="0">
                <a:solidFill>
                  <a:srgbClr val="C00000"/>
                </a:solidFill>
                <a:latin typeface="华文细黑" panose="02010600040101010101" pitchFamily="2" charset="-122"/>
                <a:ea typeface="华文细黑" panose="02010600040101010101" pitchFamily="2" charset="-122"/>
              </a:rPr>
              <a:t>极限</a:t>
            </a:r>
            <a:r>
              <a:rPr lang="zh-CN" altLang="en-US" sz="2400" b="1" dirty="0">
                <a:solidFill>
                  <a:srgbClr val="000000"/>
                </a:solidFill>
                <a:latin typeface="华文细黑" panose="02010600040101010101" pitchFamily="2" charset="-122"/>
                <a:ea typeface="华文细黑" panose="02010600040101010101" pitchFamily="2" charset="-122"/>
              </a:rPr>
              <a:t>形式，由此导致对极限定理进行研究</a:t>
            </a:r>
            <a:r>
              <a:rPr lang="en-US" altLang="zh-CN" sz="2400" b="1" dirty="0">
                <a:solidFill>
                  <a:srgbClr val="000000"/>
                </a:solidFill>
                <a:latin typeface="华文细黑" panose="02010600040101010101" pitchFamily="2" charset="-122"/>
                <a:ea typeface="华文细黑" panose="02010600040101010101" pitchFamily="2" charset="-122"/>
              </a:rPr>
              <a:t>.</a:t>
            </a:r>
          </a:p>
        </p:txBody>
      </p:sp>
      <p:sp>
        <p:nvSpPr>
          <p:cNvPr id="11" name="文本框 746498"/>
          <p:cNvSpPr txBox="1">
            <a:spLocks noChangeArrowheads="1"/>
          </p:cNvSpPr>
          <p:nvPr/>
        </p:nvSpPr>
        <p:spPr bwMode="auto">
          <a:xfrm>
            <a:off x="1090613" y="3614738"/>
            <a:ext cx="42846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15000"/>
              </a:lnSpc>
              <a:spcBef>
                <a:spcPct val="50000"/>
              </a:spcBef>
              <a:buClr>
                <a:srgbClr val="000099"/>
              </a:buClr>
              <a:buSzPct val="70000"/>
            </a:pPr>
            <a:r>
              <a:rPr lang="zh-CN" altLang="en-US" sz="2400" b="1" dirty="0">
                <a:solidFill>
                  <a:srgbClr val="000099"/>
                </a:solidFill>
                <a:latin typeface="华文细黑" panose="02010600040101010101" pitchFamily="2" charset="-122"/>
                <a:ea typeface="华文细黑" panose="02010600040101010101" pitchFamily="2" charset="-122"/>
              </a:rPr>
              <a:t>两类最重要的极限定理是</a:t>
            </a:r>
            <a:r>
              <a:rPr lang="en-US" altLang="zh-CN" sz="2400" b="1" dirty="0">
                <a:solidFill>
                  <a:srgbClr val="000099"/>
                </a:solidFill>
                <a:latin typeface="华文细黑" panose="02010600040101010101" pitchFamily="2" charset="-122"/>
                <a:ea typeface="华文细黑" panose="02010600040101010101" pitchFamily="2" charset="-122"/>
              </a:rPr>
              <a:t>:</a:t>
            </a:r>
          </a:p>
        </p:txBody>
      </p:sp>
      <p:sp>
        <p:nvSpPr>
          <p:cNvPr id="12" name="TextBox 11"/>
          <p:cNvSpPr txBox="1">
            <a:spLocks noChangeArrowheads="1"/>
          </p:cNvSpPr>
          <p:nvPr/>
        </p:nvSpPr>
        <p:spPr bwMode="auto">
          <a:xfrm>
            <a:off x="4681099" y="3629025"/>
            <a:ext cx="377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solidFill>
                  <a:srgbClr val="C00000"/>
                </a:solidFill>
                <a:latin typeface="华文细黑" panose="02010600040101010101" pitchFamily="2" charset="-122"/>
                <a:ea typeface="华文细黑" panose="02010600040101010101" pitchFamily="2" charset="-122"/>
              </a:rPr>
              <a:t>大数定律</a:t>
            </a:r>
            <a:r>
              <a:rPr lang="zh-CN" altLang="en-US" sz="2400" b="1" dirty="0">
                <a:solidFill>
                  <a:srgbClr val="000099"/>
                </a:solidFill>
                <a:latin typeface="华文细黑" panose="02010600040101010101" pitchFamily="2" charset="-122"/>
                <a:ea typeface="华文细黑" panose="02010600040101010101" pitchFamily="2" charset="-122"/>
              </a:rPr>
              <a:t>和中心极限定理</a:t>
            </a:r>
            <a:r>
              <a:rPr lang="en-US" altLang="zh-CN" sz="2400" b="1" dirty="0">
                <a:solidFill>
                  <a:srgbClr val="000099"/>
                </a:solidFill>
                <a:latin typeface="华文细黑" panose="02010600040101010101" pitchFamily="2" charset="-122"/>
                <a:ea typeface="华文细黑" panose="02010600040101010101" pitchFamily="2" charset="-122"/>
              </a:rPr>
              <a:t>.</a:t>
            </a:r>
            <a:endParaRPr lang="zh-CN" altLang="en-US" sz="2400" b="1" dirty="0">
              <a:solidFill>
                <a:srgbClr val="000099"/>
              </a:solidFill>
              <a:latin typeface="华文细黑" panose="02010600040101010101" pitchFamily="2" charset="-122"/>
              <a:ea typeface="华文细黑" panose="02010600040101010101" pitchFamily="2" charset="-122"/>
            </a:endParaRPr>
          </a:p>
        </p:txBody>
      </p:sp>
      <p:pic>
        <p:nvPicPr>
          <p:cNvPr id="513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 y="1222375"/>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 y="179070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 y="267335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25" y="3695700"/>
            <a:ext cx="45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32"/>
                                        </p:tgtEl>
                                        <p:attrNameLst>
                                          <p:attrName>style.visibility</p:attrName>
                                        </p:attrNameLst>
                                      </p:cBhvr>
                                      <p:to>
                                        <p:strVal val="visible"/>
                                      </p:to>
                                    </p:set>
                                    <p:anim calcmode="lin" valueType="num">
                                      <p:cBhvr>
                                        <p:cTn id="7" dur="500" fill="hold"/>
                                        <p:tgtEl>
                                          <p:spTgt spid="5132"/>
                                        </p:tgtEl>
                                        <p:attrNameLst>
                                          <p:attrName>ppt_w</p:attrName>
                                        </p:attrNameLst>
                                      </p:cBhvr>
                                      <p:tavLst>
                                        <p:tav tm="0">
                                          <p:val>
                                            <p:fltVal val="0"/>
                                          </p:val>
                                        </p:tav>
                                        <p:tav tm="100000">
                                          <p:val>
                                            <p:strVal val="#ppt_w"/>
                                          </p:val>
                                        </p:tav>
                                      </p:tavLst>
                                    </p:anim>
                                    <p:anim calcmode="lin" valueType="num">
                                      <p:cBhvr>
                                        <p:cTn id="8" dur="500" fill="hold"/>
                                        <p:tgtEl>
                                          <p:spTgt spid="5132"/>
                                        </p:tgtEl>
                                        <p:attrNameLst>
                                          <p:attrName>ppt_h</p:attrName>
                                        </p:attrNameLst>
                                      </p:cBhvr>
                                      <p:tavLst>
                                        <p:tav tm="0">
                                          <p:val>
                                            <p:fltVal val="0"/>
                                          </p:val>
                                        </p:tav>
                                        <p:tav tm="100000">
                                          <p:val>
                                            <p:strVal val="#ppt_h"/>
                                          </p:val>
                                        </p:tav>
                                      </p:tavLst>
                                    </p:anim>
                                    <p:animEffect transition="in" filter="fade">
                                      <p:cBhvr>
                                        <p:cTn id="9" dur="500"/>
                                        <p:tgtEl>
                                          <p:spTgt spid="513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133"/>
                                        </p:tgtEl>
                                        <p:attrNameLst>
                                          <p:attrName>style.visibility</p:attrName>
                                        </p:attrNameLst>
                                      </p:cBhvr>
                                      <p:to>
                                        <p:strVal val="visible"/>
                                      </p:to>
                                    </p:set>
                                    <p:anim calcmode="lin" valueType="num">
                                      <p:cBhvr>
                                        <p:cTn id="18" dur="500" fill="hold"/>
                                        <p:tgtEl>
                                          <p:spTgt spid="5133"/>
                                        </p:tgtEl>
                                        <p:attrNameLst>
                                          <p:attrName>ppt_w</p:attrName>
                                        </p:attrNameLst>
                                      </p:cBhvr>
                                      <p:tavLst>
                                        <p:tav tm="0">
                                          <p:val>
                                            <p:fltVal val="0"/>
                                          </p:val>
                                        </p:tav>
                                        <p:tav tm="100000">
                                          <p:val>
                                            <p:strVal val="#ppt_w"/>
                                          </p:val>
                                        </p:tav>
                                      </p:tavLst>
                                    </p:anim>
                                    <p:anim calcmode="lin" valueType="num">
                                      <p:cBhvr>
                                        <p:cTn id="19" dur="500" fill="hold"/>
                                        <p:tgtEl>
                                          <p:spTgt spid="5133"/>
                                        </p:tgtEl>
                                        <p:attrNameLst>
                                          <p:attrName>ppt_h</p:attrName>
                                        </p:attrNameLst>
                                      </p:cBhvr>
                                      <p:tavLst>
                                        <p:tav tm="0">
                                          <p:val>
                                            <p:fltVal val="0"/>
                                          </p:val>
                                        </p:tav>
                                        <p:tav tm="100000">
                                          <p:val>
                                            <p:strVal val="#ppt_h"/>
                                          </p:val>
                                        </p:tav>
                                      </p:tavLst>
                                    </p:anim>
                                    <p:animEffect transition="in" filter="fade">
                                      <p:cBhvr>
                                        <p:cTn id="20" dur="500"/>
                                        <p:tgtEl>
                                          <p:spTgt spid="513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134"/>
                                        </p:tgtEl>
                                        <p:attrNameLst>
                                          <p:attrName>style.visibility</p:attrName>
                                        </p:attrNameLst>
                                      </p:cBhvr>
                                      <p:to>
                                        <p:strVal val="visible"/>
                                      </p:to>
                                    </p:set>
                                    <p:anim calcmode="lin" valueType="num">
                                      <p:cBhvr>
                                        <p:cTn id="33" dur="500" fill="hold"/>
                                        <p:tgtEl>
                                          <p:spTgt spid="5134"/>
                                        </p:tgtEl>
                                        <p:attrNameLst>
                                          <p:attrName>ppt_w</p:attrName>
                                        </p:attrNameLst>
                                      </p:cBhvr>
                                      <p:tavLst>
                                        <p:tav tm="0">
                                          <p:val>
                                            <p:fltVal val="0"/>
                                          </p:val>
                                        </p:tav>
                                        <p:tav tm="100000">
                                          <p:val>
                                            <p:strVal val="#ppt_w"/>
                                          </p:val>
                                        </p:tav>
                                      </p:tavLst>
                                    </p:anim>
                                    <p:anim calcmode="lin" valueType="num">
                                      <p:cBhvr>
                                        <p:cTn id="34" dur="500" fill="hold"/>
                                        <p:tgtEl>
                                          <p:spTgt spid="5134"/>
                                        </p:tgtEl>
                                        <p:attrNameLst>
                                          <p:attrName>ppt_h</p:attrName>
                                        </p:attrNameLst>
                                      </p:cBhvr>
                                      <p:tavLst>
                                        <p:tav tm="0">
                                          <p:val>
                                            <p:fltVal val="0"/>
                                          </p:val>
                                        </p:tav>
                                        <p:tav tm="100000">
                                          <p:val>
                                            <p:strVal val="#ppt_h"/>
                                          </p:val>
                                        </p:tav>
                                      </p:tavLst>
                                    </p:anim>
                                    <p:animEffect transition="in" filter="fade">
                                      <p:cBhvr>
                                        <p:cTn id="35" dur="500"/>
                                        <p:tgtEl>
                                          <p:spTgt spid="5134"/>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5135"/>
                                        </p:tgtEl>
                                        <p:attrNameLst>
                                          <p:attrName>style.visibility</p:attrName>
                                        </p:attrNameLst>
                                      </p:cBhvr>
                                      <p:to>
                                        <p:strVal val="visible"/>
                                      </p:to>
                                    </p:set>
                                    <p:anim calcmode="lin" valueType="num">
                                      <p:cBhvr>
                                        <p:cTn id="44" dur="500" fill="hold"/>
                                        <p:tgtEl>
                                          <p:spTgt spid="5135"/>
                                        </p:tgtEl>
                                        <p:attrNameLst>
                                          <p:attrName>ppt_w</p:attrName>
                                        </p:attrNameLst>
                                      </p:cBhvr>
                                      <p:tavLst>
                                        <p:tav tm="0">
                                          <p:val>
                                            <p:fltVal val="0"/>
                                          </p:val>
                                        </p:tav>
                                        <p:tav tm="100000">
                                          <p:val>
                                            <p:strVal val="#ppt_w"/>
                                          </p:val>
                                        </p:tav>
                                      </p:tavLst>
                                    </p:anim>
                                    <p:anim calcmode="lin" valueType="num">
                                      <p:cBhvr>
                                        <p:cTn id="45" dur="500" fill="hold"/>
                                        <p:tgtEl>
                                          <p:spTgt spid="5135"/>
                                        </p:tgtEl>
                                        <p:attrNameLst>
                                          <p:attrName>ppt_h</p:attrName>
                                        </p:attrNameLst>
                                      </p:cBhvr>
                                      <p:tavLst>
                                        <p:tav tm="0">
                                          <p:val>
                                            <p:fltVal val="0"/>
                                          </p:val>
                                        </p:tav>
                                        <p:tav tm="100000">
                                          <p:val>
                                            <p:strVal val="#ppt_h"/>
                                          </p:val>
                                        </p:tav>
                                      </p:tavLst>
                                    </p:anim>
                                    <p:animEffect transition="in" filter="fade">
                                      <p:cBhvr>
                                        <p:cTn id="46" dur="500"/>
                                        <p:tgtEl>
                                          <p:spTgt spid="5135"/>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p:nvPr/>
        </p:nvSpPr>
        <p:spPr bwMode="auto">
          <a:xfrm>
            <a:off x="539750" y="948055"/>
            <a:ext cx="640270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2000</a:t>
            </a:r>
            <a:r>
              <a:rPr lang="zh-CN" altLang="en-US" sz="2400" b="1" dirty="0">
                <a:latin typeface="华文细黑" panose="02010600040101010101" pitchFamily="2" charset="-122"/>
                <a:ea typeface="华文细黑" panose="02010600040101010101" pitchFamily="2" charset="-122"/>
              </a:rPr>
              <a:t>年悉尼奥运会开幕前，气象学家对两个</a:t>
            </a:r>
          </a:p>
        </p:txBody>
      </p:sp>
      <p:sp>
        <p:nvSpPr>
          <p:cNvPr id="4" name="Rectangle 2"/>
          <p:cNvSpPr txBox="1"/>
          <p:nvPr/>
        </p:nvSpPr>
        <p:spPr bwMode="auto">
          <a:xfrm>
            <a:off x="792163" y="552450"/>
            <a:ext cx="1446211"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dirty="0">
                <a:solidFill>
                  <a:srgbClr val="0000CC"/>
                </a:solidFill>
                <a:latin typeface="华文细黑" panose="02010600040101010101" pitchFamily="2" charset="-122"/>
                <a:ea typeface="华文细黑" panose="02010600040101010101" pitchFamily="2" charset="-122"/>
              </a:rPr>
              <a:t>案 例</a:t>
            </a:r>
          </a:p>
        </p:txBody>
      </p:sp>
      <p:sp>
        <p:nvSpPr>
          <p:cNvPr id="5" name="Rectangle 2"/>
          <p:cNvSpPr txBox="1"/>
          <p:nvPr/>
        </p:nvSpPr>
        <p:spPr bwMode="auto">
          <a:xfrm>
            <a:off x="494030" y="1438275"/>
            <a:ext cx="651700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eaLnBrk="1" hangingPunct="1">
              <a:lnSpc>
                <a:spcPct val="100000"/>
              </a:lnSpc>
              <a:spcBef>
                <a:spcPct val="0"/>
              </a:spcBef>
              <a:buNone/>
            </a:pPr>
            <a:r>
              <a:rPr lang="zh-CN" altLang="en-US" sz="2400" b="1">
                <a:solidFill>
                  <a:prstClr val="black"/>
                </a:solidFill>
                <a:latin typeface="华文细黑" panose="02010600040101010101" pitchFamily="2" charset="-122"/>
                <a:ea typeface="华文细黑" panose="02010600040101010101" pitchFamily="2" charset="-122"/>
              </a:rPr>
              <a:t>开幕候选日</a:t>
            </a:r>
            <a:r>
              <a:rPr lang="zh-CN" altLang="en-US" sz="2400" b="1">
                <a:latin typeface="Times New Roman" panose="02020603050405020304" pitchFamily="18" charset="0"/>
                <a:ea typeface="华文细黑" panose="02010600040101010101" pitchFamily="2" charset="-122"/>
                <a:cs typeface="Times New Roman" panose="02020603050405020304" pitchFamily="18" charset="0"/>
              </a:rPr>
              <a:t>“</a:t>
            </a:r>
            <a:r>
              <a:rPr lang="en-US" altLang="zh-CN" sz="2400" b="1">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a:latin typeface="华文细黑" panose="02010600040101010101" pitchFamily="2" charset="-122"/>
                <a:ea typeface="华文细黑" panose="02010600040101010101" pitchFamily="2" charset="-122"/>
              </a:rPr>
              <a:t>月</a:t>
            </a:r>
            <a:r>
              <a:rPr lang="en-US" altLang="zh-CN" sz="2400" b="1">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b="1">
                <a:latin typeface="华文细黑" panose="02010600040101010101" pitchFamily="2" charset="-122"/>
                <a:ea typeface="华文细黑" panose="02010600040101010101" pitchFamily="2" charset="-122"/>
              </a:rPr>
              <a:t>日</a:t>
            </a:r>
            <a:r>
              <a:rPr lang="zh-CN" altLang="en-US" sz="2400" b="1">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a:latin typeface="华文细黑" panose="02010600040101010101" pitchFamily="2" charset="-122"/>
                <a:ea typeface="华文细黑" panose="02010600040101010101" pitchFamily="2" charset="-122"/>
              </a:rPr>
              <a:t>和</a:t>
            </a:r>
            <a:r>
              <a:rPr lang="zh-CN" altLang="en-US" sz="2400" b="1">
                <a:latin typeface="华文细黑" panose="02010600040101010101" pitchFamily="2" charset="-122"/>
                <a:ea typeface="华文细黑" panose="02010600040101010101" pitchFamily="2" charset="-122"/>
                <a:cs typeface="Times New Roman" panose="02020603050405020304" pitchFamily="18" charset="0"/>
              </a:rPr>
              <a:t>“</a:t>
            </a:r>
            <a:r>
              <a:rPr lang="en-US" altLang="zh-CN" sz="2400" b="1">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a:latin typeface="华文细黑" panose="02010600040101010101" pitchFamily="2" charset="-122"/>
                <a:ea typeface="华文细黑" panose="02010600040101010101" pitchFamily="2" charset="-122"/>
              </a:rPr>
              <a:t>月</a:t>
            </a:r>
            <a:r>
              <a:rPr lang="en-US" altLang="zh-CN" sz="2400" b="1">
                <a:latin typeface="Times New Roman" panose="02020603050405020304" pitchFamily="18" charset="0"/>
                <a:ea typeface="华文细黑" panose="02010600040101010101" pitchFamily="2" charset="-122"/>
                <a:cs typeface="Times New Roman" panose="02020603050405020304" pitchFamily="18" charset="0"/>
              </a:rPr>
              <a:t>15</a:t>
            </a:r>
            <a:r>
              <a:rPr lang="zh-CN" altLang="en-US" sz="2400" b="1">
                <a:latin typeface="华文细黑" panose="02010600040101010101" pitchFamily="2" charset="-122"/>
                <a:ea typeface="华文细黑" panose="02010600040101010101" pitchFamily="2" charset="-122"/>
              </a:rPr>
              <a:t>日</a:t>
            </a:r>
            <a:r>
              <a:rPr lang="zh-CN" altLang="en-US" sz="2400" b="1">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a:latin typeface="华文细黑" panose="02010600040101010101" pitchFamily="2" charset="-122"/>
                <a:ea typeface="华文细黑" panose="02010600040101010101" pitchFamily="2" charset="-122"/>
              </a:rPr>
              <a:t>的</a:t>
            </a: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100</a:t>
            </a:r>
            <a:r>
              <a:rPr lang="zh-CN" altLang="en-US" sz="2400" b="1" dirty="0">
                <a:latin typeface="华文细黑" panose="02010600040101010101" pitchFamily="2" charset="-122"/>
                <a:ea typeface="华文细黑" panose="02010600040101010101" pitchFamily="2" charset="-122"/>
              </a:rPr>
              <a:t>年</a:t>
            </a:r>
          </a:p>
        </p:txBody>
      </p:sp>
      <p:sp>
        <p:nvSpPr>
          <p:cNvPr id="6" name="Rectangle 2"/>
          <p:cNvSpPr txBox="1"/>
          <p:nvPr/>
        </p:nvSpPr>
        <p:spPr bwMode="auto">
          <a:xfrm>
            <a:off x="494030" y="1990725"/>
            <a:ext cx="711136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dirty="0">
                <a:solidFill>
                  <a:prstClr val="black"/>
                </a:solidFill>
                <a:latin typeface="华文细黑" panose="02010600040101010101" pitchFamily="2" charset="-122"/>
                <a:ea typeface="华文细黑" panose="02010600040101010101" pitchFamily="2" charset="-122"/>
              </a:rPr>
              <a:t>气象学资料分析发现，</a:t>
            </a:r>
            <a:r>
              <a:rPr lang="zh-CN" altLang="en-US" sz="2400" b="1" dirty="0">
                <a:latin typeface="华文细黑" panose="02010600040101010101" pitchFamily="2" charset="-122"/>
                <a:ea typeface="华文细黑" panose="02010600040101010101" pitchFamily="2" charset="-122"/>
              </a:rPr>
              <a:t>其中“</a:t>
            </a: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latin typeface="华文细黑" panose="02010600040101010101" pitchFamily="2" charset="-122"/>
                <a:ea typeface="华文细黑" panose="02010600040101010101" pitchFamily="2" charset="-122"/>
              </a:rPr>
              <a:t>月</a:t>
            </a: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b="1" dirty="0">
                <a:latin typeface="华文细黑" panose="02010600040101010101" pitchFamily="2" charset="-122"/>
                <a:ea typeface="华文细黑" panose="02010600040101010101" pitchFamily="2" charset="-122"/>
              </a:rPr>
              <a:t>日”的下雨</a:t>
            </a:r>
          </a:p>
        </p:txBody>
      </p:sp>
      <p:sp>
        <p:nvSpPr>
          <p:cNvPr id="7" name="Rectangle 2"/>
          <p:cNvSpPr txBox="1"/>
          <p:nvPr/>
        </p:nvSpPr>
        <p:spPr bwMode="auto">
          <a:xfrm>
            <a:off x="488950" y="3019425"/>
            <a:ext cx="644969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b="1" dirty="0">
                <a:latin typeface="华文细黑" panose="02010600040101010101" pitchFamily="2" charset="-122"/>
                <a:ea typeface="华文细黑" panose="02010600040101010101" pitchFamily="2" charset="-122"/>
              </a:rPr>
              <a:t>因此最后决定开幕日定为“</a:t>
            </a: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latin typeface="华文细黑" panose="02010600040101010101" pitchFamily="2" charset="-122"/>
                <a:ea typeface="华文细黑" panose="02010600040101010101" pitchFamily="2" charset="-122"/>
              </a:rPr>
              <a:t>月</a:t>
            </a:r>
            <a:r>
              <a:rPr lang="en-US" altLang="zh-CN" sz="2400" b="1" dirty="0">
                <a:latin typeface="Times New Roman" panose="02020603050405020304" pitchFamily="18" charset="0"/>
                <a:ea typeface="华文细黑" panose="02010600040101010101" pitchFamily="2" charset="-122"/>
                <a:cs typeface="Times New Roman" panose="02020603050405020304" pitchFamily="18" charset="0"/>
              </a:rPr>
              <a:t>15</a:t>
            </a:r>
            <a:r>
              <a:rPr lang="zh-CN" altLang="en-US" sz="2400" b="1" dirty="0">
                <a:latin typeface="华文细黑" panose="02010600040101010101" pitchFamily="2" charset="-122"/>
                <a:ea typeface="华文细黑" panose="02010600040101010101" pitchFamily="2" charset="-122"/>
              </a:rPr>
              <a:t>日”。</a:t>
            </a:r>
          </a:p>
        </p:txBody>
      </p:sp>
      <p:sp>
        <p:nvSpPr>
          <p:cNvPr id="8" name="Rectangle 2"/>
          <p:cNvSpPr txBox="1"/>
          <p:nvPr/>
        </p:nvSpPr>
        <p:spPr bwMode="auto">
          <a:xfrm>
            <a:off x="579438" y="4229101"/>
            <a:ext cx="56403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100</a:t>
            </a:r>
            <a:r>
              <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年中</a:t>
            </a:r>
            <a:r>
              <a:rPr lang="zh-CN" altLang="en-US" sz="2400" b="1" dirty="0">
                <a:solidFill>
                  <a:srgbClr val="0000CC"/>
                </a:solidFill>
                <a:latin typeface="华文细黑" panose="02010600040101010101" pitchFamily="2" charset="-122"/>
                <a:ea typeface="华文细黑" panose="02010600040101010101" pitchFamily="2" charset="-122"/>
              </a:rPr>
              <a:t>“</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solidFill>
                  <a:srgbClr val="0000CC"/>
                </a:solidFill>
                <a:latin typeface="华文细黑" panose="02010600040101010101" pitchFamily="2" charset="-122"/>
                <a:ea typeface="华文细黑" panose="02010600040101010101" pitchFamily="2" charset="-122"/>
              </a:rPr>
              <a:t>月</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b="1" dirty="0">
                <a:solidFill>
                  <a:srgbClr val="0000CC"/>
                </a:solidFill>
                <a:latin typeface="华文细黑" panose="02010600040101010101" pitchFamily="2" charset="-122"/>
                <a:ea typeface="华文细黑" panose="02010600040101010101" pitchFamily="2" charset="-122"/>
              </a:rPr>
              <a:t>日”的下雨频率为</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86%</a:t>
            </a:r>
            <a:endPar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9" name="Rectangle 2"/>
          <p:cNvSpPr txBox="1"/>
          <p:nvPr/>
        </p:nvSpPr>
        <p:spPr bwMode="auto">
          <a:xfrm>
            <a:off x="594360" y="5391150"/>
            <a:ext cx="573468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100</a:t>
            </a:r>
            <a:r>
              <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年中</a:t>
            </a:r>
            <a:r>
              <a:rPr lang="zh-CN" altLang="en-US" sz="2400" b="1" dirty="0">
                <a:solidFill>
                  <a:srgbClr val="0000CC"/>
                </a:solidFill>
                <a:latin typeface="华文细黑" panose="02010600040101010101" pitchFamily="2" charset="-122"/>
                <a:ea typeface="华文细黑" panose="02010600040101010101" pitchFamily="2" charset="-122"/>
              </a:rPr>
              <a:t>“</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solidFill>
                  <a:srgbClr val="0000CC"/>
                </a:solidFill>
                <a:latin typeface="华文细黑" panose="02010600040101010101" pitchFamily="2" charset="-122"/>
                <a:ea typeface="华文细黑" panose="02010600040101010101" pitchFamily="2" charset="-122"/>
              </a:rPr>
              <a:t>月</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15</a:t>
            </a:r>
            <a:r>
              <a:rPr lang="zh-CN" altLang="en-US" sz="2400" b="1" dirty="0">
                <a:solidFill>
                  <a:srgbClr val="0000CC"/>
                </a:solidFill>
                <a:latin typeface="华文细黑" panose="02010600040101010101" pitchFamily="2" charset="-122"/>
                <a:ea typeface="华文细黑" panose="02010600040101010101" pitchFamily="2" charset="-122"/>
              </a:rPr>
              <a:t>日”的下雨频率为</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22%</a:t>
            </a:r>
            <a:endPar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nvGrpSpPr>
          <p:cNvPr id="14" name="组合 13"/>
          <p:cNvGrpSpPr/>
          <p:nvPr/>
        </p:nvGrpSpPr>
        <p:grpSpPr>
          <a:xfrm>
            <a:off x="2214562" y="4762500"/>
            <a:ext cx="6353175" cy="533401"/>
            <a:chOff x="2214562" y="4762500"/>
            <a:chExt cx="6353175" cy="533401"/>
          </a:xfrm>
        </p:grpSpPr>
        <p:sp>
          <p:nvSpPr>
            <p:cNvPr id="2" name="右箭头 1"/>
            <p:cNvSpPr/>
            <p:nvPr/>
          </p:nvSpPr>
          <p:spPr>
            <a:xfrm>
              <a:off x="2214562" y="4762500"/>
              <a:ext cx="900000" cy="360000"/>
            </a:xfrm>
            <a:prstGeom prst="rightArrow">
              <a:avLst/>
            </a:prstGeom>
            <a:solidFill>
              <a:srgbClr val="99CCFF"/>
            </a:solidFill>
            <a:ln w="190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CC"/>
                </a:solidFill>
              </a:endParaRPr>
            </a:p>
          </p:txBody>
        </p:sp>
        <p:sp>
          <p:nvSpPr>
            <p:cNvPr id="12" name="Rectangle 2"/>
            <p:cNvSpPr txBox="1"/>
            <p:nvPr/>
          </p:nvSpPr>
          <p:spPr bwMode="auto">
            <a:xfrm>
              <a:off x="3155950" y="4762501"/>
              <a:ext cx="541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eaLnBrk="0" hangingPunct="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eaLnBrk="0" hangingPunct="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eaLnBrk="0" hangingPunct="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2000</a:t>
              </a:r>
              <a:r>
                <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年</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solidFill>
                    <a:srgbClr val="0000CC"/>
                  </a:solidFill>
                  <a:latin typeface="华文细黑" panose="02010600040101010101" pitchFamily="2" charset="-122"/>
                  <a:ea typeface="华文细黑" panose="02010600040101010101" pitchFamily="2" charset="-122"/>
                </a:rPr>
                <a:t>月</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10</a:t>
              </a:r>
              <a:r>
                <a:rPr lang="zh-CN" altLang="en-US" sz="2400" b="1" dirty="0">
                  <a:solidFill>
                    <a:srgbClr val="0000CC"/>
                  </a:solidFill>
                  <a:latin typeface="华文细黑" panose="02010600040101010101" pitchFamily="2" charset="-122"/>
                  <a:ea typeface="华文细黑" panose="02010600040101010101" pitchFamily="2" charset="-122"/>
                </a:rPr>
                <a:t>日下雨的概率约为</a:t>
              </a:r>
              <a:r>
                <a:rPr lang="en-US" altLang="zh-CN"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rPr>
                <a:t>86%</a:t>
              </a:r>
              <a:endParaRPr lang="zh-CN" altLang="en-US" sz="2400" b="1" dirty="0">
                <a:solidFill>
                  <a:srgbClr val="0000CC"/>
                </a:solidFill>
                <a:latin typeface="Times New Roman" panose="02020603050405020304" pitchFamily="18" charset="0"/>
                <a:ea typeface="华文细黑" panose="02010600040101010101" pitchFamily="2" charset="-122"/>
                <a:cs typeface="Times New Roman" panose="02020603050405020304" pitchFamily="18" charset="0"/>
              </a:endParaRPr>
            </a:p>
          </p:txBody>
        </p:sp>
      </p:grpSp>
      <p:sp>
        <p:nvSpPr>
          <p:cNvPr id="10" name="矩形 9"/>
          <p:cNvSpPr/>
          <p:nvPr/>
        </p:nvSpPr>
        <p:spPr>
          <a:xfrm>
            <a:off x="464820" y="2457450"/>
            <a:ext cx="6775450" cy="460375"/>
          </a:xfrm>
          <a:prstGeom prst="rect">
            <a:avLst/>
          </a:prstGeom>
        </p:spPr>
        <p:txBody>
          <a:bodyPr wrap="square">
            <a:spAutoFit/>
          </a:bodyPr>
          <a:lstStyle/>
          <a:p>
            <a:pPr lvl="0"/>
            <a:r>
              <a:rPr lang="zh-CN" altLang="en-US" sz="2400" b="1" dirty="0">
                <a:solidFill>
                  <a:prstClr val="black"/>
                </a:solidFill>
                <a:latin typeface="华文细黑" panose="02010600040101010101" pitchFamily="2" charset="-122"/>
                <a:ea typeface="华文细黑" panose="02010600040101010101" pitchFamily="2" charset="-122"/>
              </a:rPr>
              <a:t>天数为</a:t>
            </a:r>
            <a:r>
              <a:rPr lang="en-US" altLang="zh-CN" sz="2400" b="1" dirty="0">
                <a:solidFill>
                  <a:prstClr val="black"/>
                </a:solidFill>
                <a:latin typeface="Times New Roman" panose="02020603050405020304" pitchFamily="18" charset="0"/>
                <a:ea typeface="华文细黑" panose="02010600040101010101" pitchFamily="2" charset="-122"/>
                <a:cs typeface="Times New Roman" panose="02020603050405020304" pitchFamily="18" charset="0"/>
              </a:rPr>
              <a:t>86</a:t>
            </a:r>
            <a:r>
              <a:rPr lang="zh-CN" altLang="en-US" sz="2400" b="1" dirty="0">
                <a:solidFill>
                  <a:prstClr val="black"/>
                </a:solidFill>
                <a:latin typeface="华文细黑" panose="02010600040101010101" pitchFamily="2" charset="-122"/>
                <a:ea typeface="华文细黑" panose="02010600040101010101" pitchFamily="2" charset="-122"/>
              </a:rPr>
              <a:t>天，“</a:t>
            </a:r>
            <a:r>
              <a:rPr lang="en-US" altLang="zh-CN" sz="2400" b="1" dirty="0">
                <a:solidFill>
                  <a:prstClr val="black"/>
                </a:solidFill>
                <a:latin typeface="Times New Roman" panose="02020603050405020304" pitchFamily="18" charset="0"/>
                <a:ea typeface="华文细黑" panose="02010600040101010101" pitchFamily="2" charset="-122"/>
                <a:cs typeface="Times New Roman" panose="02020603050405020304" pitchFamily="18" charset="0"/>
              </a:rPr>
              <a:t>9</a:t>
            </a:r>
            <a:r>
              <a:rPr lang="zh-CN" altLang="en-US" sz="2400" b="1" dirty="0">
                <a:solidFill>
                  <a:prstClr val="black"/>
                </a:solidFill>
                <a:latin typeface="华文细黑" panose="02010600040101010101" pitchFamily="2" charset="-122"/>
                <a:ea typeface="华文细黑" panose="02010600040101010101" pitchFamily="2" charset="-122"/>
              </a:rPr>
              <a:t>月</a:t>
            </a:r>
            <a:r>
              <a:rPr lang="en-US" altLang="zh-CN" sz="2400" b="1" dirty="0">
                <a:solidFill>
                  <a:prstClr val="black"/>
                </a:solidFill>
                <a:latin typeface="Times New Roman" panose="02020603050405020304" pitchFamily="18" charset="0"/>
                <a:ea typeface="华文细黑" panose="02010600040101010101" pitchFamily="2" charset="-122"/>
                <a:cs typeface="Times New Roman" panose="02020603050405020304" pitchFamily="18" charset="0"/>
              </a:rPr>
              <a:t>15</a:t>
            </a:r>
            <a:r>
              <a:rPr lang="zh-CN" altLang="en-US" sz="2400" b="1" dirty="0">
                <a:solidFill>
                  <a:prstClr val="black"/>
                </a:solidFill>
                <a:latin typeface="华文细黑" panose="02010600040101010101" pitchFamily="2" charset="-122"/>
                <a:ea typeface="华文细黑" panose="02010600040101010101" pitchFamily="2" charset="-122"/>
              </a:rPr>
              <a:t>日”的下雨天数为</a:t>
            </a:r>
            <a:r>
              <a:rPr lang="en-US" altLang="zh-CN" sz="2400" b="1" dirty="0">
                <a:solidFill>
                  <a:prstClr val="black"/>
                </a:solidFill>
                <a:latin typeface="Times New Roman" panose="02020603050405020304" pitchFamily="18" charset="0"/>
                <a:ea typeface="华文细黑" panose="02010600040101010101" pitchFamily="2" charset="-122"/>
                <a:cs typeface="Times New Roman" panose="02020603050405020304" pitchFamily="18" charset="0"/>
              </a:rPr>
              <a:t>22</a:t>
            </a:r>
            <a:r>
              <a:rPr lang="zh-CN" altLang="en-US" sz="2400" b="1" dirty="0">
                <a:solidFill>
                  <a:prstClr val="black"/>
                </a:solidFill>
                <a:latin typeface="华文细黑" panose="02010600040101010101" pitchFamily="2" charset="-122"/>
                <a:ea typeface="华文细黑" panose="02010600040101010101" pitchFamily="2" charset="-122"/>
              </a:rPr>
              <a:t>天，</a:t>
            </a:r>
          </a:p>
        </p:txBody>
      </p:sp>
      <p:pic>
        <p:nvPicPr>
          <p:cNvPr id="3075"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517" y="762001"/>
            <a:ext cx="2124000" cy="2857500"/>
          </a:xfrm>
          <a:prstGeom prst="rect">
            <a:avLst/>
          </a:prstGeom>
          <a:noFill/>
          <a:ln w="9525">
            <a:solidFill>
              <a:srgbClr val="003399"/>
            </a:solidFill>
            <a:miter lim="800000"/>
            <a:headEnd/>
            <a:tailEnd/>
          </a:ln>
          <a:extLst>
            <a:ext uri="{909E8E84-426E-40DD-AFC4-6F175D3DCCD1}">
              <a14:hiddenFill xmlns:a14="http://schemas.microsoft.com/office/drawing/2010/main">
                <a:solidFill>
                  <a:schemeClr val="accent1"/>
                </a:solidFill>
              </a14:hiddenFill>
            </a:ext>
          </a:extLst>
        </p:spPr>
      </p:pic>
      <p:grpSp>
        <p:nvGrpSpPr>
          <p:cNvPr id="15" name="组合 14"/>
          <p:cNvGrpSpPr/>
          <p:nvPr/>
        </p:nvGrpSpPr>
        <p:grpSpPr>
          <a:xfrm>
            <a:off x="2228596" y="5953125"/>
            <a:ext cx="6310566" cy="533400"/>
            <a:chOff x="2228596" y="5953125"/>
            <a:chExt cx="6310566" cy="533400"/>
          </a:xfrm>
        </p:grpSpPr>
        <p:sp>
          <p:nvSpPr>
            <p:cNvPr id="13" name="Rectangle 2"/>
            <p:cNvSpPr txBox="1"/>
            <p:nvPr/>
          </p:nvSpPr>
          <p:spPr bwMode="auto">
            <a:xfrm>
              <a:off x="3127375" y="5953125"/>
              <a:ext cx="5411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eaLnBrk="0" hangingPunct="0">
                <a:lnSpc>
                  <a:spcPct val="90000"/>
                </a:lnSpc>
                <a:buFontTx/>
                <a:buNone/>
                <a:defRPr sz="2000" b="1">
                  <a:latin typeface="华文细黑" panose="02010600040101010101" pitchFamily="2" charset="-122"/>
                  <a:ea typeface="华文细黑" panose="02010600040101010101" pitchFamily="2" charset="-122"/>
                </a:defRPr>
              </a:lvl1pPr>
              <a:lvl2pPr marL="685800" indent="-228600" eaLnBrk="0" hangingPunct="0">
                <a:lnSpc>
                  <a:spcPct val="90000"/>
                </a:lnSpc>
                <a:spcBef>
                  <a:spcPts val="500"/>
                </a:spcBef>
                <a:buFont typeface="Arial" panose="020B0604020202020204" pitchFamily="34" charset="0"/>
                <a:buChar char="•"/>
                <a:defRPr sz="2400"/>
              </a:lvl2pPr>
              <a:lvl3pPr marL="1143000" indent="-228600" eaLnBrk="0" hangingPunct="0">
                <a:lnSpc>
                  <a:spcPct val="90000"/>
                </a:lnSpc>
                <a:spcBef>
                  <a:spcPts val="500"/>
                </a:spcBef>
                <a:buFont typeface="Arial" panose="020B0604020202020204" pitchFamily="34" charset="0"/>
                <a:buChar char="•"/>
                <a:defRPr sz="2000"/>
              </a:lvl3pPr>
              <a:lvl4pPr marL="1600200" indent="-228600" eaLnBrk="0" hangingPunct="0">
                <a:lnSpc>
                  <a:spcPct val="90000"/>
                </a:lnSpc>
                <a:spcBef>
                  <a:spcPts val="500"/>
                </a:spcBef>
                <a:buFont typeface="Arial" panose="020B0604020202020204" pitchFamily="34" charset="0"/>
                <a:buChar char="•"/>
              </a:lvl4pPr>
              <a:lvl5pPr marL="2057400" indent="-228600" eaLnBrk="0" hangingPunct="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en-US" altLang="zh-CN" sz="2400" dirty="0">
                  <a:solidFill>
                    <a:srgbClr val="0000CC"/>
                  </a:solidFill>
                  <a:latin typeface="Times New Roman" panose="02020603050405020304" pitchFamily="18" charset="0"/>
                  <a:cs typeface="Times New Roman" panose="02020603050405020304" pitchFamily="18" charset="0"/>
                </a:rPr>
                <a:t>2000</a:t>
              </a:r>
              <a:r>
                <a:rPr lang="zh-CN" altLang="en-US" sz="2400" dirty="0">
                  <a:solidFill>
                    <a:srgbClr val="0000CC"/>
                  </a:solidFill>
                </a:rPr>
                <a:t>年</a:t>
              </a:r>
              <a:r>
                <a:rPr lang="en-US" altLang="zh-CN" sz="2400" dirty="0">
                  <a:solidFill>
                    <a:srgbClr val="0000CC"/>
                  </a:solidFill>
                  <a:latin typeface="Times New Roman" panose="02020603050405020304" pitchFamily="18" charset="0"/>
                  <a:cs typeface="Times New Roman" panose="02020603050405020304" pitchFamily="18" charset="0"/>
                </a:rPr>
                <a:t>9</a:t>
              </a:r>
              <a:r>
                <a:rPr lang="zh-CN" altLang="en-US" sz="2400" dirty="0">
                  <a:solidFill>
                    <a:srgbClr val="0000CC"/>
                  </a:solidFill>
                </a:rPr>
                <a:t>月</a:t>
              </a:r>
              <a:r>
                <a:rPr lang="en-US" altLang="zh-CN" sz="2400" dirty="0">
                  <a:solidFill>
                    <a:srgbClr val="0000CC"/>
                  </a:solidFill>
                  <a:latin typeface="Times New Roman" panose="02020603050405020304" pitchFamily="18" charset="0"/>
                  <a:cs typeface="Times New Roman" panose="02020603050405020304" pitchFamily="18" charset="0"/>
                </a:rPr>
                <a:t>15</a:t>
              </a:r>
              <a:r>
                <a:rPr lang="zh-CN" altLang="en-US" sz="2400" dirty="0">
                  <a:solidFill>
                    <a:srgbClr val="0000CC"/>
                  </a:solidFill>
                </a:rPr>
                <a:t>日下雨的概率约为</a:t>
              </a:r>
              <a:r>
                <a:rPr lang="en-US" altLang="zh-CN" sz="2400" dirty="0">
                  <a:solidFill>
                    <a:srgbClr val="0000CC"/>
                  </a:solidFill>
                  <a:latin typeface="Times New Roman" panose="02020603050405020304" pitchFamily="18" charset="0"/>
                  <a:cs typeface="Times New Roman" panose="02020603050405020304" pitchFamily="18" charset="0"/>
                </a:rPr>
                <a:t>22%</a:t>
              </a:r>
              <a:endParaRPr lang="zh-CN" altLang="en-US" sz="2400" dirty="0">
                <a:solidFill>
                  <a:srgbClr val="0000CC"/>
                </a:solidFill>
                <a:latin typeface="Times New Roman" panose="02020603050405020304" pitchFamily="18" charset="0"/>
                <a:cs typeface="Times New Roman" panose="02020603050405020304" pitchFamily="18" charset="0"/>
              </a:endParaRPr>
            </a:p>
          </p:txBody>
        </p:sp>
        <p:sp>
          <p:nvSpPr>
            <p:cNvPr id="16" name="右箭头 15"/>
            <p:cNvSpPr/>
            <p:nvPr/>
          </p:nvSpPr>
          <p:spPr>
            <a:xfrm>
              <a:off x="2228596" y="5954711"/>
              <a:ext cx="900000" cy="360000"/>
            </a:xfrm>
            <a:prstGeom prst="rightArrow">
              <a:avLst/>
            </a:prstGeom>
            <a:solidFill>
              <a:srgbClr val="99CCFF"/>
            </a:solidFill>
            <a:ln w="190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00CC"/>
                </a:solidFill>
              </a:endParaRPr>
            </a:p>
          </p:txBody>
        </p:sp>
      </p:grpSp>
      <p:sp>
        <p:nvSpPr>
          <p:cNvPr id="11" name="TextBox 10"/>
          <p:cNvSpPr txBox="1"/>
          <p:nvPr/>
        </p:nvSpPr>
        <p:spPr>
          <a:xfrm>
            <a:off x="594518" y="3667126"/>
            <a:ext cx="4320382" cy="46037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分析：由</a:t>
            </a:r>
            <a:r>
              <a:rPr lang="zh-CN" altLang="en-US" sz="2400" b="1" dirty="0">
                <a:solidFill>
                  <a:srgbClr val="C00000"/>
                </a:solidFill>
                <a:latin typeface="黑体" panose="02010609060101010101" pitchFamily="49" charset="-122"/>
                <a:ea typeface="黑体" panose="02010609060101010101" pitchFamily="49" charset="-122"/>
              </a:rPr>
              <a:t>伯努利大数定律</a:t>
            </a:r>
            <a:r>
              <a:rPr lang="zh-CN" altLang="en-US" sz="2400" b="1" dirty="0">
                <a:latin typeface="黑体" panose="02010609060101010101" pitchFamily="49" charset="-122"/>
                <a:ea typeface="黑体" panose="02010609060101010101" pitchFamily="49" charset="-122"/>
              </a:rPr>
              <a:t>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500" fill="hold"/>
                                        <p:tgtEl>
                                          <p:spTgt spid="3075"/>
                                        </p:tgtEl>
                                        <p:attrNameLst>
                                          <p:attrName>ppt_w</p:attrName>
                                        </p:attrNameLst>
                                      </p:cBhvr>
                                      <p:tavLst>
                                        <p:tav tm="0">
                                          <p:val>
                                            <p:fltVal val="0"/>
                                          </p:val>
                                        </p:tav>
                                        <p:tav tm="100000">
                                          <p:val>
                                            <p:strVal val="#ppt_w"/>
                                          </p:val>
                                        </p:tav>
                                      </p:tavLst>
                                    </p:anim>
                                    <p:anim calcmode="lin" valueType="num">
                                      <p:cBhvr>
                                        <p:cTn id="8" dur="500" fill="hold"/>
                                        <p:tgtEl>
                                          <p:spTgt spid="3075"/>
                                        </p:tgtEl>
                                        <p:attrNameLst>
                                          <p:attrName>ppt_h</p:attrName>
                                        </p:attrNameLst>
                                      </p:cBhvr>
                                      <p:tavLst>
                                        <p:tav tm="0">
                                          <p:val>
                                            <p:fltVal val="0"/>
                                          </p:val>
                                        </p:tav>
                                        <p:tav tm="100000">
                                          <p:val>
                                            <p:strVal val="#ppt_h"/>
                                          </p:val>
                                        </p:tav>
                                      </p:tavLst>
                                    </p:anim>
                                    <p:animEffect transition="in" filter="fade">
                                      <p:cBhvr>
                                        <p:cTn id="9" dur="500"/>
                                        <p:tgtEl>
                                          <p:spTgt spid="307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8" name="Rectangle 2"/>
          <p:cNvSpPr>
            <a:spLocks noGrp="1" noChangeArrowheads="1"/>
          </p:cNvSpPr>
          <p:nvPr>
            <p:ph type="title" idx="4294967295"/>
          </p:nvPr>
        </p:nvSpPr>
        <p:spPr bwMode="auto">
          <a:xfrm>
            <a:off x="533400" y="931862"/>
            <a:ext cx="8001000"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algn="l"/>
            <a:r>
              <a:rPr lang="zh-CN" altLang="en-US" sz="2400" b="0" dirty="0">
                <a:solidFill>
                  <a:srgbClr val="0000FF"/>
                </a:solidFill>
                <a:latin typeface="+mn-lt"/>
                <a:ea typeface="黑体" panose="02010609060101010101" pitchFamily="49" charset="-122"/>
              </a:rPr>
              <a:t>例</a:t>
            </a:r>
            <a:r>
              <a:rPr lang="en-US" altLang="zh-CN" sz="2400" b="0" dirty="0">
                <a:solidFill>
                  <a:srgbClr val="0000FF"/>
                </a:solidFill>
                <a:latin typeface="+mn-lt"/>
                <a:ea typeface="黑体" panose="02010609060101010101" pitchFamily="49" charset="-122"/>
              </a:rPr>
              <a:t>3</a:t>
            </a:r>
            <a:r>
              <a:rPr lang="en-US" altLang="zh-CN" sz="2400" b="0" dirty="0">
                <a:latin typeface="+mn-lt"/>
                <a:ea typeface="黑体" panose="02010609060101010101" pitchFamily="49" charset="-122"/>
              </a:rPr>
              <a:t>   </a:t>
            </a:r>
            <a:r>
              <a:rPr lang="zh-CN" altLang="en-US" sz="2400" b="0" dirty="0">
                <a:solidFill>
                  <a:schemeClr val="tx1"/>
                </a:solidFill>
                <a:latin typeface="+mn-lt"/>
                <a:ea typeface="黑体" panose="02010609060101010101" pitchFamily="49" charset="-122"/>
              </a:rPr>
              <a:t>如何估计一大批产品的次品率 </a:t>
            </a:r>
            <a:r>
              <a:rPr lang="en-US" altLang="zh-CN" sz="2400" b="0" i="1" dirty="0">
                <a:solidFill>
                  <a:schemeClr val="tx1"/>
                </a:solidFill>
                <a:latin typeface="+mn-lt"/>
                <a:ea typeface="黑体" panose="02010609060101010101" pitchFamily="49" charset="-122"/>
              </a:rPr>
              <a:t>p </a:t>
            </a:r>
            <a:r>
              <a:rPr lang="zh-CN" altLang="en-US" sz="2400" b="0" dirty="0">
                <a:solidFill>
                  <a:schemeClr val="tx1"/>
                </a:solidFill>
                <a:latin typeface="+mn-lt"/>
                <a:ea typeface="黑体" panose="02010609060101010101" pitchFamily="49" charset="-122"/>
              </a:rPr>
              <a:t>？</a:t>
            </a:r>
          </a:p>
        </p:txBody>
      </p:sp>
      <p:sp>
        <p:nvSpPr>
          <p:cNvPr id="275459" name="Text Box 3"/>
          <p:cNvSpPr txBox="1">
            <a:spLocks noChangeArrowheads="1"/>
          </p:cNvSpPr>
          <p:nvPr/>
        </p:nvSpPr>
        <p:spPr bwMode="auto">
          <a:xfrm>
            <a:off x="1199138" y="1676400"/>
            <a:ext cx="6801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由伯努利大数定律可知，当 </a:t>
            </a:r>
            <a:r>
              <a:rPr kumimoji="1" lang="en-US" altLang="zh-CN" sz="2400" i="1" dirty="0">
                <a:latin typeface="+mn-lt"/>
                <a:ea typeface="黑体" panose="02010609060101010101" pitchFamily="49" charset="-122"/>
              </a:rPr>
              <a:t>n </a:t>
            </a:r>
            <a:r>
              <a:rPr kumimoji="1" lang="zh-CN" altLang="en-US" sz="2400" dirty="0">
                <a:latin typeface="+mn-lt"/>
                <a:ea typeface="黑体" panose="02010609060101010101" pitchFamily="49" charset="-122"/>
              </a:rPr>
              <a:t>很大时，可取频率</a:t>
            </a:r>
          </a:p>
        </p:txBody>
      </p:sp>
      <p:graphicFrame>
        <p:nvGraphicFramePr>
          <p:cNvPr id="275460" name="Object 4"/>
          <p:cNvGraphicFramePr>
            <a:graphicFrameLocks noChangeAspect="1"/>
          </p:cNvGraphicFramePr>
          <p:nvPr/>
        </p:nvGraphicFramePr>
        <p:xfrm>
          <a:off x="7772658" y="1676083"/>
          <a:ext cx="895350" cy="530225"/>
        </p:xfrm>
        <a:graphic>
          <a:graphicData uri="http://schemas.openxmlformats.org/presentationml/2006/ole">
            <mc:AlternateContent xmlns:mc="http://schemas.openxmlformats.org/markup-compatibility/2006">
              <mc:Choice xmlns:v="urn:schemas-microsoft-com:vml" Requires="v">
                <p:oleObj spid="_x0000_s14339" name="Equation" r:id="rId3" imgW="673100" imgH="406400" progId="Equation.DSMT4">
                  <p:embed/>
                </p:oleObj>
              </mc:Choice>
              <mc:Fallback>
                <p:oleObj name="Equation" r:id="rId3" imgW="673100" imgH="40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658" y="1676083"/>
                        <a:ext cx="89535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5461" name="Text Box 5"/>
          <p:cNvSpPr txBox="1">
            <a:spLocks noChangeArrowheads="1"/>
          </p:cNvSpPr>
          <p:nvPr/>
        </p:nvSpPr>
        <p:spPr bwMode="auto">
          <a:xfrm>
            <a:off x="686058" y="2285683"/>
            <a:ext cx="35702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作为次品率 </a:t>
            </a:r>
            <a:r>
              <a:rPr kumimoji="1" lang="en-US" altLang="zh-CN" sz="2400" i="1">
                <a:latin typeface="+mn-lt"/>
                <a:ea typeface="黑体" panose="02010609060101010101" pitchFamily="49" charset="-122"/>
              </a:rPr>
              <a:t>p </a:t>
            </a:r>
            <a:r>
              <a:rPr kumimoji="1" lang="zh-CN" altLang="en-US" sz="2400">
                <a:latin typeface="+mn-lt"/>
                <a:ea typeface="黑体" panose="02010609060101010101" pitchFamily="49" charset="-122"/>
              </a:rPr>
              <a:t>的估计值。</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5459"/>
                                        </p:tgtEl>
                                        <p:attrNameLst>
                                          <p:attrName>style.visibility</p:attrName>
                                        </p:attrNameLst>
                                      </p:cBhvr>
                                      <p:to>
                                        <p:strVal val="visible"/>
                                      </p:to>
                                    </p:set>
                                    <p:animEffect transition="in" filter="blinds(horizontal)">
                                      <p:cBhvr>
                                        <p:cTn id="7" dur="500"/>
                                        <p:tgtEl>
                                          <p:spTgt spid="2754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5460"/>
                                        </p:tgtEl>
                                        <p:attrNameLst>
                                          <p:attrName>style.visibility</p:attrName>
                                        </p:attrNameLst>
                                      </p:cBhvr>
                                      <p:to>
                                        <p:strVal val="visible"/>
                                      </p:to>
                                    </p:set>
                                    <p:animEffect transition="in" filter="blinds(horizontal)">
                                      <p:cBhvr>
                                        <p:cTn id="12" dur="500"/>
                                        <p:tgtEl>
                                          <p:spTgt spid="27546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5461"/>
                                        </p:tgtEl>
                                        <p:attrNameLst>
                                          <p:attrName>style.visibility</p:attrName>
                                        </p:attrNameLst>
                                      </p:cBhvr>
                                      <p:to>
                                        <p:strVal val="visible"/>
                                      </p:to>
                                    </p:set>
                                    <p:animEffect transition="in" filter="blinds(horizontal)">
                                      <p:cBhvr>
                                        <p:cTn id="17" dur="500"/>
                                        <p:tgtEl>
                                          <p:spTgt spid="275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animBg="1"/>
      <p:bldP spid="2754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table"/>
          <p:cNvPicPr>
            <a:picLocks noGrp="1"/>
          </p:cNvPicPr>
          <p:nvPr/>
        </p:nvPicPr>
        <p:blipFill>
          <a:blip r:embed="rId2"/>
          <a:stretch>
            <a:fillRect/>
          </a:stretch>
        </p:blipFill>
        <p:spPr>
          <a:xfrm>
            <a:off x="1035050" y="2293938"/>
            <a:ext cx="7086600" cy="3009900"/>
          </a:xfrm>
          <a:prstGeom prst="rect">
            <a:avLst/>
          </a:prstGeom>
          <a:noFill/>
          <a:ln w="9525">
            <a:noFill/>
          </a:ln>
        </p:spPr>
      </p:pic>
      <p:grpSp>
        <p:nvGrpSpPr>
          <p:cNvPr id="46" name="组合 45"/>
          <p:cNvGrpSpPr/>
          <p:nvPr/>
        </p:nvGrpSpPr>
        <p:grpSpPr>
          <a:xfrm>
            <a:off x="2390775" y="4256088"/>
            <a:ext cx="2159000" cy="971550"/>
            <a:chOff x="2539544" y="2562322"/>
            <a:chExt cx="2265363" cy="1116012"/>
          </a:xfrm>
        </p:grpSpPr>
        <p:sp>
          <p:nvSpPr>
            <p:cNvPr id="28675" name="文本框 28"/>
            <p:cNvSpPr txBox="1"/>
            <p:nvPr/>
          </p:nvSpPr>
          <p:spPr>
            <a:xfrm>
              <a:off x="3856902" y="2744884"/>
              <a:ext cx="341760" cy="400110"/>
            </a:xfrm>
            <a:prstGeom prst="rect">
              <a:avLst/>
            </a:prstGeom>
            <a:noFill/>
            <a:ln w="9525">
              <a:noFill/>
            </a:ln>
          </p:spPr>
          <p:txBody>
            <a:bodyPr wrap="none" anchor="t" anchorCtr="0">
              <a:spAutoFit/>
            </a:bodyPr>
            <a:lstStyle/>
            <a:p>
              <a:r>
                <a:rPr lang="en-US" altLang="zh-CN" sz="2000" b="1" i="1">
                  <a:solidFill>
                    <a:srgbClr val="0000CC"/>
                  </a:solidFill>
                  <a:latin typeface="Times New Roman" panose="02020603050405020304" pitchFamily="18" charset="0"/>
                </a:rPr>
                <a:t>P</a:t>
              </a:r>
            </a:p>
          </p:txBody>
        </p:sp>
        <p:pic>
          <p:nvPicPr>
            <p:cNvPr id="28676" name="图片 72"/>
            <p:cNvPicPr>
              <a:picLocks noChangeAspect="1"/>
            </p:cNvPicPr>
            <p:nvPr/>
          </p:nvPicPr>
          <p:blipFill>
            <a:blip r:embed="rId3"/>
            <a:stretch>
              <a:fillRect/>
            </a:stretch>
          </p:blipFill>
          <p:spPr>
            <a:xfrm>
              <a:off x="3489501" y="2838547"/>
              <a:ext cx="1106487" cy="576262"/>
            </a:xfrm>
            <a:prstGeom prst="rect">
              <a:avLst/>
            </a:prstGeom>
            <a:noFill/>
            <a:ln w="9525">
              <a:noFill/>
            </a:ln>
          </p:spPr>
        </p:pic>
        <p:pic>
          <p:nvPicPr>
            <p:cNvPr id="28677" name="图片 73"/>
            <p:cNvPicPr>
              <a:picLocks noChangeAspect="1"/>
            </p:cNvPicPr>
            <p:nvPr/>
          </p:nvPicPr>
          <p:blipFill>
            <a:blip r:embed="rId4"/>
            <a:stretch>
              <a:fillRect/>
            </a:stretch>
          </p:blipFill>
          <p:spPr>
            <a:xfrm>
              <a:off x="4328657" y="2852834"/>
              <a:ext cx="476250" cy="533400"/>
            </a:xfrm>
            <a:prstGeom prst="rect">
              <a:avLst/>
            </a:prstGeom>
            <a:noFill/>
            <a:ln w="9525">
              <a:noFill/>
            </a:ln>
          </p:spPr>
        </p:pic>
        <p:pic>
          <p:nvPicPr>
            <p:cNvPr id="28678" name="Picture 55"/>
            <p:cNvPicPr>
              <a:picLocks noChangeAspect="1"/>
            </p:cNvPicPr>
            <p:nvPr/>
          </p:nvPicPr>
          <p:blipFill>
            <a:blip r:embed="rId5"/>
            <a:stretch>
              <a:fillRect/>
            </a:stretch>
          </p:blipFill>
          <p:spPr>
            <a:xfrm>
              <a:off x="2539544" y="2562322"/>
              <a:ext cx="1239838" cy="1116012"/>
            </a:xfrm>
            <a:prstGeom prst="rect">
              <a:avLst/>
            </a:prstGeom>
            <a:noFill/>
            <a:ln w="9525">
              <a:noFill/>
            </a:ln>
          </p:spPr>
        </p:pic>
      </p:grpSp>
      <p:grpSp>
        <p:nvGrpSpPr>
          <p:cNvPr id="47" name="组合 46"/>
          <p:cNvGrpSpPr/>
          <p:nvPr/>
        </p:nvGrpSpPr>
        <p:grpSpPr>
          <a:xfrm>
            <a:off x="2238375" y="2911475"/>
            <a:ext cx="5637213" cy="576263"/>
            <a:chOff x="1278532" y="4903888"/>
            <a:chExt cx="5638215" cy="576000"/>
          </a:xfrm>
        </p:grpSpPr>
        <p:grpSp>
          <p:nvGrpSpPr>
            <p:cNvPr id="28680" name="组合 67"/>
            <p:cNvGrpSpPr/>
            <p:nvPr/>
          </p:nvGrpSpPr>
          <p:grpSpPr>
            <a:xfrm>
              <a:off x="4444396" y="4903888"/>
              <a:ext cx="2472351" cy="576000"/>
              <a:chOff x="4453921" y="4894363"/>
              <a:chExt cx="2472351" cy="576000"/>
            </a:xfrm>
          </p:grpSpPr>
          <p:pic>
            <p:nvPicPr>
              <p:cNvPr id="28681" name="Picture 108"/>
              <p:cNvPicPr>
                <a:picLocks noChangeAspect="1"/>
              </p:cNvPicPr>
              <p:nvPr/>
            </p:nvPicPr>
            <p:blipFill>
              <a:blip r:embed="rId6"/>
              <a:stretch>
                <a:fillRect/>
              </a:stretch>
            </p:blipFill>
            <p:spPr>
              <a:xfrm>
                <a:off x="5832525" y="4979938"/>
                <a:ext cx="1093747" cy="324000"/>
              </a:xfrm>
              <a:prstGeom prst="rect">
                <a:avLst/>
              </a:prstGeom>
              <a:noFill/>
              <a:ln w="9525">
                <a:noFill/>
              </a:ln>
            </p:spPr>
          </p:pic>
          <p:pic>
            <p:nvPicPr>
              <p:cNvPr id="28682" name="Picture 2"/>
              <p:cNvPicPr>
                <a:picLocks noChangeAspect="1"/>
              </p:cNvPicPr>
              <p:nvPr/>
            </p:nvPicPr>
            <p:blipFill>
              <a:blip r:embed="rId7"/>
              <a:stretch>
                <a:fillRect/>
              </a:stretch>
            </p:blipFill>
            <p:spPr>
              <a:xfrm>
                <a:off x="4453921" y="4894363"/>
                <a:ext cx="1476611" cy="576000"/>
              </a:xfrm>
              <a:prstGeom prst="rect">
                <a:avLst/>
              </a:prstGeom>
              <a:noFill/>
              <a:ln w="9525">
                <a:noFill/>
              </a:ln>
            </p:spPr>
          </p:pic>
        </p:grpSp>
        <p:sp>
          <p:nvSpPr>
            <p:cNvPr id="28683" name="矩形 68"/>
            <p:cNvSpPr/>
            <p:nvPr/>
          </p:nvSpPr>
          <p:spPr>
            <a:xfrm>
              <a:off x="1278532" y="4941883"/>
              <a:ext cx="3291286" cy="400110"/>
            </a:xfrm>
            <a:prstGeom prst="rect">
              <a:avLst/>
            </a:prstGeom>
            <a:noFill/>
            <a:ln w="9525">
              <a:noFill/>
            </a:ln>
          </p:spPr>
          <p:txBody>
            <a:bodyPr wrap="none" anchor="t" anchorCtr="0">
              <a:spAutoFit/>
            </a:bodyPr>
            <a:lstStyle/>
            <a:p>
              <a:r>
                <a:rPr lang="en-US" altLang="zh-CN" sz="2000" b="1" i="1" dirty="0">
                  <a:solidFill>
                    <a:srgbClr val="000000"/>
                  </a:solidFill>
                  <a:latin typeface="Times New Roman" panose="02020603050405020304" pitchFamily="18" charset="0"/>
                  <a:ea typeface="华文细黑" panose="02010600040101010101" pitchFamily="2" charset="-122"/>
                </a:rPr>
                <a:t>X</a:t>
              </a:r>
              <a:r>
                <a:rPr lang="en-US" altLang="zh-CN" sz="2000" b="1" i="1" baseline="-25000" dirty="0">
                  <a:solidFill>
                    <a:srgbClr val="000000"/>
                  </a:solidFill>
                  <a:latin typeface="Times New Roman" panose="02020603050405020304" pitchFamily="18" charset="0"/>
                  <a:ea typeface="华文细黑" panose="02010600040101010101" pitchFamily="2" charset="-122"/>
                </a:rPr>
                <a:t>i</a:t>
              </a:r>
              <a:r>
                <a:rPr lang="zh-CN" altLang="en-US" sz="2000" b="1" dirty="0">
                  <a:solidFill>
                    <a:srgbClr val="000000"/>
                  </a:solidFill>
                  <a:latin typeface="华文细黑" panose="02010600040101010101" pitchFamily="2" charset="-122"/>
                  <a:ea typeface="华文细黑" panose="02010600040101010101" pitchFamily="2" charset="-122"/>
                </a:rPr>
                <a:t> </a:t>
              </a:r>
              <a:r>
                <a:rPr lang="en-US" altLang="zh-CN" sz="2000" b="1" dirty="0">
                  <a:solidFill>
                    <a:srgbClr val="000000"/>
                  </a:solidFill>
                  <a:latin typeface="Times New Roman" panose="02020603050405020304" pitchFamily="18" charset="0"/>
                  <a:ea typeface="华文细黑" panose="02010600040101010101" pitchFamily="2" charset="-122"/>
                </a:rPr>
                <a:t>(</a:t>
              </a:r>
              <a:r>
                <a:rPr lang="en-US" altLang="zh-CN" sz="2000" b="1" i="1" dirty="0" err="1">
                  <a:solidFill>
                    <a:srgbClr val="000000"/>
                  </a:solidFill>
                  <a:latin typeface="Times New Roman" panose="02020603050405020304" pitchFamily="18" charset="0"/>
                  <a:ea typeface="华文细黑" panose="02010600040101010101" pitchFamily="2" charset="-122"/>
                </a:rPr>
                <a:t>i</a:t>
              </a:r>
              <a:r>
                <a:rPr lang="en-US" altLang="zh-CN" sz="2000" b="1" dirty="0">
                  <a:solidFill>
                    <a:srgbClr val="000000"/>
                  </a:solidFill>
                  <a:latin typeface="Times New Roman" panose="02020603050405020304" pitchFamily="18" charset="0"/>
                  <a:ea typeface="华文细黑" panose="02010600040101010101" pitchFamily="2" charset="-122"/>
                </a:rPr>
                <a:t>=1,2,…)</a:t>
              </a:r>
              <a:r>
                <a:rPr lang="zh-CN" altLang="en-US" sz="2000" b="1" dirty="0">
                  <a:solidFill>
                    <a:srgbClr val="000000"/>
                  </a:solidFill>
                  <a:latin typeface="华文细黑" panose="02010600040101010101" pitchFamily="2" charset="-122"/>
                  <a:ea typeface="华文细黑" panose="02010600040101010101" pitchFamily="2" charset="-122"/>
                </a:rPr>
                <a:t>相互独立，存在</a:t>
              </a:r>
              <a:endParaRPr lang="zh-CN" altLang="en-US" dirty="0">
                <a:solidFill>
                  <a:srgbClr val="000000"/>
                </a:solidFill>
                <a:latin typeface="Calibri" panose="020F0502020204030204"/>
                <a:ea typeface="宋体" panose="02010600030101010101" pitchFamily="2" charset="-122"/>
              </a:endParaRPr>
            </a:p>
          </p:txBody>
        </p:sp>
      </p:grpSp>
      <p:sp>
        <p:nvSpPr>
          <p:cNvPr id="50" name="矩形 49"/>
          <p:cNvSpPr/>
          <p:nvPr/>
        </p:nvSpPr>
        <p:spPr>
          <a:xfrm>
            <a:off x="2362200" y="3629025"/>
            <a:ext cx="2265363" cy="400050"/>
          </a:xfrm>
          <a:prstGeom prst="rect">
            <a:avLst/>
          </a:prstGeom>
          <a:noFill/>
          <a:ln w="9525">
            <a:noFill/>
          </a:ln>
        </p:spPr>
        <p:txBody>
          <a:bodyPr wrap="none" anchor="t" anchorCtr="0">
            <a:spAutoFit/>
          </a:bodyPr>
          <a:lstStyle/>
          <a:p>
            <a:r>
              <a:rPr lang="en-US" altLang="zh-CN" sz="2000" b="1" i="1" dirty="0">
                <a:solidFill>
                  <a:srgbClr val="000000"/>
                </a:solidFill>
                <a:latin typeface="Times New Roman" panose="02020603050405020304" pitchFamily="18" charset="0"/>
                <a:ea typeface="华文细黑" panose="02010600040101010101" pitchFamily="2" charset="-122"/>
              </a:rPr>
              <a:t>X</a:t>
            </a:r>
            <a:r>
              <a:rPr lang="en-US" altLang="zh-CN" sz="2000" b="1" i="1" baseline="-25000" dirty="0">
                <a:solidFill>
                  <a:srgbClr val="000000"/>
                </a:solidFill>
                <a:latin typeface="Times New Roman" panose="02020603050405020304" pitchFamily="18" charset="0"/>
                <a:ea typeface="华文细黑" panose="02010600040101010101" pitchFamily="2" charset="-122"/>
              </a:rPr>
              <a:t>i</a:t>
            </a:r>
            <a:r>
              <a:rPr lang="zh-CN" altLang="en-US" sz="2000" b="1" dirty="0">
                <a:solidFill>
                  <a:srgbClr val="000000"/>
                </a:solidFill>
                <a:latin typeface="华文细黑" panose="02010600040101010101" pitchFamily="2" charset="-122"/>
                <a:ea typeface="华文细黑" panose="02010600040101010101" pitchFamily="2" charset="-122"/>
              </a:rPr>
              <a:t> </a:t>
            </a:r>
            <a:r>
              <a:rPr lang="en-US" altLang="zh-CN" sz="2000" b="1" dirty="0">
                <a:solidFill>
                  <a:srgbClr val="000000"/>
                </a:solidFill>
                <a:latin typeface="Times New Roman" panose="02020603050405020304" pitchFamily="18" charset="0"/>
                <a:ea typeface="华文细黑" panose="02010600040101010101" pitchFamily="2" charset="-122"/>
              </a:rPr>
              <a:t>(</a:t>
            </a:r>
            <a:r>
              <a:rPr lang="en-US" altLang="zh-CN" sz="2000" b="1" i="1" dirty="0" err="1">
                <a:solidFill>
                  <a:srgbClr val="000000"/>
                </a:solidFill>
                <a:latin typeface="Times New Roman" panose="02020603050405020304" pitchFamily="18" charset="0"/>
                <a:ea typeface="华文细黑" panose="02010600040101010101" pitchFamily="2" charset="-122"/>
              </a:rPr>
              <a:t>i</a:t>
            </a:r>
            <a:r>
              <a:rPr lang="en-US" altLang="zh-CN" sz="2000" b="1" dirty="0">
                <a:solidFill>
                  <a:srgbClr val="000000"/>
                </a:solidFill>
                <a:latin typeface="Times New Roman" panose="02020603050405020304" pitchFamily="18" charset="0"/>
                <a:ea typeface="华文细黑" panose="02010600040101010101" pitchFamily="2" charset="-122"/>
              </a:rPr>
              <a:t>=1,2,…)</a:t>
            </a:r>
            <a:r>
              <a:rPr lang="zh-CN" altLang="en-US" sz="2000" b="1" dirty="0">
                <a:solidFill>
                  <a:srgbClr val="C00000"/>
                </a:solidFill>
                <a:latin typeface="Times New Roman" panose="02020603050405020304" pitchFamily="18" charset="0"/>
                <a:ea typeface="华文细黑" panose="02010600040101010101" pitchFamily="2" charset="-122"/>
              </a:rPr>
              <a:t>同分布</a:t>
            </a:r>
            <a:endParaRPr lang="zh-CN" altLang="en-US" dirty="0">
              <a:solidFill>
                <a:srgbClr val="C00000"/>
              </a:solidFill>
              <a:latin typeface="Calibri" panose="020F0502020204030204"/>
              <a:ea typeface="宋体" panose="02010600030101010101" pitchFamily="2" charset="-122"/>
            </a:endParaRPr>
          </a:p>
        </p:txBody>
      </p:sp>
      <p:grpSp>
        <p:nvGrpSpPr>
          <p:cNvPr id="51" name="组合 50"/>
          <p:cNvGrpSpPr/>
          <p:nvPr/>
        </p:nvGrpSpPr>
        <p:grpSpPr>
          <a:xfrm>
            <a:off x="4983163" y="3600450"/>
            <a:ext cx="3222625" cy="431800"/>
            <a:chOff x="5074512" y="3998710"/>
            <a:chExt cx="3223674" cy="432000"/>
          </a:xfrm>
        </p:grpSpPr>
        <p:pic>
          <p:nvPicPr>
            <p:cNvPr id="28686" name="Picture 4"/>
            <p:cNvPicPr>
              <a:picLocks noChangeAspect="1"/>
            </p:cNvPicPr>
            <p:nvPr/>
          </p:nvPicPr>
          <p:blipFill>
            <a:blip r:embed="rId8"/>
            <a:stretch>
              <a:fillRect/>
            </a:stretch>
          </p:blipFill>
          <p:spPr>
            <a:xfrm>
              <a:off x="5618241" y="3998710"/>
              <a:ext cx="1724072" cy="432000"/>
            </a:xfrm>
            <a:prstGeom prst="rect">
              <a:avLst/>
            </a:prstGeom>
            <a:noFill/>
            <a:ln w="9525">
              <a:noFill/>
            </a:ln>
          </p:spPr>
        </p:pic>
        <p:sp>
          <p:nvSpPr>
            <p:cNvPr id="28687" name="矩形 65"/>
            <p:cNvSpPr/>
            <p:nvPr/>
          </p:nvSpPr>
          <p:spPr>
            <a:xfrm>
              <a:off x="5074512" y="4021075"/>
              <a:ext cx="697627" cy="400110"/>
            </a:xfrm>
            <a:prstGeom prst="rect">
              <a:avLst/>
            </a:prstGeom>
            <a:noFill/>
            <a:ln w="9525">
              <a:noFill/>
            </a:ln>
          </p:spPr>
          <p:txBody>
            <a:bodyPr wrap="none" anchor="t" anchorCtr="0">
              <a:spAutoFit/>
            </a:bodyPr>
            <a:lstStyle/>
            <a:p>
              <a:r>
                <a:rPr lang="zh-CN" altLang="en-US" sz="2000" b="1" dirty="0">
                  <a:solidFill>
                    <a:srgbClr val="C00000"/>
                  </a:solidFill>
                  <a:latin typeface="华文细黑" panose="02010600040101010101" pitchFamily="2" charset="-122"/>
                  <a:ea typeface="华文细黑" panose="02010600040101010101" pitchFamily="2" charset="-122"/>
                </a:rPr>
                <a:t>存在</a:t>
              </a:r>
              <a:endParaRPr lang="zh-CN" altLang="en-US" sz="2000" dirty="0">
                <a:solidFill>
                  <a:srgbClr val="C00000"/>
                </a:solidFill>
                <a:latin typeface="Calibri" panose="020F0502020204030204"/>
                <a:ea typeface="宋体" panose="02010600030101010101" pitchFamily="2" charset="-122"/>
              </a:endParaRPr>
            </a:p>
          </p:txBody>
        </p:sp>
        <p:pic>
          <p:nvPicPr>
            <p:cNvPr id="28688" name="Picture 108"/>
            <p:cNvPicPr>
              <a:picLocks noChangeAspect="1"/>
            </p:cNvPicPr>
            <p:nvPr/>
          </p:nvPicPr>
          <p:blipFill>
            <a:blip r:embed="rId6"/>
            <a:stretch>
              <a:fillRect/>
            </a:stretch>
          </p:blipFill>
          <p:spPr>
            <a:xfrm>
              <a:off x="7204439" y="4074910"/>
              <a:ext cx="1093747" cy="324000"/>
            </a:xfrm>
            <a:prstGeom prst="rect">
              <a:avLst/>
            </a:prstGeom>
            <a:noFill/>
            <a:ln w="9525">
              <a:noFill/>
            </a:ln>
          </p:spPr>
        </p:pic>
      </p:grpSp>
      <p:grpSp>
        <p:nvGrpSpPr>
          <p:cNvPr id="52" name="组合 51"/>
          <p:cNvGrpSpPr/>
          <p:nvPr/>
        </p:nvGrpSpPr>
        <p:grpSpPr>
          <a:xfrm>
            <a:off x="4545013" y="4283075"/>
            <a:ext cx="3059112" cy="936625"/>
            <a:chOff x="5002213" y="3127375"/>
            <a:chExt cx="3508375" cy="960438"/>
          </a:xfrm>
        </p:grpSpPr>
        <p:sp>
          <p:nvSpPr>
            <p:cNvPr id="60" name="矩形标注 6"/>
            <p:cNvSpPr/>
            <p:nvPr/>
          </p:nvSpPr>
          <p:spPr>
            <a:xfrm>
              <a:off x="5002213" y="3127375"/>
              <a:ext cx="3508375" cy="960438"/>
            </a:xfrm>
            <a:custGeom>
              <a:avLst/>
              <a:gdLst>
                <a:gd name="connsiteX0" fmla="*/ 0 w 2935449"/>
                <a:gd name="connsiteY0" fmla="*/ 0 h 960674"/>
                <a:gd name="connsiteX1" fmla="*/ 489242 w 2935449"/>
                <a:gd name="connsiteY1" fmla="*/ 0 h 960674"/>
                <a:gd name="connsiteX2" fmla="*/ 489242 w 2935449"/>
                <a:gd name="connsiteY2" fmla="*/ 0 h 960674"/>
                <a:gd name="connsiteX3" fmla="*/ 1223104 w 2935449"/>
                <a:gd name="connsiteY3" fmla="*/ 0 h 960674"/>
                <a:gd name="connsiteX4" fmla="*/ 2935449 w 2935449"/>
                <a:gd name="connsiteY4" fmla="*/ 0 h 960674"/>
                <a:gd name="connsiteX5" fmla="*/ 2935449 w 2935449"/>
                <a:gd name="connsiteY5" fmla="*/ 160112 h 960674"/>
                <a:gd name="connsiteX6" fmla="*/ 2935449 w 2935449"/>
                <a:gd name="connsiteY6" fmla="*/ 160112 h 960674"/>
                <a:gd name="connsiteX7" fmla="*/ 2935449 w 2935449"/>
                <a:gd name="connsiteY7" fmla="*/ 400281 h 960674"/>
                <a:gd name="connsiteX8" fmla="*/ 2935449 w 2935449"/>
                <a:gd name="connsiteY8" fmla="*/ 960674 h 960674"/>
                <a:gd name="connsiteX9" fmla="*/ 1223104 w 2935449"/>
                <a:gd name="connsiteY9" fmla="*/ 960674 h 960674"/>
                <a:gd name="connsiteX10" fmla="*/ 489242 w 2935449"/>
                <a:gd name="connsiteY10" fmla="*/ 960674 h 960674"/>
                <a:gd name="connsiteX11" fmla="*/ 489242 w 2935449"/>
                <a:gd name="connsiteY11" fmla="*/ 960674 h 960674"/>
                <a:gd name="connsiteX12" fmla="*/ 0 w 2935449"/>
                <a:gd name="connsiteY12" fmla="*/ 960674 h 960674"/>
                <a:gd name="connsiteX13" fmla="*/ 0 w 2935449"/>
                <a:gd name="connsiteY13" fmla="*/ 400281 h 960674"/>
                <a:gd name="connsiteX14" fmla="*/ -573411 w 2935449"/>
                <a:gd name="connsiteY14" fmla="*/ 459423 h 960674"/>
                <a:gd name="connsiteX15" fmla="*/ 0 w 2935449"/>
                <a:gd name="connsiteY15" fmla="*/ 160112 h 960674"/>
                <a:gd name="connsiteX16" fmla="*/ 0 w 2935449"/>
                <a:gd name="connsiteY16" fmla="*/ 0 h 960674"/>
                <a:gd name="connsiteX0-1" fmla="*/ 573411 w 3508860"/>
                <a:gd name="connsiteY0-2" fmla="*/ 0 h 960674"/>
                <a:gd name="connsiteX1-3" fmla="*/ 1062653 w 3508860"/>
                <a:gd name="connsiteY1-4" fmla="*/ 0 h 960674"/>
                <a:gd name="connsiteX2-5" fmla="*/ 1062653 w 3508860"/>
                <a:gd name="connsiteY2-6" fmla="*/ 0 h 960674"/>
                <a:gd name="connsiteX3-7" fmla="*/ 1796515 w 3508860"/>
                <a:gd name="connsiteY3-8" fmla="*/ 0 h 960674"/>
                <a:gd name="connsiteX4-9" fmla="*/ 3508860 w 3508860"/>
                <a:gd name="connsiteY4-10" fmla="*/ 0 h 960674"/>
                <a:gd name="connsiteX5-11" fmla="*/ 3508860 w 3508860"/>
                <a:gd name="connsiteY5-12" fmla="*/ 160112 h 960674"/>
                <a:gd name="connsiteX6-13" fmla="*/ 3508860 w 3508860"/>
                <a:gd name="connsiteY6-14" fmla="*/ 160112 h 960674"/>
                <a:gd name="connsiteX7-15" fmla="*/ 3508860 w 3508860"/>
                <a:gd name="connsiteY7-16" fmla="*/ 400281 h 960674"/>
                <a:gd name="connsiteX8-17" fmla="*/ 3508860 w 3508860"/>
                <a:gd name="connsiteY8-18" fmla="*/ 960674 h 960674"/>
                <a:gd name="connsiteX9-19" fmla="*/ 1796515 w 3508860"/>
                <a:gd name="connsiteY9-20" fmla="*/ 960674 h 960674"/>
                <a:gd name="connsiteX10-21" fmla="*/ 1062653 w 3508860"/>
                <a:gd name="connsiteY10-22" fmla="*/ 960674 h 960674"/>
                <a:gd name="connsiteX11-23" fmla="*/ 1062653 w 3508860"/>
                <a:gd name="connsiteY11-24" fmla="*/ 960674 h 960674"/>
                <a:gd name="connsiteX12-25" fmla="*/ 573411 w 3508860"/>
                <a:gd name="connsiteY12-26" fmla="*/ 960674 h 960674"/>
                <a:gd name="connsiteX13-27" fmla="*/ 564785 w 3508860"/>
                <a:gd name="connsiteY13-28" fmla="*/ 486545 h 960674"/>
                <a:gd name="connsiteX14-29" fmla="*/ 0 w 3508860"/>
                <a:gd name="connsiteY14-30" fmla="*/ 459423 h 960674"/>
                <a:gd name="connsiteX15-31" fmla="*/ 573411 w 3508860"/>
                <a:gd name="connsiteY15-32" fmla="*/ 160112 h 960674"/>
                <a:gd name="connsiteX16-33" fmla="*/ 573411 w 3508860"/>
                <a:gd name="connsiteY16-34" fmla="*/ 0 h 960674"/>
                <a:gd name="connsiteX0-35" fmla="*/ 573411 w 3508860"/>
                <a:gd name="connsiteY0-36" fmla="*/ 0 h 960674"/>
                <a:gd name="connsiteX1-37" fmla="*/ 1062653 w 3508860"/>
                <a:gd name="connsiteY1-38" fmla="*/ 0 h 960674"/>
                <a:gd name="connsiteX2-39" fmla="*/ 1062653 w 3508860"/>
                <a:gd name="connsiteY2-40" fmla="*/ 0 h 960674"/>
                <a:gd name="connsiteX3-41" fmla="*/ 1796515 w 3508860"/>
                <a:gd name="connsiteY3-42" fmla="*/ 0 h 960674"/>
                <a:gd name="connsiteX4-43" fmla="*/ 3508860 w 3508860"/>
                <a:gd name="connsiteY4-44" fmla="*/ 0 h 960674"/>
                <a:gd name="connsiteX5-45" fmla="*/ 3508860 w 3508860"/>
                <a:gd name="connsiteY5-46" fmla="*/ 160112 h 960674"/>
                <a:gd name="connsiteX6-47" fmla="*/ 3508860 w 3508860"/>
                <a:gd name="connsiteY6-48" fmla="*/ 160112 h 960674"/>
                <a:gd name="connsiteX7-49" fmla="*/ 3508860 w 3508860"/>
                <a:gd name="connsiteY7-50" fmla="*/ 400281 h 960674"/>
                <a:gd name="connsiteX8-51" fmla="*/ 3508860 w 3508860"/>
                <a:gd name="connsiteY8-52" fmla="*/ 960674 h 960674"/>
                <a:gd name="connsiteX9-53" fmla="*/ 1796515 w 3508860"/>
                <a:gd name="connsiteY9-54" fmla="*/ 960674 h 960674"/>
                <a:gd name="connsiteX10-55" fmla="*/ 1062653 w 3508860"/>
                <a:gd name="connsiteY10-56" fmla="*/ 960674 h 960674"/>
                <a:gd name="connsiteX11-57" fmla="*/ 1062653 w 3508860"/>
                <a:gd name="connsiteY11-58" fmla="*/ 960674 h 960674"/>
                <a:gd name="connsiteX12-59" fmla="*/ 573411 w 3508860"/>
                <a:gd name="connsiteY12-60" fmla="*/ 960674 h 960674"/>
                <a:gd name="connsiteX13-61" fmla="*/ 564785 w 3508860"/>
                <a:gd name="connsiteY13-62" fmla="*/ 486545 h 960674"/>
                <a:gd name="connsiteX14-63" fmla="*/ 0 w 3508860"/>
                <a:gd name="connsiteY14-64" fmla="*/ 459423 h 960674"/>
                <a:gd name="connsiteX15-65" fmla="*/ 564785 w 3508860"/>
                <a:gd name="connsiteY15-66" fmla="*/ 263629 h 960674"/>
                <a:gd name="connsiteX16-67" fmla="*/ 573411 w 3508860"/>
                <a:gd name="connsiteY16-68" fmla="*/ 0 h 960674"/>
                <a:gd name="connsiteX0-69" fmla="*/ 573411 w 3508860"/>
                <a:gd name="connsiteY0-70" fmla="*/ 0 h 960674"/>
                <a:gd name="connsiteX1-71" fmla="*/ 1062653 w 3508860"/>
                <a:gd name="connsiteY1-72" fmla="*/ 0 h 960674"/>
                <a:gd name="connsiteX2-73" fmla="*/ 1062653 w 3508860"/>
                <a:gd name="connsiteY2-74" fmla="*/ 0 h 960674"/>
                <a:gd name="connsiteX3-75" fmla="*/ 1796515 w 3508860"/>
                <a:gd name="connsiteY3-76" fmla="*/ 0 h 960674"/>
                <a:gd name="connsiteX4-77" fmla="*/ 3508860 w 3508860"/>
                <a:gd name="connsiteY4-78" fmla="*/ 0 h 960674"/>
                <a:gd name="connsiteX5-79" fmla="*/ 3508860 w 3508860"/>
                <a:gd name="connsiteY5-80" fmla="*/ 160112 h 960674"/>
                <a:gd name="connsiteX6-81" fmla="*/ 3508860 w 3508860"/>
                <a:gd name="connsiteY6-82" fmla="*/ 160112 h 960674"/>
                <a:gd name="connsiteX7-83" fmla="*/ 3508860 w 3508860"/>
                <a:gd name="connsiteY7-84" fmla="*/ 400281 h 960674"/>
                <a:gd name="connsiteX8-85" fmla="*/ 3508860 w 3508860"/>
                <a:gd name="connsiteY8-86" fmla="*/ 960674 h 960674"/>
                <a:gd name="connsiteX9-87" fmla="*/ 1796515 w 3508860"/>
                <a:gd name="connsiteY9-88" fmla="*/ 960674 h 960674"/>
                <a:gd name="connsiteX10-89" fmla="*/ 1062653 w 3508860"/>
                <a:gd name="connsiteY10-90" fmla="*/ 960674 h 960674"/>
                <a:gd name="connsiteX11-91" fmla="*/ 1062653 w 3508860"/>
                <a:gd name="connsiteY11-92" fmla="*/ 960674 h 960674"/>
                <a:gd name="connsiteX12-93" fmla="*/ 573411 w 3508860"/>
                <a:gd name="connsiteY12-94" fmla="*/ 960674 h 960674"/>
                <a:gd name="connsiteX13-95" fmla="*/ 564785 w 3508860"/>
                <a:gd name="connsiteY13-96" fmla="*/ 538304 h 960674"/>
                <a:gd name="connsiteX14-97" fmla="*/ 0 w 3508860"/>
                <a:gd name="connsiteY14-98" fmla="*/ 459423 h 960674"/>
                <a:gd name="connsiteX15-99" fmla="*/ 564785 w 3508860"/>
                <a:gd name="connsiteY15-100" fmla="*/ 263629 h 960674"/>
                <a:gd name="connsiteX16-101" fmla="*/ 573411 w 3508860"/>
                <a:gd name="connsiteY16-102" fmla="*/ 0 h 960674"/>
                <a:gd name="connsiteX0-103" fmla="*/ 573411 w 3508860"/>
                <a:gd name="connsiteY0-104" fmla="*/ 0 h 960674"/>
                <a:gd name="connsiteX1-105" fmla="*/ 1062653 w 3508860"/>
                <a:gd name="connsiteY1-106" fmla="*/ 0 h 960674"/>
                <a:gd name="connsiteX2-107" fmla="*/ 1062653 w 3508860"/>
                <a:gd name="connsiteY2-108" fmla="*/ 0 h 960674"/>
                <a:gd name="connsiteX3-109" fmla="*/ 1796515 w 3508860"/>
                <a:gd name="connsiteY3-110" fmla="*/ 0 h 960674"/>
                <a:gd name="connsiteX4-111" fmla="*/ 3508860 w 3508860"/>
                <a:gd name="connsiteY4-112" fmla="*/ 0 h 960674"/>
                <a:gd name="connsiteX5-113" fmla="*/ 3508860 w 3508860"/>
                <a:gd name="connsiteY5-114" fmla="*/ 160112 h 960674"/>
                <a:gd name="connsiteX6-115" fmla="*/ 3508860 w 3508860"/>
                <a:gd name="connsiteY6-116" fmla="*/ 160112 h 960674"/>
                <a:gd name="connsiteX7-117" fmla="*/ 3508860 w 3508860"/>
                <a:gd name="connsiteY7-118" fmla="*/ 400281 h 960674"/>
                <a:gd name="connsiteX8-119" fmla="*/ 3508860 w 3508860"/>
                <a:gd name="connsiteY8-120" fmla="*/ 960674 h 960674"/>
                <a:gd name="connsiteX9-121" fmla="*/ 1796515 w 3508860"/>
                <a:gd name="connsiteY9-122" fmla="*/ 960674 h 960674"/>
                <a:gd name="connsiteX10-123" fmla="*/ 1062653 w 3508860"/>
                <a:gd name="connsiteY10-124" fmla="*/ 960674 h 960674"/>
                <a:gd name="connsiteX11-125" fmla="*/ 1062653 w 3508860"/>
                <a:gd name="connsiteY11-126" fmla="*/ 960674 h 960674"/>
                <a:gd name="connsiteX12-127" fmla="*/ 573411 w 3508860"/>
                <a:gd name="connsiteY12-128" fmla="*/ 960674 h 960674"/>
                <a:gd name="connsiteX13-129" fmla="*/ 564785 w 3508860"/>
                <a:gd name="connsiteY13-130" fmla="*/ 538304 h 960674"/>
                <a:gd name="connsiteX14-131" fmla="*/ 0 w 3508860"/>
                <a:gd name="connsiteY14-132" fmla="*/ 459423 h 960674"/>
                <a:gd name="connsiteX15-133" fmla="*/ 564785 w 3508860"/>
                <a:gd name="connsiteY15-134" fmla="*/ 349894 h 960674"/>
                <a:gd name="connsiteX16-135" fmla="*/ 573411 w 3508860"/>
                <a:gd name="connsiteY16-136" fmla="*/ 0 h 96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3508860" h="960674">
                  <a:moveTo>
                    <a:pt x="573411" y="0"/>
                  </a:moveTo>
                  <a:lnTo>
                    <a:pt x="1062653" y="0"/>
                  </a:lnTo>
                  <a:lnTo>
                    <a:pt x="1062653" y="0"/>
                  </a:lnTo>
                  <a:lnTo>
                    <a:pt x="1796515" y="0"/>
                  </a:lnTo>
                  <a:lnTo>
                    <a:pt x="3508860" y="0"/>
                  </a:lnTo>
                  <a:lnTo>
                    <a:pt x="3508860" y="160112"/>
                  </a:lnTo>
                  <a:lnTo>
                    <a:pt x="3508860" y="160112"/>
                  </a:lnTo>
                  <a:lnTo>
                    <a:pt x="3508860" y="400281"/>
                  </a:lnTo>
                  <a:lnTo>
                    <a:pt x="3508860" y="960674"/>
                  </a:lnTo>
                  <a:lnTo>
                    <a:pt x="1796515" y="960674"/>
                  </a:lnTo>
                  <a:lnTo>
                    <a:pt x="1062653" y="960674"/>
                  </a:lnTo>
                  <a:lnTo>
                    <a:pt x="1062653" y="960674"/>
                  </a:lnTo>
                  <a:lnTo>
                    <a:pt x="573411" y="960674"/>
                  </a:lnTo>
                  <a:lnTo>
                    <a:pt x="564785" y="538304"/>
                  </a:lnTo>
                  <a:lnTo>
                    <a:pt x="0" y="459423"/>
                  </a:lnTo>
                  <a:lnTo>
                    <a:pt x="564785" y="349894"/>
                  </a:lnTo>
                  <a:lnTo>
                    <a:pt x="573411" y="0"/>
                  </a:lnTo>
                  <a:close/>
                </a:path>
              </a:pathLst>
            </a:custGeom>
            <a:noFill/>
            <a:ln w="19050" cap="flat" cmpd="sng" algn="ctr">
              <a:solidFill>
                <a:srgbClr val="0066CC"/>
              </a:solidFill>
              <a:prstDash val="solid"/>
            </a:ln>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0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1" name="TextBox 5"/>
            <p:cNvSpPr txBox="1">
              <a:spLocks noChangeArrowheads="1"/>
            </p:cNvSpPr>
            <p:nvPr/>
          </p:nvSpPr>
          <p:spPr bwMode="auto">
            <a:xfrm>
              <a:off x="6237234" y="3144838"/>
              <a:ext cx="2181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C00000"/>
                  </a:solidFill>
                  <a:effectLst/>
                  <a:uLnTx/>
                  <a:uFillTx/>
                  <a:latin typeface="华文细黑" panose="02010600040101010101" pitchFamily="2" charset="-122"/>
                  <a:ea typeface="华文细黑" panose="02010600040101010101" pitchFamily="2" charset="-122"/>
                  <a:cs typeface="+mn-cs"/>
                </a:rPr>
                <a:t>的算术平均值</a:t>
              </a:r>
              <a:endParaRPr kumimoji="0" lang="en-US" altLang="zh-CN" sz="2000" b="1" i="0" u="none" strike="noStrike" kern="0" cap="none" spc="0" normalizeH="0" baseline="0" noProof="0" dirty="0">
                <a:ln>
                  <a:noFill/>
                </a:ln>
                <a:solidFill>
                  <a:srgbClr val="C00000"/>
                </a:solidFill>
                <a:effectLst/>
                <a:uLnTx/>
                <a:uFillTx/>
                <a:latin typeface="华文细黑" panose="02010600040101010101" pitchFamily="2" charset="-122"/>
                <a:ea typeface="华文细黑" panose="02010600040101010101" pitchFamily="2" charset="-122"/>
              </a:endParaRPr>
            </a:p>
          </p:txBody>
        </p:sp>
        <p:pic>
          <p:nvPicPr>
            <p:cNvPr id="28692" name="Picture 2"/>
            <p:cNvPicPr>
              <a:picLocks noChangeAspect="1"/>
            </p:cNvPicPr>
            <p:nvPr/>
          </p:nvPicPr>
          <p:blipFill>
            <a:blip r:embed="rId9"/>
            <a:stretch>
              <a:fillRect/>
            </a:stretch>
          </p:blipFill>
          <p:spPr>
            <a:xfrm>
              <a:off x="5887985" y="3141663"/>
              <a:ext cx="533400" cy="468312"/>
            </a:xfrm>
            <a:prstGeom prst="rect">
              <a:avLst/>
            </a:prstGeom>
            <a:noFill/>
            <a:ln w="9525">
              <a:noFill/>
            </a:ln>
          </p:spPr>
        </p:pic>
        <p:pic>
          <p:nvPicPr>
            <p:cNvPr id="28693" name="Picture 3"/>
            <p:cNvPicPr>
              <a:picLocks noChangeAspect="1"/>
            </p:cNvPicPr>
            <p:nvPr/>
          </p:nvPicPr>
          <p:blipFill>
            <a:blip r:embed="rId10"/>
            <a:stretch>
              <a:fillRect/>
            </a:stretch>
          </p:blipFill>
          <p:spPr>
            <a:xfrm>
              <a:off x="7347579" y="3548063"/>
              <a:ext cx="1012825" cy="468312"/>
            </a:xfrm>
            <a:prstGeom prst="rect">
              <a:avLst/>
            </a:prstGeom>
            <a:noFill/>
            <a:ln w="9525">
              <a:noFill/>
            </a:ln>
          </p:spPr>
        </p:pic>
        <p:sp>
          <p:nvSpPr>
            <p:cNvPr id="64" name="TextBox 31"/>
            <p:cNvSpPr txBox="1">
              <a:spLocks noChangeArrowheads="1"/>
            </p:cNvSpPr>
            <p:nvPr/>
          </p:nvSpPr>
          <p:spPr bwMode="auto">
            <a:xfrm>
              <a:off x="5865759" y="3581399"/>
              <a:ext cx="1811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eaLnBrk="0" hangingPunct="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C00000"/>
                  </a:solidFill>
                  <a:effectLst/>
                  <a:uLnTx/>
                  <a:uFillTx/>
                  <a:latin typeface="华文细黑" panose="02010600040101010101" pitchFamily="2" charset="-122"/>
                  <a:ea typeface="华文细黑" panose="02010600040101010101" pitchFamily="2" charset="-122"/>
                  <a:cs typeface="+mn-cs"/>
                </a:rPr>
                <a:t>稳定于期望</a:t>
              </a:r>
              <a:endParaRPr kumimoji="0" lang="zh-CN" altLang="en-US" sz="2000" b="1" i="0" u="none" strike="noStrike" kern="0" cap="none" spc="0" normalizeH="0" baseline="0" noProof="0" dirty="0">
                <a:ln>
                  <a:noFill/>
                </a:ln>
                <a:solidFill>
                  <a:srgbClr val="C00000"/>
                </a:solidFill>
                <a:effectLst/>
                <a:uLnTx/>
                <a:uFillTx/>
                <a:latin typeface="华文细黑" panose="02010600040101010101" pitchFamily="2" charset="-122"/>
                <a:ea typeface="华文细黑" panose="02010600040101010101" pitchFamily="2" charset="-122"/>
              </a:endParaRPr>
            </a:p>
          </p:txBody>
        </p:sp>
      </p:grpSp>
      <p:sp>
        <p:nvSpPr>
          <p:cNvPr id="53" name="矩形 52"/>
          <p:cNvSpPr/>
          <p:nvPr/>
        </p:nvSpPr>
        <p:spPr>
          <a:xfrm>
            <a:off x="914400" y="1403350"/>
            <a:ext cx="7572375" cy="831850"/>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伯努利大数定律是切比雪夫大数定律和辛钦大数定律的</a:t>
            </a:r>
            <a:endParaRPr lang="en-US" altLang="zh-CN" sz="2400" b="1" dirty="0">
              <a:solidFill>
                <a:srgbClr val="000000"/>
              </a:solidFill>
              <a:latin typeface="华文细黑" panose="02010600040101010101" pitchFamily="2" charset="-122"/>
              <a:ea typeface="华文细黑" panose="02010600040101010101" pitchFamily="2" charset="-122"/>
            </a:endParaRPr>
          </a:p>
          <a:p>
            <a:r>
              <a:rPr lang="zh-CN" altLang="en-US" sz="2400" b="1" dirty="0">
                <a:solidFill>
                  <a:srgbClr val="000000"/>
                </a:solidFill>
                <a:latin typeface="华文细黑" panose="02010600040101010101" pitchFamily="2" charset="-122"/>
                <a:ea typeface="华文细黑" panose="02010600040101010101" pitchFamily="2" charset="-122"/>
              </a:rPr>
              <a:t>特殊情形</a:t>
            </a:r>
            <a:r>
              <a:rPr lang="en-US" altLang="zh-CN" sz="2400" b="1" dirty="0">
                <a:solidFill>
                  <a:srgbClr val="000000"/>
                </a:solidFill>
                <a:latin typeface="华文细黑" panose="02010600040101010101" pitchFamily="2" charset="-122"/>
                <a:ea typeface="华文细黑" panose="02010600040101010101" pitchFamily="2" charset="-122"/>
              </a:rPr>
              <a:t>.</a:t>
            </a:r>
            <a:endParaRPr lang="zh-CN" altLang="en-US" sz="2400" dirty="0">
              <a:solidFill>
                <a:srgbClr val="000000"/>
              </a:solidFill>
              <a:latin typeface="华文细黑" panose="02010600040101010101" pitchFamily="2" charset="-122"/>
              <a:ea typeface="华文细黑" panose="02010600040101010101" pitchFamily="2" charset="-122"/>
            </a:endParaRPr>
          </a:p>
        </p:txBody>
      </p:sp>
      <p:pic>
        <p:nvPicPr>
          <p:cNvPr id="54" name="Picture 110"/>
          <p:cNvPicPr>
            <a:picLocks noChangeAspect="1"/>
          </p:cNvPicPr>
          <p:nvPr/>
        </p:nvPicPr>
        <p:blipFill>
          <a:blip r:embed="rId11"/>
          <a:stretch>
            <a:fillRect/>
          </a:stretch>
        </p:blipFill>
        <p:spPr>
          <a:xfrm>
            <a:off x="600075" y="1433513"/>
            <a:ext cx="450850" cy="457200"/>
          </a:xfrm>
          <a:prstGeom prst="rect">
            <a:avLst/>
          </a:prstGeom>
          <a:noFill/>
          <a:ln w="9525">
            <a:noFill/>
          </a:ln>
        </p:spPr>
      </p:pic>
      <p:sp>
        <p:nvSpPr>
          <p:cNvPr id="55" name="Rectangle 2"/>
          <p:cNvSpPr/>
          <p:nvPr/>
        </p:nvSpPr>
        <p:spPr>
          <a:xfrm>
            <a:off x="942975" y="5372100"/>
            <a:ext cx="7678738" cy="979488"/>
          </a:xfrm>
          <a:prstGeom prst="rect">
            <a:avLst/>
          </a:prstGeom>
          <a:noFill/>
          <a:ln w="9525">
            <a:noFill/>
          </a:ln>
        </p:spPr>
        <p:txBody>
          <a:bodyPr anchor="ctr" anchorCtr="0">
            <a:spAutoFit/>
          </a:bodyPr>
          <a:lstStyle/>
          <a:p>
            <a:pPr>
              <a:lnSpc>
                <a:spcPct val="120000"/>
              </a:lnSpc>
            </a:pPr>
            <a:r>
              <a:rPr lang="en-US" altLang="zh-CN" sz="2400" b="1" dirty="0">
                <a:latin typeface="华文细黑" panose="02010600040101010101" pitchFamily="2" charset="-122"/>
                <a:ea typeface="华文细黑" panose="02010600040101010101" pitchFamily="2" charset="-122"/>
              </a:rPr>
              <a:t> </a:t>
            </a:r>
            <a:r>
              <a:rPr lang="zh-CN" altLang="en-US" sz="2400" b="1" dirty="0">
                <a:latin typeface="华文细黑" panose="02010600040101010101" pitchFamily="2" charset="-122"/>
                <a:ea typeface="华文细黑" panose="02010600040101010101" pitchFamily="2" charset="-122"/>
              </a:rPr>
              <a:t>大数定律以严格的数学形式表达了随机现象最根本的性质之一：</a:t>
            </a:r>
          </a:p>
        </p:txBody>
      </p:sp>
      <p:sp>
        <p:nvSpPr>
          <p:cNvPr id="56" name="Text Box 3"/>
          <p:cNvSpPr txBox="1"/>
          <p:nvPr/>
        </p:nvSpPr>
        <p:spPr>
          <a:xfrm>
            <a:off x="2238375" y="5895975"/>
            <a:ext cx="6210300" cy="461963"/>
          </a:xfrm>
          <a:prstGeom prst="rect">
            <a:avLst/>
          </a:prstGeom>
          <a:noFill/>
          <a:ln w="9525">
            <a:noFill/>
          </a:ln>
        </p:spPr>
        <p:txBody>
          <a:bodyPr wrap="square" anchor="t" anchorCtr="0">
            <a:spAutoFit/>
          </a:bodyPr>
          <a:lstStyle/>
          <a:p>
            <a:pPr>
              <a:spcBef>
                <a:spcPct val="50000"/>
              </a:spcBef>
            </a:pPr>
            <a:r>
              <a:rPr lang="zh-CN" altLang="en-US" sz="2400" b="1" dirty="0">
                <a:solidFill>
                  <a:srgbClr val="C00000"/>
                </a:solidFill>
                <a:latin typeface="华文细黑" panose="02010600040101010101" pitchFamily="2" charset="-122"/>
                <a:ea typeface="华文细黑" panose="02010600040101010101" pitchFamily="2" charset="-122"/>
              </a:rPr>
              <a:t>大量的随机现象中平均结果的稳定性</a:t>
            </a:r>
            <a:r>
              <a:rPr lang="en-US" altLang="zh-CN" sz="2400" b="1" dirty="0">
                <a:solidFill>
                  <a:srgbClr val="C00000"/>
                </a:solidFill>
                <a:latin typeface="华文细黑" panose="02010600040101010101" pitchFamily="2" charset="-122"/>
                <a:ea typeface="华文细黑" panose="02010600040101010101" pitchFamily="2" charset="-122"/>
              </a:rPr>
              <a:t>.</a:t>
            </a:r>
            <a:r>
              <a:rPr lang="zh-CN" altLang="en-US" sz="2400" b="1" dirty="0">
                <a:solidFill>
                  <a:srgbClr val="C00000"/>
                </a:solidFill>
                <a:latin typeface="华文细黑" panose="02010600040101010101" pitchFamily="2" charset="-122"/>
                <a:ea typeface="华文细黑" panose="02010600040101010101" pitchFamily="2" charset="-122"/>
              </a:rPr>
              <a:t>  </a:t>
            </a:r>
          </a:p>
        </p:txBody>
      </p:sp>
      <p:pic>
        <p:nvPicPr>
          <p:cNvPr id="57" name="Picture 111"/>
          <p:cNvPicPr>
            <a:picLocks noChangeAspect="1"/>
          </p:cNvPicPr>
          <p:nvPr/>
        </p:nvPicPr>
        <p:blipFill>
          <a:blip r:embed="rId11"/>
          <a:stretch>
            <a:fillRect/>
          </a:stretch>
        </p:blipFill>
        <p:spPr>
          <a:xfrm>
            <a:off x="674688" y="5454650"/>
            <a:ext cx="450850" cy="457200"/>
          </a:xfrm>
          <a:prstGeom prst="rect">
            <a:avLst/>
          </a:prstGeom>
          <a:noFill/>
          <a:ln w="9525">
            <a:noFill/>
          </a:ln>
        </p:spPr>
      </p:pic>
      <p:sp>
        <p:nvSpPr>
          <p:cNvPr id="28700" name="TextBox 22"/>
          <p:cNvSpPr txBox="1"/>
          <p:nvPr/>
        </p:nvSpPr>
        <p:spPr>
          <a:xfrm>
            <a:off x="792163" y="728663"/>
            <a:ext cx="3270250" cy="523875"/>
          </a:xfrm>
          <a:prstGeom prst="rect">
            <a:avLst/>
          </a:prstGeom>
          <a:noFill/>
          <a:ln w="9525">
            <a:noFill/>
          </a:ln>
        </p:spPr>
        <p:txBody>
          <a:bodyPr wrap="square"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总结：</a:t>
            </a:r>
          </a:p>
        </p:txBody>
      </p:sp>
      <p:cxnSp>
        <p:nvCxnSpPr>
          <p:cNvPr id="2" name="直接连接符 1"/>
          <p:cNvCxnSpPr/>
          <p:nvPr/>
        </p:nvCxnSpPr>
        <p:spPr>
          <a:xfrm>
            <a:off x="1050925" y="5302250"/>
            <a:ext cx="7056438" cy="0"/>
          </a:xfrm>
          <a:prstGeom prst="line">
            <a:avLst/>
          </a:prstGeom>
          <a:ln w="9525">
            <a:solidFill>
              <a:srgbClr val="00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500"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57"/>
                                        </p:tgtEl>
                                        <p:attrNameLst>
                                          <p:attrName>style.visibility</p:attrName>
                                        </p:attrNameLst>
                                      </p:cBhvr>
                                      <p:to>
                                        <p:strVal val="visible"/>
                                      </p:to>
                                    </p:set>
                                    <p:anim calcmode="lin" valueType="num">
                                      <p:cBhvr>
                                        <p:cTn id="53" dur="500" fill="hold"/>
                                        <p:tgtEl>
                                          <p:spTgt spid="57"/>
                                        </p:tgtEl>
                                        <p:attrNameLst>
                                          <p:attrName>ppt_w</p:attrName>
                                        </p:attrNameLst>
                                      </p:cBhvr>
                                      <p:tavLst>
                                        <p:tav tm="0">
                                          <p:val>
                                            <p:fltVal val="0"/>
                                          </p:val>
                                        </p:tav>
                                        <p:tav tm="100000">
                                          <p:val>
                                            <p:strVal val="#ppt_w"/>
                                          </p:val>
                                        </p:tav>
                                      </p:tavLst>
                                    </p:anim>
                                    <p:anim calcmode="lin" valueType="num">
                                      <p:cBhvr>
                                        <p:cTn id="54" dur="500" fill="hold"/>
                                        <p:tgtEl>
                                          <p:spTgt spid="57"/>
                                        </p:tgtEl>
                                        <p:attrNameLst>
                                          <p:attrName>ppt_h</p:attrName>
                                        </p:attrNameLst>
                                      </p:cBhvr>
                                      <p:tavLst>
                                        <p:tav tm="0">
                                          <p:val>
                                            <p:fltVal val="0"/>
                                          </p:val>
                                        </p:tav>
                                        <p:tav tm="100000">
                                          <p:val>
                                            <p:strVal val="#ppt_h"/>
                                          </p:val>
                                        </p:tav>
                                      </p:tavLst>
                                    </p:anim>
                                    <p:animEffect transition="in" filter="fade">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left)">
                                      <p:cBhvr>
                                        <p:cTn id="60" dur="500"/>
                                        <p:tgtEl>
                                          <p:spTgt spid="5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5"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 name="Rectangle 5"/>
          <p:cNvSpPr>
            <a:spLocks noChangeArrowheads="1"/>
          </p:cNvSpPr>
          <p:nvPr/>
        </p:nvSpPr>
        <p:spPr bwMode="auto">
          <a:xfrm>
            <a:off x="2305050" y="3276600"/>
            <a:ext cx="6019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800" dirty="0">
                <a:latin typeface="+mn-lt"/>
                <a:ea typeface="黑体" panose="02010609060101010101" pitchFamily="49" charset="-122"/>
              </a:rPr>
              <a:t>一、独立同分布的中心极限定理</a:t>
            </a:r>
          </a:p>
        </p:txBody>
      </p:sp>
      <p:sp>
        <p:nvSpPr>
          <p:cNvPr id="26" name="Rectangle 6"/>
          <p:cNvSpPr>
            <a:spLocks noChangeArrowheads="1"/>
          </p:cNvSpPr>
          <p:nvPr/>
        </p:nvSpPr>
        <p:spPr bwMode="auto">
          <a:xfrm>
            <a:off x="2286000" y="4267200"/>
            <a:ext cx="5486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800" dirty="0">
                <a:latin typeface="+mn-lt"/>
                <a:ea typeface="黑体" panose="02010609060101010101" pitchFamily="49" charset="-122"/>
              </a:rPr>
              <a:t>二、棣莫佛</a:t>
            </a:r>
            <a:r>
              <a:rPr kumimoji="1" lang="en-US" altLang="zh-CN" sz="2800" dirty="0">
                <a:latin typeface="+mn-lt"/>
                <a:ea typeface="黑体" panose="02010609060101010101" pitchFamily="49" charset="-122"/>
              </a:rPr>
              <a:t>-</a:t>
            </a:r>
            <a:r>
              <a:rPr kumimoji="1" lang="zh-CN" altLang="en-US" sz="2800" dirty="0">
                <a:latin typeface="+mn-lt"/>
                <a:ea typeface="黑体" panose="02010609060101010101" pitchFamily="49" charset="-122"/>
              </a:rPr>
              <a:t>拉普拉斯定理</a:t>
            </a:r>
          </a:p>
        </p:txBody>
      </p:sp>
      <p:grpSp>
        <p:nvGrpSpPr>
          <p:cNvPr id="27" name="Group 8"/>
          <p:cNvGrpSpPr/>
          <p:nvPr/>
        </p:nvGrpSpPr>
        <p:grpSpPr bwMode="auto">
          <a:xfrm>
            <a:off x="2331720" y="1035050"/>
            <a:ext cx="4876800" cy="1689100"/>
            <a:chOff x="1066" y="913"/>
            <a:chExt cx="4281" cy="1101"/>
          </a:xfrm>
        </p:grpSpPr>
        <p:pic>
          <p:nvPicPr>
            <p:cNvPr id="28" name="Picture 8" descr="卷轴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 y="913"/>
              <a:ext cx="4281" cy="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6" descr="信纸"/>
            <p:cNvSpPr>
              <a:spLocks noChangeArrowheads="1"/>
            </p:cNvSpPr>
            <p:nvPr/>
          </p:nvSpPr>
          <p:spPr bwMode="auto">
            <a:xfrm>
              <a:off x="1463" y="1168"/>
              <a:ext cx="3430" cy="592"/>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endParaRPr kumimoji="0" lang="zh-CN" altLang="en-US" sz="1800" b="0" i="0" u="none" strike="noStrike" kern="1200" cap="none" spc="0" normalizeH="0" baseline="0" noProof="0">
                <a:ln>
                  <a:noFill/>
                </a:ln>
                <a:solidFill>
                  <a:srgbClr val="999933"/>
                </a:solidFill>
                <a:effectLst/>
                <a:uLnTx/>
                <a:uFillTx/>
                <a:latin typeface="Verdana" panose="020B0604030504040204" pitchFamily="34" charset="0"/>
                <a:ea typeface="PMingLiU" panose="02020500000000000000" pitchFamily="18" charset="-120"/>
                <a:cs typeface="+mn-cs"/>
              </a:endParaRPr>
            </a:p>
          </p:txBody>
        </p:sp>
      </p:grpSp>
      <p:sp>
        <p:nvSpPr>
          <p:cNvPr id="30" name="Rectangle 6"/>
          <p:cNvSpPr txBox="1">
            <a:spLocks noChangeArrowheads="1"/>
          </p:cNvSpPr>
          <p:nvPr/>
        </p:nvSpPr>
        <p:spPr bwMode="auto">
          <a:xfrm>
            <a:off x="1485900" y="1559546"/>
            <a:ext cx="6330950" cy="9350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a:lstStyle>
          <a:p>
            <a:pPr eaLnBrk="1" hangingPunct="1"/>
            <a:r>
              <a:rPr kumimoji="1" lang="en-US" altLang="zh-CN" sz="3200" dirty="0">
                <a:latin typeface="Times New Roman" panose="02020603050405020304" pitchFamily="18" charset="0"/>
              </a:rPr>
              <a:t>§5.2</a:t>
            </a:r>
            <a:r>
              <a:rPr lang="zh-CN" altLang="en-US" sz="3200" b="0" kern="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中心极限定理</a:t>
            </a: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a:spLocks noChangeArrowheads="1"/>
          </p:cNvSpPr>
          <p:nvPr/>
        </p:nvSpPr>
        <p:spPr bwMode="auto">
          <a:xfrm>
            <a:off x="3079750" y="495300"/>
            <a:ext cx="28606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dist" eaLnBrk="1" hangingPunct="1"/>
            <a:r>
              <a:rPr lang="zh-CN" altLang="zh-CN" sz="3200" b="1" dirty="0">
                <a:solidFill>
                  <a:srgbClr val="002060"/>
                </a:solidFill>
                <a:latin typeface="黑体" panose="02010609060101010101" pitchFamily="49" charset="-122"/>
                <a:ea typeface="黑体" panose="02010609060101010101" pitchFamily="49" charset="-122"/>
              </a:rPr>
              <a:t>问题的提出</a:t>
            </a:r>
          </a:p>
        </p:txBody>
      </p:sp>
      <p:sp>
        <p:nvSpPr>
          <p:cNvPr id="9" name="Rectangle 2"/>
          <p:cNvSpPr>
            <a:spLocks noChangeArrowheads="1"/>
          </p:cNvSpPr>
          <p:nvPr/>
        </p:nvSpPr>
        <p:spPr bwMode="auto">
          <a:xfrm>
            <a:off x="1849438" y="1162050"/>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solidFill>
                  <a:srgbClr val="000099"/>
                </a:solidFill>
                <a:latin typeface="华文细黑" panose="02010600040101010101" pitchFamily="2" charset="-122"/>
                <a:ea typeface="华文细黑" panose="02010600040101010101" pitchFamily="2" charset="-122"/>
              </a:rPr>
              <a:t>许多随机指标服从或近似地服从</a:t>
            </a:r>
            <a:r>
              <a:rPr lang="zh-CN" altLang="en-US" sz="2400" b="1">
                <a:solidFill>
                  <a:srgbClr val="C00000"/>
                </a:solidFill>
                <a:latin typeface="华文细黑" panose="02010600040101010101" pitchFamily="2" charset="-122"/>
                <a:ea typeface="华文细黑" panose="02010600040101010101" pitchFamily="2" charset="-122"/>
              </a:rPr>
              <a:t>正态分布</a:t>
            </a:r>
            <a:endParaRPr lang="zh-CN" altLang="en-US" sz="2400" b="1">
              <a:solidFill>
                <a:srgbClr val="000099"/>
              </a:solidFill>
              <a:latin typeface="华文细黑" panose="02010600040101010101" pitchFamily="2" charset="-122"/>
              <a:ea typeface="华文细黑" panose="02010600040101010101" pitchFamily="2" charset="-122"/>
            </a:endParaRPr>
          </a:p>
        </p:txBody>
      </p:sp>
      <p:grpSp>
        <p:nvGrpSpPr>
          <p:cNvPr id="10" name="组合 9"/>
          <p:cNvGrpSpPr/>
          <p:nvPr/>
        </p:nvGrpSpPr>
        <p:grpSpPr bwMode="auto">
          <a:xfrm>
            <a:off x="931863" y="4240213"/>
            <a:ext cx="3335337" cy="2389187"/>
            <a:chOff x="1467" y="6037"/>
            <a:chExt cx="5253" cy="3760"/>
          </a:xfrm>
        </p:grpSpPr>
        <p:pic>
          <p:nvPicPr>
            <p:cNvPr id="11" name="图片 5" descr="9ba4a33e0fc2008f3edefc67016660fa"/>
            <p:cNvPicPr>
              <a:picLocks noChangeArrowheads="1"/>
            </p:cNvPicPr>
            <p:nvPr/>
          </p:nvPicPr>
          <p:blipFill>
            <a:blip r:embed="rId2"/>
            <a:srcRect/>
            <a:stretch>
              <a:fillRect/>
            </a:stretch>
          </p:blipFill>
          <p:spPr bwMode="auto">
            <a:xfrm>
              <a:off x="1467" y="6037"/>
              <a:ext cx="5103" cy="3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文本框 4"/>
            <p:cNvSpPr txBox="1">
              <a:spLocks noChangeArrowheads="1"/>
            </p:cNvSpPr>
            <p:nvPr/>
          </p:nvSpPr>
          <p:spPr bwMode="auto">
            <a:xfrm>
              <a:off x="2360" y="9215"/>
              <a:ext cx="436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b="1">
                  <a:latin typeface="华文细黑" panose="02010600040101010101" pitchFamily="2" charset="-122"/>
                  <a:ea typeface="华文细黑" panose="02010600040101010101" pitchFamily="2" charset="-122"/>
                </a:rPr>
                <a:t>某城市的日耗电量</a:t>
              </a:r>
            </a:p>
          </p:txBody>
        </p:sp>
      </p:grpSp>
      <p:grpSp>
        <p:nvGrpSpPr>
          <p:cNvPr id="13" name="组合 12"/>
          <p:cNvGrpSpPr/>
          <p:nvPr/>
        </p:nvGrpSpPr>
        <p:grpSpPr bwMode="auto">
          <a:xfrm>
            <a:off x="942975" y="1738313"/>
            <a:ext cx="3781425" cy="2384425"/>
            <a:chOff x="1485" y="2097"/>
            <a:chExt cx="5955" cy="3754"/>
          </a:xfrm>
        </p:grpSpPr>
        <p:pic>
          <p:nvPicPr>
            <p:cNvPr id="14" name="图片 4" descr="8b207f7fee29fd7cf5c1a696b3b97a52"/>
            <p:cNvPicPr>
              <a:picLocks noChangeArrowheads="1"/>
            </p:cNvPicPr>
            <p:nvPr/>
          </p:nvPicPr>
          <p:blipFill>
            <a:blip r:embed="rId3"/>
            <a:srcRect/>
            <a:stretch>
              <a:fillRect/>
            </a:stretch>
          </p:blipFill>
          <p:spPr bwMode="auto">
            <a:xfrm>
              <a:off x="1485" y="2097"/>
              <a:ext cx="5103" cy="31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文本框 5"/>
            <p:cNvSpPr txBox="1">
              <a:spLocks noChangeArrowheads="1"/>
            </p:cNvSpPr>
            <p:nvPr/>
          </p:nvSpPr>
          <p:spPr bwMode="auto">
            <a:xfrm>
              <a:off x="2210" y="5269"/>
              <a:ext cx="523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b="1">
                  <a:latin typeface="华文细黑" panose="02010600040101010101" pitchFamily="2" charset="-122"/>
                  <a:ea typeface="华文细黑" panose="02010600040101010101" pitchFamily="2" charset="-122"/>
                </a:rPr>
                <a:t>某地区小麦的亩产量</a:t>
              </a:r>
            </a:p>
          </p:txBody>
        </p:sp>
      </p:grpSp>
      <p:grpSp>
        <p:nvGrpSpPr>
          <p:cNvPr id="16" name="组合 15"/>
          <p:cNvGrpSpPr/>
          <p:nvPr/>
        </p:nvGrpSpPr>
        <p:grpSpPr bwMode="auto">
          <a:xfrm>
            <a:off x="4987925" y="1730375"/>
            <a:ext cx="3470275" cy="2379663"/>
            <a:chOff x="7855" y="2082"/>
            <a:chExt cx="5464" cy="3749"/>
          </a:xfrm>
        </p:grpSpPr>
        <p:pic>
          <p:nvPicPr>
            <p:cNvPr id="17" name="图片 8" descr="a80ec4356920a0d1e31ceb7b97e68c8e"/>
            <p:cNvPicPr>
              <a:picLocks noChangeArrowheads="1"/>
            </p:cNvPicPr>
            <p:nvPr/>
          </p:nvPicPr>
          <p:blipFill>
            <a:blip r:embed="rId4"/>
            <a:srcRect/>
            <a:stretch>
              <a:fillRect/>
            </a:stretch>
          </p:blipFill>
          <p:spPr bwMode="auto">
            <a:xfrm>
              <a:off x="7855" y="2082"/>
              <a:ext cx="5102" cy="3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 name="文本框 6"/>
            <p:cNvSpPr txBox="1">
              <a:spLocks noChangeArrowheads="1"/>
            </p:cNvSpPr>
            <p:nvPr/>
          </p:nvSpPr>
          <p:spPr bwMode="auto">
            <a:xfrm>
              <a:off x="8959" y="5249"/>
              <a:ext cx="436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b="1">
                  <a:latin typeface="华文细黑" panose="02010600040101010101" pitchFamily="2" charset="-122"/>
                  <a:ea typeface="华文细黑" panose="02010600040101010101" pitchFamily="2" charset="-122"/>
                </a:rPr>
                <a:t>某海域海浪的高度</a:t>
              </a:r>
            </a:p>
          </p:txBody>
        </p:sp>
      </p:grpSp>
      <p:grpSp>
        <p:nvGrpSpPr>
          <p:cNvPr id="19" name="组合 18"/>
          <p:cNvGrpSpPr/>
          <p:nvPr/>
        </p:nvGrpSpPr>
        <p:grpSpPr bwMode="auto">
          <a:xfrm>
            <a:off x="5029200" y="4235450"/>
            <a:ext cx="3392488" cy="2390775"/>
            <a:chOff x="5065702" y="3028938"/>
            <a:chExt cx="3392499" cy="1793525"/>
          </a:xfrm>
        </p:grpSpPr>
        <p:sp>
          <p:nvSpPr>
            <p:cNvPr id="20" name="文本框 3"/>
            <p:cNvSpPr txBox="1">
              <a:spLocks noChangeArrowheads="1"/>
            </p:cNvSpPr>
            <p:nvPr/>
          </p:nvSpPr>
          <p:spPr bwMode="auto">
            <a:xfrm>
              <a:off x="5622404" y="4545462"/>
              <a:ext cx="2835797" cy="27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b="1">
                  <a:latin typeface="华文细黑" panose="02010600040101010101" pitchFamily="2" charset="-122"/>
                  <a:ea typeface="华文细黑" panose="02010600040101010101" pitchFamily="2" charset="-122"/>
                </a:rPr>
                <a:t>某型炮弹射程的偏差</a:t>
              </a:r>
            </a:p>
          </p:txBody>
        </p:sp>
        <p:pic>
          <p:nvPicPr>
            <p:cNvPr id="21" name="图片 20"/>
            <p:cNvPicPr/>
            <p:nvPr/>
          </p:nvPicPr>
          <p:blipFill>
            <a:blip r:embed="rId5"/>
            <a:stretch>
              <a:fillRect/>
            </a:stretch>
          </p:blipFill>
          <p:spPr>
            <a:xfrm>
              <a:off x="5065702" y="3028938"/>
              <a:ext cx="3240099" cy="1511277"/>
            </a:xfrm>
            <a:prstGeom prst="rect">
              <a:avLst/>
            </a:prstGeom>
            <a:ln>
              <a:noFill/>
            </a:ln>
            <a:effectLst>
              <a:outerShdw blurRad="292100" dist="139700" dir="2700000" algn="tl" rotWithShape="0">
                <a:srgbClr val="333333">
                  <a:alpha val="65000"/>
                </a:srgbClr>
              </a:outerShdw>
            </a:effectLst>
          </p:spPr>
        </p:pic>
      </p:grpSp>
      <p:pic>
        <p:nvPicPr>
          <p:cNvPr id="22" name="图片 21"/>
          <p:cNvPicPr/>
          <p:nvPr/>
        </p:nvPicPr>
        <p:blipFill>
          <a:blip r:embed="rId6"/>
          <a:srcRect l="15573" t="8239" r="9972" b="18268"/>
          <a:stretch>
            <a:fillRect/>
          </a:stretch>
        </p:blipFill>
        <p:spPr>
          <a:xfrm>
            <a:off x="3962416" y="3349631"/>
            <a:ext cx="1152000" cy="1152000"/>
          </a:xfrm>
          <a:prstGeom prst="ellipse">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bwMode="auto">
          <a:xfrm>
            <a:off x="779463" y="1231013"/>
            <a:ext cx="8288337" cy="486662"/>
            <a:chOff x="1440" y="1906"/>
            <a:chExt cx="13052" cy="768"/>
          </a:xfrm>
        </p:grpSpPr>
        <p:sp>
          <p:nvSpPr>
            <p:cNvPr id="3" name="Rectangle 2"/>
            <p:cNvSpPr>
              <a:spLocks noChangeArrowheads="1"/>
            </p:cNvSpPr>
            <p:nvPr/>
          </p:nvSpPr>
          <p:spPr bwMode="auto">
            <a:xfrm>
              <a:off x="1440" y="1906"/>
              <a:ext cx="1305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rPr>
                <a:t> 把一颗均匀的骰子连掷 </a:t>
              </a:r>
              <a:r>
                <a:rPr lang="en-US" altLang="zh-CN" sz="2400" i="1" dirty="0">
                  <a:latin typeface="+mn-lt"/>
                  <a:ea typeface="黑体" panose="02010609060101010101" pitchFamily="49" charset="-122"/>
                </a:rPr>
                <a:t>n</a:t>
              </a:r>
              <a:r>
                <a:rPr lang="zh-CN" altLang="en-US" sz="2400" dirty="0">
                  <a:latin typeface="+mn-lt"/>
                  <a:ea typeface="黑体" panose="02010609060101010101" pitchFamily="49" charset="-122"/>
                </a:rPr>
                <a:t>次，考察其点数之和      的概率分布。</a:t>
              </a:r>
            </a:p>
          </p:txBody>
        </p:sp>
        <p:graphicFrame>
          <p:nvGraphicFramePr>
            <p:cNvPr id="4" name="对象 5">
              <a:hlinkClick r:id="" action="ppaction://ole?verb=1"/>
            </p:cNvPr>
            <p:cNvGraphicFramePr>
              <a:graphicFrameLocks noChangeAspect="1"/>
            </p:cNvGraphicFramePr>
            <p:nvPr/>
          </p:nvGraphicFramePr>
          <p:xfrm>
            <a:off x="11336" y="1959"/>
            <a:ext cx="516" cy="715"/>
          </p:xfrm>
          <a:graphic>
            <a:graphicData uri="http://schemas.openxmlformats.org/presentationml/2006/ole">
              <mc:AlternateContent xmlns:mc="http://schemas.openxmlformats.org/markup-compatibility/2006">
                <mc:Choice xmlns:v="urn:schemas-microsoft-com:vml" Requires="v">
                  <p:oleObj spid="_x0000_s15368" name="Equation" r:id="rId3" imgW="170180" imgH="235585" progId="Equation.DSMT4">
                    <p:embed/>
                  </p:oleObj>
                </mc:Choice>
                <mc:Fallback>
                  <p:oleObj name="Equation" r:id="rId3" imgW="170180" imgH="235585" progId="Equation.DSMT4">
                    <p:embed/>
                    <p:pic>
                      <p:nvPicPr>
                        <p:cNvPr id="0" name="对象 5">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6" y="1959"/>
                          <a:ext cx="516" cy="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 name="Rectangle 2"/>
          <p:cNvSpPr>
            <a:spLocks noChangeArrowheads="1"/>
          </p:cNvSpPr>
          <p:nvPr/>
        </p:nvSpPr>
        <p:spPr bwMode="auto">
          <a:xfrm>
            <a:off x="7112000" y="1854815"/>
            <a:ext cx="66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sym typeface="Arial" panose="020B0604020202020204" pitchFamily="34" charset="0"/>
              </a:rPr>
              <a:t>则</a:t>
            </a:r>
          </a:p>
        </p:txBody>
      </p:sp>
      <p:sp>
        <p:nvSpPr>
          <p:cNvPr id="6" name="Text Box 6"/>
          <p:cNvSpPr txBox="1">
            <a:spLocks noChangeArrowheads="1"/>
          </p:cNvSpPr>
          <p:nvPr/>
        </p:nvSpPr>
        <p:spPr bwMode="auto">
          <a:xfrm>
            <a:off x="874713" y="1863725"/>
            <a:ext cx="630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solidFill>
                  <a:srgbClr val="0000CC"/>
                </a:solidFill>
                <a:latin typeface="+mn-lt"/>
                <a:ea typeface="黑体" panose="02010609060101010101" pitchFamily="49" charset="-122"/>
              </a:rPr>
              <a:t>解</a:t>
            </a:r>
          </a:p>
        </p:txBody>
      </p:sp>
      <p:graphicFrame>
        <p:nvGraphicFramePr>
          <p:cNvPr id="7" name="对象 13">
            <a:hlinkClick r:id="" action="ppaction://ole?verb=1"/>
          </p:cNvPr>
          <p:cNvGraphicFramePr>
            <a:graphicFrameLocks noChangeAspect="1"/>
          </p:cNvGraphicFramePr>
          <p:nvPr/>
        </p:nvGraphicFramePr>
        <p:xfrm>
          <a:off x="3224213" y="2413000"/>
          <a:ext cx="2860675" cy="468313"/>
        </p:xfrm>
        <a:graphic>
          <a:graphicData uri="http://schemas.openxmlformats.org/presentationml/2006/ole">
            <mc:AlternateContent xmlns:mc="http://schemas.openxmlformats.org/markup-compatibility/2006">
              <mc:Choice xmlns:v="urn:schemas-microsoft-com:vml" Requires="v">
                <p:oleObj spid="_x0000_s15369" r:id="rId5" imgW="1410335" imgH="230505" progId="Equation.KSEE3">
                  <p:embed/>
                </p:oleObj>
              </mc:Choice>
              <mc:Fallback>
                <p:oleObj r:id="rId5" imgW="1410335" imgH="230505" progId="Equation.KSEE3">
                  <p:embed/>
                  <p:pic>
                    <p:nvPicPr>
                      <p:cNvPr id="0" name="对象 13">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213" y="2413000"/>
                        <a:ext cx="2860675"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8" name="组合 7"/>
          <p:cNvGrpSpPr/>
          <p:nvPr/>
        </p:nvGrpSpPr>
        <p:grpSpPr bwMode="auto">
          <a:xfrm>
            <a:off x="1444625" y="1668501"/>
            <a:ext cx="5619038" cy="830859"/>
            <a:chOff x="1915" y="1664"/>
            <a:chExt cx="9245" cy="1312"/>
          </a:xfrm>
        </p:grpSpPr>
        <p:sp>
          <p:nvSpPr>
            <p:cNvPr id="9" name="Rectangle 2"/>
            <p:cNvSpPr>
              <a:spLocks noChangeArrowheads="1"/>
            </p:cNvSpPr>
            <p:nvPr/>
          </p:nvSpPr>
          <p:spPr bwMode="auto">
            <a:xfrm>
              <a:off x="1915" y="1664"/>
              <a:ext cx="9245"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rPr>
                <a:t> 设                           表示第 </a:t>
              </a:r>
              <a:r>
                <a:rPr lang="zh-CN" altLang="en-US" sz="2400" i="1" dirty="0">
                  <a:latin typeface="+mn-lt"/>
                  <a:ea typeface="黑体" panose="02010609060101010101" pitchFamily="49" charset="-122"/>
                  <a:sym typeface="宋体" panose="02010600030101010101" pitchFamily="2" charset="-122"/>
                </a:rPr>
                <a:t>i</a:t>
              </a:r>
              <a:r>
                <a:rPr lang="zh-CN" altLang="en-US" sz="2400" dirty="0">
                  <a:latin typeface="+mn-lt"/>
                  <a:ea typeface="黑体" panose="02010609060101010101" pitchFamily="49" charset="-122"/>
                  <a:sym typeface="宋体" panose="02010600030101010101" pitchFamily="2" charset="-122"/>
                </a:rPr>
                <a:t> 次掷出的点数，</a:t>
              </a:r>
            </a:p>
          </p:txBody>
        </p:sp>
        <p:graphicFrame>
          <p:nvGraphicFramePr>
            <p:cNvPr id="10" name="对象 16">
              <a:hlinkClick r:id="" action="ppaction://ole?verb=1"/>
            </p:cNvPr>
            <p:cNvGraphicFramePr>
              <a:graphicFrameLocks noChangeAspect="1"/>
            </p:cNvGraphicFramePr>
            <p:nvPr/>
          </p:nvGraphicFramePr>
          <p:xfrm>
            <a:off x="2770" y="2004"/>
            <a:ext cx="3290" cy="714"/>
          </p:xfrm>
          <a:graphic>
            <a:graphicData uri="http://schemas.openxmlformats.org/presentationml/2006/ole">
              <mc:AlternateContent xmlns:mc="http://schemas.openxmlformats.org/markup-compatibility/2006">
                <mc:Choice xmlns:v="urn:schemas-microsoft-com:vml" Requires="v">
                  <p:oleObj spid="_x0000_s15370" r:id="rId7" imgW="1061720" imgH="230505" progId="Equation.KSEE3">
                    <p:embed/>
                  </p:oleObj>
                </mc:Choice>
                <mc:Fallback>
                  <p:oleObj r:id="rId7" imgW="1061720" imgH="230505" progId="Equation.KSEE3">
                    <p:embed/>
                    <p:pic>
                      <p:nvPicPr>
                        <p:cNvPr id="0" name="对象 16">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0" y="2004"/>
                          <a:ext cx="3290"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 name="组合 10"/>
          <p:cNvGrpSpPr/>
          <p:nvPr/>
        </p:nvGrpSpPr>
        <p:grpSpPr bwMode="auto">
          <a:xfrm>
            <a:off x="1474788" y="2936072"/>
            <a:ext cx="6978650" cy="492928"/>
            <a:chOff x="1835" y="4115"/>
            <a:chExt cx="10990" cy="780"/>
          </a:xfrm>
        </p:grpSpPr>
        <p:sp>
          <p:nvSpPr>
            <p:cNvPr id="12" name="Rectangle 2"/>
            <p:cNvSpPr>
              <a:spLocks noChangeArrowheads="1"/>
            </p:cNvSpPr>
            <p:nvPr/>
          </p:nvSpPr>
          <p:spPr bwMode="auto">
            <a:xfrm>
              <a:off x="1835" y="4115"/>
              <a:ext cx="1099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rPr>
                <a:t> 显然，     相互独立，且服从相同的概率分布</a:t>
              </a:r>
              <a:endParaRPr lang="zh-CN" altLang="en-US" sz="2400" dirty="0">
                <a:latin typeface="+mn-lt"/>
                <a:ea typeface="黑体" panose="02010609060101010101" pitchFamily="49" charset="-122"/>
                <a:sym typeface="宋体" panose="02010600030101010101" pitchFamily="2" charset="-122"/>
              </a:endParaRPr>
            </a:p>
          </p:txBody>
        </p:sp>
        <p:graphicFrame>
          <p:nvGraphicFramePr>
            <p:cNvPr id="13" name="对象 19">
              <a:hlinkClick r:id="" action="ppaction://ole?verb=1"/>
            </p:cNvPr>
            <p:cNvGraphicFramePr>
              <a:graphicFrameLocks noChangeAspect="1"/>
            </p:cNvGraphicFramePr>
            <p:nvPr/>
          </p:nvGraphicFramePr>
          <p:xfrm>
            <a:off x="3567" y="4195"/>
            <a:ext cx="817" cy="700"/>
          </p:xfrm>
          <a:graphic>
            <a:graphicData uri="http://schemas.openxmlformats.org/presentationml/2006/ole">
              <mc:AlternateContent xmlns:mc="http://schemas.openxmlformats.org/markup-compatibility/2006">
                <mc:Choice xmlns:v="urn:schemas-microsoft-com:vml" Requires="v">
                  <p:oleObj spid="_x0000_s15371" r:id="rId9" imgW="267970" imgH="229870" progId="Equation.DSMT4">
                    <p:embed/>
                  </p:oleObj>
                </mc:Choice>
                <mc:Fallback>
                  <p:oleObj r:id="rId9" imgW="267970" imgH="229870" progId="Equation.DSMT4">
                    <p:embed/>
                    <p:pic>
                      <p:nvPicPr>
                        <p:cNvPr id="0" name="对象 19">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7" y="4195"/>
                          <a:ext cx="817" cy="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4" name="Group 46"/>
          <p:cNvGraphicFramePr>
            <a:graphicFrameLocks noGrp="1"/>
          </p:cNvGraphicFramePr>
          <p:nvPr/>
        </p:nvGraphicFramePr>
        <p:xfrm>
          <a:off x="2051050" y="3530600"/>
          <a:ext cx="5486401" cy="908050"/>
        </p:xfrm>
        <a:graphic>
          <a:graphicData uri="http://schemas.openxmlformats.org/drawingml/2006/table">
            <a:tbl>
              <a:tblPr/>
              <a:tblGrid>
                <a:gridCol w="609600">
                  <a:extLst>
                    <a:ext uri="{9D8B030D-6E8A-4147-A177-3AD203B41FA5}">
                      <a16:colId xmlns:a16="http://schemas.microsoft.com/office/drawing/2014/main" val="20000"/>
                    </a:ext>
                  </a:extLst>
                </a:gridCol>
                <a:gridCol w="654051">
                  <a:extLst>
                    <a:ext uri="{9D8B030D-6E8A-4147-A177-3AD203B41FA5}">
                      <a16:colId xmlns:a16="http://schemas.microsoft.com/office/drawing/2014/main" val="20001"/>
                    </a:ext>
                  </a:extLst>
                </a:gridCol>
                <a:gridCol w="860425">
                  <a:extLst>
                    <a:ext uri="{9D8B030D-6E8A-4147-A177-3AD203B41FA5}">
                      <a16:colId xmlns:a16="http://schemas.microsoft.com/office/drawing/2014/main" val="20002"/>
                    </a:ext>
                  </a:extLst>
                </a:gridCol>
                <a:gridCol w="839788">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gridCol w="839787">
                  <a:extLst>
                    <a:ext uri="{9D8B030D-6E8A-4147-A177-3AD203B41FA5}">
                      <a16:colId xmlns:a16="http://schemas.microsoft.com/office/drawing/2014/main" val="20005"/>
                    </a:ext>
                  </a:extLst>
                </a:gridCol>
                <a:gridCol w="841375">
                  <a:extLst>
                    <a:ext uri="{9D8B030D-6E8A-4147-A177-3AD203B41FA5}">
                      <a16:colId xmlns:a16="http://schemas.microsoft.com/office/drawing/2014/main" val="20006"/>
                    </a:ext>
                  </a:extLst>
                </a:gridCol>
              </a:tblGrid>
              <a:tr h="432278">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r>
                        <a:rPr kumimoji="0" lang="en-US" altLang="zh-CN" sz="2000" b="0" i="1"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i</a:t>
                      </a:r>
                    </a:p>
                  </a:txBody>
                  <a:tcPr marT="45752" marB="45752"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a:t>
                      </a:r>
                    </a:p>
                  </a:txBody>
                  <a:tcPr marT="45752" marB="45752" horzOverflow="overflow">
                    <a:lnL w="12700" cap="flat" cmpd="sng" algn="ctr">
                      <a:solidFill>
                        <a:schemeClr val="tx1"/>
                      </a:solidFill>
                      <a:prstDash val="solid"/>
                      <a:round/>
                      <a:headEnd type="none" w="med" len="med"/>
                      <a:tailEnd type="none" w="med" len="med"/>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marT="45752" marB="4575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T="45752" marB="4575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T="45752" marB="4575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T="45752" marB="45752"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T="45752" marB="45752"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5772">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p>
                  </a:txBody>
                  <a:tcPr marT="45752" marB="45752"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a:t>
                      </a:r>
                    </a:p>
                  </a:txBody>
                  <a:tcPr marT="45752" marB="45752"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5" name="组合 14"/>
          <p:cNvGrpSpPr/>
          <p:nvPr/>
        </p:nvGrpSpPr>
        <p:grpSpPr bwMode="auto">
          <a:xfrm>
            <a:off x="1085850" y="4926351"/>
            <a:ext cx="3405187" cy="481618"/>
            <a:chOff x="1461" y="6678"/>
            <a:chExt cx="5363" cy="759"/>
          </a:xfrm>
        </p:grpSpPr>
        <p:sp>
          <p:nvSpPr>
            <p:cNvPr id="16" name="Rectangle 2"/>
            <p:cNvSpPr>
              <a:spLocks noChangeArrowheads="1"/>
            </p:cNvSpPr>
            <p:nvPr/>
          </p:nvSpPr>
          <p:spPr bwMode="auto">
            <a:xfrm>
              <a:off x="1461" y="6678"/>
              <a:ext cx="5363"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rPr>
                <a:t>这也是    的分布律</a:t>
              </a:r>
              <a:endParaRPr lang="zh-CN" altLang="en-US" sz="2400" dirty="0">
                <a:latin typeface="+mn-lt"/>
                <a:ea typeface="黑体" panose="02010609060101010101" pitchFamily="49" charset="-122"/>
                <a:sym typeface="宋体" panose="02010600030101010101" pitchFamily="2" charset="-122"/>
              </a:endParaRPr>
            </a:p>
          </p:txBody>
        </p:sp>
        <p:graphicFrame>
          <p:nvGraphicFramePr>
            <p:cNvPr id="17" name="对象 22">
              <a:hlinkClick r:id="" action="ppaction://ole?verb=1"/>
            </p:cNvPr>
            <p:cNvGraphicFramePr>
              <a:graphicFrameLocks noChangeAspect="1"/>
            </p:cNvGraphicFramePr>
            <p:nvPr/>
          </p:nvGraphicFramePr>
          <p:xfrm>
            <a:off x="3094" y="6744"/>
            <a:ext cx="658" cy="693"/>
          </p:xfrm>
          <a:graphic>
            <a:graphicData uri="http://schemas.openxmlformats.org/presentationml/2006/ole">
              <mc:AlternateContent xmlns:mc="http://schemas.openxmlformats.org/markup-compatibility/2006">
                <mc:Choice xmlns:v="urn:schemas-microsoft-com:vml" Requires="v">
                  <p:oleObj spid="_x0000_s15372" r:id="rId11" imgW="217170" imgH="229870" progId="Equation.DSMT4">
                    <p:embed/>
                  </p:oleObj>
                </mc:Choice>
                <mc:Fallback>
                  <p:oleObj r:id="rId11" imgW="217170" imgH="229870" progId="Equation.DSMT4">
                    <p:embed/>
                    <p:pic>
                      <p:nvPicPr>
                        <p:cNvPr id="0" name="对象 22">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4" y="6744"/>
                          <a:ext cx="658"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8" name="文本框 1"/>
          <p:cNvSpPr txBox="1">
            <a:spLocks noChangeArrowheads="1"/>
          </p:cNvSpPr>
          <p:nvPr/>
        </p:nvSpPr>
        <p:spPr bwMode="auto">
          <a:xfrm>
            <a:off x="3390900" y="605135"/>
            <a:ext cx="172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400" b="1">
                <a:solidFill>
                  <a:srgbClr val="0000CC"/>
                </a:solidFill>
                <a:latin typeface="+mn-lt"/>
                <a:ea typeface="黑体" panose="02010609060101010101" pitchFamily="49" charset="-122"/>
              </a:rPr>
              <a:t>引   例</a:t>
            </a:r>
          </a:p>
        </p:txBody>
      </p:sp>
      <p:sp>
        <p:nvSpPr>
          <p:cNvPr id="19" name="文本框 18"/>
          <p:cNvSpPr txBox="1">
            <a:spLocks noChangeArrowheads="1"/>
          </p:cNvSpPr>
          <p:nvPr/>
        </p:nvSpPr>
        <p:spPr bwMode="auto">
          <a:xfrm>
            <a:off x="1066800" y="561975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dirty="0">
                <a:latin typeface="+mn-lt"/>
                <a:ea typeface="黑体" panose="02010609060101010101" pitchFamily="49" charset="-122"/>
                <a:sym typeface="Arial" panose="020B0604020202020204" pitchFamily="34" charset="0"/>
              </a:rPr>
              <a:t>其概率直方图</a:t>
            </a:r>
          </a:p>
        </p:txBody>
      </p:sp>
      <p:graphicFrame>
        <p:nvGraphicFramePr>
          <p:cNvPr id="20" name="对象 28"/>
          <p:cNvGraphicFramePr/>
          <p:nvPr/>
        </p:nvGraphicFramePr>
        <p:xfrm>
          <a:off x="4495800" y="4566920"/>
          <a:ext cx="3611563" cy="1979613"/>
        </p:xfrm>
        <a:graphic>
          <a:graphicData uri="http://schemas.openxmlformats.org/presentationml/2006/ole">
            <mc:AlternateContent xmlns:mc="http://schemas.openxmlformats.org/markup-compatibility/2006">
              <mc:Choice xmlns:v="urn:schemas-microsoft-com:vml" Requires="v">
                <p:oleObj spid="_x0000_s15373" r:id="rId13" imgW="3619500" imgH="1981200" progId="excel.sheet.8">
                  <p:embed/>
                </p:oleObj>
              </mc:Choice>
              <mc:Fallback>
                <p:oleObj r:id="rId13" imgW="3619500" imgH="1981200" progId="excel.sheet.8">
                  <p:embed/>
                  <p:pic>
                    <p:nvPicPr>
                      <p:cNvPr id="0" name="对象 2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4566920"/>
                        <a:ext cx="3611563"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右箭头 20"/>
          <p:cNvSpPr>
            <a:spLocks noChangeArrowheads="1"/>
          </p:cNvSpPr>
          <p:nvPr/>
        </p:nvSpPr>
        <p:spPr bwMode="auto">
          <a:xfrm>
            <a:off x="3159442" y="5691505"/>
            <a:ext cx="833438" cy="347663"/>
          </a:xfrm>
          <a:prstGeom prst="rightArrow">
            <a:avLst>
              <a:gd name="adj1" fmla="val 50000"/>
              <a:gd name="adj2" fmla="val 49932"/>
            </a:avLst>
          </a:prstGeom>
          <a:solidFill>
            <a:srgbClr val="99CCFF"/>
          </a:solidFill>
          <a:ln w="9525">
            <a:solidFill>
              <a:srgbClr val="0070C0"/>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400">
              <a:latin typeface="+mn-lt"/>
              <a:ea typeface="黑体" panose="02010609060101010101" pitchFamily="49"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9" grpId="0"/>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504825" y="921395"/>
            <a:ext cx="2044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solidFill>
                  <a:srgbClr val="002060"/>
                </a:solidFill>
                <a:latin typeface="华文细黑" panose="02010600040101010101" pitchFamily="2" charset="-122"/>
                <a:ea typeface="华文细黑" panose="02010600040101010101" pitchFamily="2" charset="-122"/>
              </a:rPr>
              <a:t> </a:t>
            </a:r>
            <a:r>
              <a:rPr lang="zh-CN" altLang="en-US" sz="2400" b="1">
                <a:latin typeface="华文细黑" panose="02010600040101010101" pitchFamily="2" charset="-122"/>
                <a:ea typeface="华文细黑" panose="02010600040101010101" pitchFamily="2" charset="-122"/>
              </a:rPr>
              <a:t>当        </a:t>
            </a:r>
            <a:r>
              <a:rPr lang="en-US" altLang="zh-CN" sz="2400" b="1">
                <a:latin typeface="华文细黑" panose="02010600040101010101" pitchFamily="2" charset="-122"/>
                <a:ea typeface="华文细黑" panose="02010600040101010101" pitchFamily="2" charset="-122"/>
              </a:rPr>
              <a:t> </a:t>
            </a:r>
            <a:r>
              <a:rPr lang="zh-CN" altLang="en-US" sz="2400" b="1">
                <a:latin typeface="华文细黑" panose="02010600040101010101" pitchFamily="2" charset="-122"/>
                <a:ea typeface="华文细黑" panose="02010600040101010101" pitchFamily="2" charset="-122"/>
              </a:rPr>
              <a:t>时</a:t>
            </a:r>
            <a:r>
              <a:rPr lang="zh-CN" altLang="en-US" sz="2400" b="1">
                <a:latin typeface="Arial" panose="020B0604020202020204" pitchFamily="34" charset="0"/>
                <a:ea typeface="华文细黑" panose="02010600040101010101" pitchFamily="2" charset="-122"/>
                <a:sym typeface="宋体" panose="02010600030101010101" pitchFamily="2" charset="-122"/>
              </a:rPr>
              <a:t>，</a:t>
            </a:r>
          </a:p>
        </p:txBody>
      </p:sp>
      <p:graphicFrame>
        <p:nvGraphicFramePr>
          <p:cNvPr id="3" name="对象 16">
            <a:hlinkClick r:id="" action="ppaction://ole?verb=1"/>
          </p:cNvPr>
          <p:cNvGraphicFramePr>
            <a:graphicFrameLocks noChangeAspect="1"/>
          </p:cNvGraphicFramePr>
          <p:nvPr/>
        </p:nvGraphicFramePr>
        <p:xfrm>
          <a:off x="1066800" y="990609"/>
          <a:ext cx="708025" cy="350838"/>
        </p:xfrm>
        <a:graphic>
          <a:graphicData uri="http://schemas.openxmlformats.org/presentationml/2006/ole">
            <mc:AlternateContent xmlns:mc="http://schemas.openxmlformats.org/markup-compatibility/2006">
              <mc:Choice xmlns:v="urn:schemas-microsoft-com:vml" Requires="v">
                <p:oleObj spid="_x0000_s16389" r:id="rId3" imgW="362585" imgH="180975" progId="Equation.KSEE3">
                  <p:embed/>
                </p:oleObj>
              </mc:Choice>
              <mc:Fallback>
                <p:oleObj r:id="rId3" imgW="362585" imgH="180975" progId="Equation.KSEE3">
                  <p:embed/>
                  <p:pic>
                    <p:nvPicPr>
                      <p:cNvPr id="0" name="对象 1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9"/>
                        <a:ext cx="7080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 name="Rectangle 2"/>
          <p:cNvSpPr>
            <a:spLocks noChangeArrowheads="1"/>
          </p:cNvSpPr>
          <p:nvPr/>
        </p:nvSpPr>
        <p:spPr bwMode="auto">
          <a:xfrm>
            <a:off x="3908425" y="914400"/>
            <a:ext cx="2568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solidFill>
                  <a:srgbClr val="002060"/>
                </a:solidFill>
                <a:latin typeface="华文细黑" panose="02010600040101010101" pitchFamily="2" charset="-122"/>
                <a:ea typeface="华文细黑" panose="02010600040101010101" pitchFamily="2" charset="-122"/>
              </a:rPr>
              <a:t> </a:t>
            </a:r>
            <a:r>
              <a:rPr lang="zh-CN" altLang="en-US" sz="2400" b="1">
                <a:latin typeface="华文细黑" panose="02010600040101010101" pitchFamily="2" charset="-122"/>
                <a:ea typeface="华文细黑" panose="02010600040101010101" pitchFamily="2" charset="-122"/>
              </a:rPr>
              <a:t>的分布律为</a:t>
            </a:r>
            <a:endParaRPr lang="zh-CN" altLang="en-US" sz="2400" b="1">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5" name="对象 5">
            <a:hlinkClick r:id="" action="ppaction://ole?verb=1"/>
          </p:cNvPr>
          <p:cNvGraphicFramePr>
            <a:graphicFrameLocks noChangeAspect="1"/>
          </p:cNvGraphicFramePr>
          <p:nvPr/>
        </p:nvGraphicFramePr>
        <p:xfrm>
          <a:off x="2406650" y="959494"/>
          <a:ext cx="1577975" cy="452438"/>
        </p:xfrm>
        <a:graphic>
          <a:graphicData uri="http://schemas.openxmlformats.org/presentationml/2006/ole">
            <mc:AlternateContent xmlns:mc="http://schemas.openxmlformats.org/markup-compatibility/2006">
              <mc:Choice xmlns:v="urn:schemas-microsoft-com:vml" Requires="v">
                <p:oleObj spid="_x0000_s16390" r:id="rId5" imgW="801370" imgH="229235" progId="Equation.DSMT4">
                  <p:embed/>
                </p:oleObj>
              </mc:Choice>
              <mc:Fallback>
                <p:oleObj r:id="rId5" imgW="801370" imgH="229235" progId="Equation.DSMT4">
                  <p:embed/>
                  <p:pic>
                    <p:nvPicPr>
                      <p:cNvPr id="0" name="对象 5">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650" y="959494"/>
                        <a:ext cx="15779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 name="Group 46"/>
          <p:cNvGraphicFramePr>
            <a:graphicFrameLocks noGrp="1"/>
          </p:cNvGraphicFramePr>
          <p:nvPr/>
        </p:nvGraphicFramePr>
        <p:xfrm>
          <a:off x="646113" y="1637357"/>
          <a:ext cx="8120057" cy="1150937"/>
        </p:xfrm>
        <a:graphic>
          <a:graphicData uri="http://schemas.openxmlformats.org/drawingml/2006/table">
            <a:tbl>
              <a:tblPr/>
              <a:tblGrid>
                <a:gridCol w="500400">
                  <a:extLst>
                    <a:ext uri="{9D8B030D-6E8A-4147-A177-3AD203B41FA5}">
                      <a16:colId xmlns:a16="http://schemas.microsoft.com/office/drawing/2014/main" val="20000"/>
                    </a:ext>
                  </a:extLst>
                </a:gridCol>
                <a:gridCol w="707418">
                  <a:extLst>
                    <a:ext uri="{9D8B030D-6E8A-4147-A177-3AD203B41FA5}">
                      <a16:colId xmlns:a16="http://schemas.microsoft.com/office/drawing/2014/main" val="20001"/>
                    </a:ext>
                  </a:extLst>
                </a:gridCol>
                <a:gridCol w="691542">
                  <a:extLst>
                    <a:ext uri="{9D8B030D-6E8A-4147-A177-3AD203B41FA5}">
                      <a16:colId xmlns:a16="http://schemas.microsoft.com/office/drawing/2014/main" val="20002"/>
                    </a:ext>
                  </a:extLst>
                </a:gridCol>
                <a:gridCol w="690906">
                  <a:extLst>
                    <a:ext uri="{9D8B030D-6E8A-4147-A177-3AD203B41FA5}">
                      <a16:colId xmlns:a16="http://schemas.microsoft.com/office/drawing/2014/main" val="20003"/>
                    </a:ext>
                  </a:extLst>
                </a:gridCol>
                <a:gridCol w="689002">
                  <a:extLst>
                    <a:ext uri="{9D8B030D-6E8A-4147-A177-3AD203B41FA5}">
                      <a16:colId xmlns:a16="http://schemas.microsoft.com/office/drawing/2014/main" val="20004"/>
                    </a:ext>
                  </a:extLst>
                </a:gridCol>
                <a:gridCol w="693446">
                  <a:extLst>
                    <a:ext uri="{9D8B030D-6E8A-4147-A177-3AD203B41FA5}">
                      <a16:colId xmlns:a16="http://schemas.microsoft.com/office/drawing/2014/main" val="20005"/>
                    </a:ext>
                  </a:extLst>
                </a:gridCol>
                <a:gridCol w="689636">
                  <a:extLst>
                    <a:ext uri="{9D8B030D-6E8A-4147-A177-3AD203B41FA5}">
                      <a16:colId xmlns:a16="http://schemas.microsoft.com/office/drawing/2014/main" val="20006"/>
                    </a:ext>
                  </a:extLst>
                </a:gridCol>
                <a:gridCol w="691542">
                  <a:extLst>
                    <a:ext uri="{9D8B030D-6E8A-4147-A177-3AD203B41FA5}">
                      <a16:colId xmlns:a16="http://schemas.microsoft.com/office/drawing/2014/main" val="20007"/>
                    </a:ext>
                  </a:extLst>
                </a:gridCol>
                <a:gridCol w="691542">
                  <a:extLst>
                    <a:ext uri="{9D8B030D-6E8A-4147-A177-3AD203B41FA5}">
                      <a16:colId xmlns:a16="http://schemas.microsoft.com/office/drawing/2014/main" val="20008"/>
                    </a:ext>
                  </a:extLst>
                </a:gridCol>
                <a:gridCol w="692811">
                  <a:extLst>
                    <a:ext uri="{9D8B030D-6E8A-4147-A177-3AD203B41FA5}">
                      <a16:colId xmlns:a16="http://schemas.microsoft.com/office/drawing/2014/main" val="20009"/>
                    </a:ext>
                  </a:extLst>
                </a:gridCol>
                <a:gridCol w="689636">
                  <a:extLst>
                    <a:ext uri="{9D8B030D-6E8A-4147-A177-3AD203B41FA5}">
                      <a16:colId xmlns:a16="http://schemas.microsoft.com/office/drawing/2014/main" val="20010"/>
                    </a:ext>
                  </a:extLst>
                </a:gridCol>
                <a:gridCol w="692176">
                  <a:extLst>
                    <a:ext uri="{9D8B030D-6E8A-4147-A177-3AD203B41FA5}">
                      <a16:colId xmlns:a16="http://schemas.microsoft.com/office/drawing/2014/main" val="20011"/>
                    </a:ext>
                  </a:extLst>
                </a:gridCol>
              </a:tblGrid>
              <a:tr h="506480">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r>
                        <a:rPr kumimoji="0" lang="en-US" altLang="zh-CN" sz="2000" b="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p>
                  </a:txBody>
                  <a:tcPr marL="91444" marR="91444" marT="45598" marB="45598"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a:t>
                      </a:r>
                    </a:p>
                  </a:txBody>
                  <a:tcPr marL="91444" marR="91444" marT="45598" marB="45598" anchor="ctr" horzOverflow="overflow">
                    <a:lnL w="12700" cap="flat" cmpd="sng" algn="ctr">
                      <a:solidFill>
                        <a:schemeClr val="tx1"/>
                      </a:solidFill>
                      <a:prstDash val="solid"/>
                      <a:round/>
                      <a:headEnd type="none" w="med" len="med"/>
                      <a:tailEnd type="none" w="med" len="med"/>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L="91444" marR="91444" marT="45598" marB="45598"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a:t>
                      </a:r>
                    </a:p>
                  </a:txBody>
                  <a:tcPr marL="91444" marR="91444" marT="45598" marB="45598"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91444" marR="91444" marT="45598" marB="45598"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7</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9</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10</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11</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12</a:t>
                      </a:r>
                    </a:p>
                  </a:txBody>
                  <a:tcPr marL="91444" marR="91444" marT="45598" marB="45598"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457">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P</a:t>
                      </a:r>
                    </a:p>
                  </a:txBody>
                  <a:tcPr marL="91444" marR="91444" marT="107661" marB="45598"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1/36</a:t>
                      </a:r>
                    </a:p>
                  </a:txBody>
                  <a:tcPr marL="91444" marR="91444" marT="107661" marB="45598"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2/36</a:t>
                      </a:r>
                    </a:p>
                  </a:txBody>
                  <a:tcPr marL="91444" marR="91444" marT="107661" marB="45598"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3/36</a:t>
                      </a:r>
                    </a:p>
                  </a:txBody>
                  <a:tcPr marL="91444" marR="91444" marT="107661" marB="45598"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4/36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5/36</a:t>
                      </a: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6/36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5/36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4/36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3/36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2/36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50000"/>
                        <a:buFont typeface="Wingdings 2" panose="05020102010507070707" pitchFamily="18" charset="2"/>
                        <a:buNone/>
                      </a:pPr>
                      <a:r>
                        <a:rPr lang="en-US" altLang="zh-CN" sz="2000" b="0" dirty="0">
                          <a:ln>
                            <a:noFill/>
                          </a:ln>
                          <a:latin typeface="Times New Roman" panose="02020603050405020304" pitchFamily="18" charset="0"/>
                          <a:ea typeface="宋体" panose="02010600030101010101" pitchFamily="2" charset="-122"/>
                          <a:sym typeface="+mn-ea"/>
                        </a:rPr>
                        <a:t>1/36</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mn-ea"/>
                      </a:endParaRPr>
                    </a:p>
                  </a:txBody>
                  <a:tcPr marL="91444" marR="91444" marT="107661" marB="45598"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 name="Rectangle 2"/>
          <p:cNvSpPr>
            <a:spLocks noChangeArrowheads="1"/>
          </p:cNvSpPr>
          <p:nvPr/>
        </p:nvSpPr>
        <p:spPr bwMode="auto">
          <a:xfrm>
            <a:off x="574675" y="2908300"/>
            <a:ext cx="2860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其概率直方图为</a:t>
            </a:r>
            <a:endParaRPr lang="zh-CN" altLang="en-US" sz="2400" b="1" dirty="0">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8" name="对象 25"/>
          <p:cNvGraphicFramePr/>
          <p:nvPr/>
        </p:nvGraphicFramePr>
        <p:xfrm>
          <a:off x="2549525" y="3595687"/>
          <a:ext cx="4425950" cy="2424113"/>
        </p:xfrm>
        <a:graphic>
          <a:graphicData uri="http://schemas.openxmlformats.org/presentationml/2006/ole">
            <mc:AlternateContent xmlns:mc="http://schemas.openxmlformats.org/markup-compatibility/2006">
              <mc:Choice xmlns:v="urn:schemas-microsoft-com:vml" Requires="v">
                <p:oleObj spid="_x0000_s16391" r:id="rId7" imgW="4838700" imgH="2762250" progId="excel.sheet.8">
                  <p:embed/>
                </p:oleObj>
              </mc:Choice>
              <mc:Fallback>
                <p:oleObj r:id="rId7" imgW="4838700" imgH="2762250" progId="excel.sheet.8">
                  <p:embed/>
                  <p:pic>
                    <p:nvPicPr>
                      <p:cNvPr id="0" name="对象 2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9525" y="3595687"/>
                        <a:ext cx="4425950"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9" name="组合 8"/>
          <p:cNvGrpSpPr/>
          <p:nvPr/>
        </p:nvGrpSpPr>
        <p:grpSpPr bwMode="auto">
          <a:xfrm>
            <a:off x="2549525" y="3863975"/>
            <a:ext cx="4408488" cy="1573212"/>
            <a:chOff x="3385" y="5756"/>
            <a:chExt cx="7572" cy="2476"/>
          </a:xfrm>
        </p:grpSpPr>
        <p:cxnSp>
          <p:nvCxnSpPr>
            <p:cNvPr id="10" name="直接连接符 10"/>
            <p:cNvCxnSpPr>
              <a:cxnSpLocks noChangeShapeType="1"/>
            </p:cNvCxnSpPr>
            <p:nvPr/>
          </p:nvCxnSpPr>
          <p:spPr bwMode="auto">
            <a:xfrm flipV="1">
              <a:off x="3385" y="6752"/>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cxnSp>
          <p:nvCxnSpPr>
            <p:cNvPr id="11" name="直接连接符 7"/>
            <p:cNvCxnSpPr>
              <a:cxnSpLocks noChangeShapeType="1"/>
            </p:cNvCxnSpPr>
            <p:nvPr/>
          </p:nvCxnSpPr>
          <p:spPr bwMode="auto">
            <a:xfrm flipV="1">
              <a:off x="3395" y="8232"/>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cxnSp>
          <p:nvCxnSpPr>
            <p:cNvPr id="12" name="直接连接符 8"/>
            <p:cNvCxnSpPr>
              <a:cxnSpLocks noChangeShapeType="1"/>
            </p:cNvCxnSpPr>
            <p:nvPr/>
          </p:nvCxnSpPr>
          <p:spPr bwMode="auto">
            <a:xfrm flipV="1">
              <a:off x="3385" y="7732"/>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cxnSp>
          <p:nvCxnSpPr>
            <p:cNvPr id="13" name="直接连接符 9"/>
            <p:cNvCxnSpPr>
              <a:cxnSpLocks noChangeShapeType="1"/>
            </p:cNvCxnSpPr>
            <p:nvPr/>
          </p:nvCxnSpPr>
          <p:spPr bwMode="auto">
            <a:xfrm flipV="1">
              <a:off x="3385" y="7242"/>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cxnSp>
          <p:nvCxnSpPr>
            <p:cNvPr id="14" name="直接连接符 11"/>
            <p:cNvCxnSpPr>
              <a:cxnSpLocks noChangeShapeType="1"/>
            </p:cNvCxnSpPr>
            <p:nvPr/>
          </p:nvCxnSpPr>
          <p:spPr bwMode="auto">
            <a:xfrm flipV="1">
              <a:off x="3385" y="6262"/>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cxnSp>
          <p:nvCxnSpPr>
            <p:cNvPr id="15" name="直接连接符 12"/>
            <p:cNvCxnSpPr>
              <a:cxnSpLocks noChangeShapeType="1"/>
            </p:cNvCxnSpPr>
            <p:nvPr/>
          </p:nvCxnSpPr>
          <p:spPr bwMode="auto">
            <a:xfrm flipV="1">
              <a:off x="3385" y="5756"/>
              <a:ext cx="7562" cy="0"/>
            </a:xfrm>
            <a:prstGeom prst="line">
              <a:avLst/>
            </a:prstGeom>
            <a:noFill/>
            <a:ln w="12700">
              <a:solidFill>
                <a:srgbClr val="C00000"/>
              </a:solidFill>
              <a:prstDash val="dash"/>
              <a:round/>
            </a:ln>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99"/>
          <p:cNvGraphicFramePr/>
          <p:nvPr/>
        </p:nvGraphicFramePr>
        <p:xfrm>
          <a:off x="476250" y="684213"/>
          <a:ext cx="4572000" cy="2660650"/>
        </p:xfrm>
        <a:graphic>
          <a:graphicData uri="http://schemas.openxmlformats.org/presentationml/2006/ole">
            <mc:AlternateContent xmlns:mc="http://schemas.openxmlformats.org/markup-compatibility/2006">
              <mc:Choice xmlns:v="urn:schemas-microsoft-com:vml" Requires="v">
                <p:oleObj spid="_x0000_s17418" r:id="rId3" imgW="4581525" imgH="2667000" progId="excel.sheet.8">
                  <p:embed/>
                </p:oleObj>
              </mc:Choice>
              <mc:Fallback>
                <p:oleObj r:id="rId3" imgW="4581525" imgH="2667000" progId="excel.sheet.8">
                  <p:embed/>
                  <p:pic>
                    <p:nvPicPr>
                      <p:cNvPr id="0" name="对象 9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684213"/>
                        <a:ext cx="4572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1" name="组合 20"/>
          <p:cNvGrpSpPr/>
          <p:nvPr/>
        </p:nvGrpSpPr>
        <p:grpSpPr>
          <a:xfrm>
            <a:off x="3492500" y="3384550"/>
            <a:ext cx="5937250" cy="2967038"/>
            <a:chOff x="3492500" y="3384550"/>
            <a:chExt cx="5937250" cy="2967038"/>
          </a:xfrm>
        </p:grpSpPr>
        <p:graphicFrame>
          <p:nvGraphicFramePr>
            <p:cNvPr id="2" name="对象 98"/>
            <p:cNvGraphicFramePr/>
            <p:nvPr/>
          </p:nvGraphicFramePr>
          <p:xfrm>
            <a:off x="3492500" y="3384550"/>
            <a:ext cx="5330825" cy="2967038"/>
          </p:xfrm>
          <a:graphic>
            <a:graphicData uri="http://schemas.openxmlformats.org/presentationml/2006/ole">
              <mc:AlternateContent xmlns:mc="http://schemas.openxmlformats.org/markup-compatibility/2006">
                <mc:Choice xmlns:v="urn:schemas-microsoft-com:vml" Requires="v">
                  <p:oleObj spid="_x0000_s17419" r:id="rId5" imgW="5334000" imgH="2971800" progId="excel.sheet.8">
                    <p:embed/>
                  </p:oleObj>
                </mc:Choice>
                <mc:Fallback>
                  <p:oleObj r:id="rId5" imgW="5334000" imgH="2971800" progId="excel.sheet.8">
                    <p:embed/>
                    <p:pic>
                      <p:nvPicPr>
                        <p:cNvPr id="0" name="对象 9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3384550"/>
                          <a:ext cx="5330825"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 name="对象 100"/>
            <p:cNvGraphicFramePr/>
            <p:nvPr/>
          </p:nvGraphicFramePr>
          <p:xfrm>
            <a:off x="3941763" y="3473450"/>
            <a:ext cx="5487987" cy="2743200"/>
          </p:xfrm>
          <a:graphic>
            <a:graphicData uri="http://schemas.openxmlformats.org/presentationml/2006/ole">
              <mc:AlternateContent xmlns:mc="http://schemas.openxmlformats.org/markup-compatibility/2006">
                <mc:Choice xmlns:v="urn:schemas-microsoft-com:vml" Requires="v">
                  <p:oleObj spid="_x0000_s17420" r:id="rId7" imgW="5486400" imgH="2743200" progId="excel.sheet.8">
                    <p:embed/>
                  </p:oleObj>
                </mc:Choice>
                <mc:Fallback>
                  <p:oleObj r:id="rId7" imgW="5486400" imgH="2743200" progId="excel.sheet.8">
                    <p:embed/>
                    <p:pic>
                      <p:nvPicPr>
                        <p:cNvPr id="0" name="对象 10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763" y="3473450"/>
                          <a:ext cx="54879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 name="对象 101"/>
          <p:cNvGraphicFramePr/>
          <p:nvPr/>
        </p:nvGraphicFramePr>
        <p:xfrm>
          <a:off x="635000" y="636588"/>
          <a:ext cx="4811713" cy="2511425"/>
        </p:xfrm>
        <a:graphic>
          <a:graphicData uri="http://schemas.openxmlformats.org/presentationml/2006/ole">
            <mc:AlternateContent xmlns:mc="http://schemas.openxmlformats.org/markup-compatibility/2006">
              <mc:Choice xmlns:v="urn:schemas-microsoft-com:vml" Requires="v">
                <p:oleObj spid="_x0000_s17421" r:id="rId9" imgW="4810125" imgH="2505075" progId="excel.sheet.8">
                  <p:embed/>
                </p:oleObj>
              </mc:Choice>
              <mc:Fallback>
                <p:oleObj r:id="rId9" imgW="4810125" imgH="2505075" progId="excel.sheet.8">
                  <p:embed/>
                  <p:pic>
                    <p:nvPicPr>
                      <p:cNvPr id="0" name="对象 10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000" y="636588"/>
                        <a:ext cx="4811713"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7" name="组合 16"/>
          <p:cNvGrpSpPr/>
          <p:nvPr/>
        </p:nvGrpSpPr>
        <p:grpSpPr>
          <a:xfrm>
            <a:off x="5260975" y="1158231"/>
            <a:ext cx="3121025" cy="1000769"/>
            <a:chOff x="5260975" y="1158231"/>
            <a:chExt cx="3121025" cy="1000769"/>
          </a:xfrm>
        </p:grpSpPr>
        <p:sp>
          <p:nvSpPr>
            <p:cNvPr id="6" name="Rectangle 2"/>
            <p:cNvSpPr>
              <a:spLocks noChangeArrowheads="1"/>
            </p:cNvSpPr>
            <p:nvPr/>
          </p:nvSpPr>
          <p:spPr bwMode="auto">
            <a:xfrm>
              <a:off x="5260975" y="1158231"/>
              <a:ext cx="2089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latin typeface="华文细黑" panose="02010600040101010101" pitchFamily="2" charset="-122"/>
                  <a:ea typeface="华文细黑" panose="02010600040101010101" pitchFamily="2" charset="-122"/>
                </a:rPr>
                <a:t>当            时</a:t>
              </a:r>
              <a:r>
                <a:rPr lang="zh-CN" altLang="en-US" sz="2400" b="1">
                  <a:latin typeface="Arial" panose="020B0604020202020204" pitchFamily="34" charset="0"/>
                  <a:ea typeface="华文细黑" panose="02010600040101010101" pitchFamily="2" charset="-122"/>
                  <a:sym typeface="宋体" panose="02010600030101010101" pitchFamily="2" charset="-122"/>
                </a:rPr>
                <a:t>，</a:t>
              </a:r>
            </a:p>
          </p:txBody>
        </p:sp>
        <p:graphicFrame>
          <p:nvGraphicFramePr>
            <p:cNvPr id="7" name="对象 16">
              <a:hlinkClick r:id="" action="ppaction://ole?verb=1"/>
            </p:cNvPr>
            <p:cNvGraphicFramePr>
              <a:graphicFrameLocks noChangeAspect="1"/>
            </p:cNvGraphicFramePr>
            <p:nvPr/>
          </p:nvGraphicFramePr>
          <p:xfrm>
            <a:off x="5745480" y="1201738"/>
            <a:ext cx="682625" cy="354012"/>
          </p:xfrm>
          <a:graphic>
            <a:graphicData uri="http://schemas.openxmlformats.org/presentationml/2006/ole">
              <mc:AlternateContent xmlns:mc="http://schemas.openxmlformats.org/markup-compatibility/2006">
                <mc:Choice xmlns:v="urn:schemas-microsoft-com:vml" Requires="v">
                  <p:oleObj spid="_x0000_s17422" r:id="rId11" imgW="349885" imgH="180975" progId="Equation.KSEE3">
                    <p:embed/>
                  </p:oleObj>
                </mc:Choice>
                <mc:Fallback>
                  <p:oleObj r:id="rId11" imgW="349885" imgH="180975" progId="Equation.KSEE3">
                    <p:embed/>
                    <p:pic>
                      <p:nvPicPr>
                        <p:cNvPr id="0" name="对象 16">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5480" y="1201738"/>
                          <a:ext cx="6826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 name="对象 5">
              <a:hlinkClick r:id="" action="ppaction://ole?verb=1"/>
            </p:cNvPr>
            <p:cNvGraphicFramePr>
              <a:graphicFrameLocks noChangeAspect="1"/>
            </p:cNvGraphicFramePr>
            <p:nvPr/>
          </p:nvGraphicFramePr>
          <p:xfrm>
            <a:off x="5283200" y="1665288"/>
            <a:ext cx="3098800" cy="493712"/>
          </p:xfrm>
          <a:graphic>
            <a:graphicData uri="http://schemas.openxmlformats.org/presentationml/2006/ole">
              <mc:AlternateContent xmlns:mc="http://schemas.openxmlformats.org/markup-compatibility/2006">
                <mc:Choice xmlns:v="urn:schemas-microsoft-com:vml" Requires="v">
                  <p:oleObj spid="_x0000_s17423" r:id="rId13" imgW="1816735" imgH="254000" progId="Equation.DSMT4">
                    <p:embed/>
                  </p:oleObj>
                </mc:Choice>
                <mc:Fallback>
                  <p:oleObj r:id="rId13" imgW="1816735" imgH="254000" progId="Equation.DSMT4">
                    <p:embed/>
                    <p:pic>
                      <p:nvPicPr>
                        <p:cNvPr id="0" name="对象 5">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3200" y="1665288"/>
                          <a:ext cx="30988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8" name="组合 17"/>
          <p:cNvGrpSpPr/>
          <p:nvPr/>
        </p:nvGrpSpPr>
        <p:grpSpPr>
          <a:xfrm>
            <a:off x="5337175" y="2240906"/>
            <a:ext cx="3349625" cy="461665"/>
            <a:chOff x="5337175" y="2240906"/>
            <a:chExt cx="3349625" cy="461665"/>
          </a:xfrm>
        </p:grpSpPr>
        <p:sp>
          <p:nvSpPr>
            <p:cNvPr id="9" name="Rectangle 2"/>
            <p:cNvSpPr>
              <a:spLocks noChangeArrowheads="1"/>
            </p:cNvSpPr>
            <p:nvPr/>
          </p:nvSpPr>
          <p:spPr bwMode="auto">
            <a:xfrm>
              <a:off x="6345238" y="2240906"/>
              <a:ext cx="2341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latin typeface="华文细黑" panose="02010600040101010101" pitchFamily="2" charset="-122"/>
                  <a:ea typeface="华文细黑" panose="02010600040101010101" pitchFamily="2" charset="-122"/>
                </a:rPr>
                <a:t>其概率直方图</a:t>
              </a:r>
              <a:endParaRPr lang="zh-CN" altLang="en-US" sz="2400" b="1">
                <a:latin typeface="华文细黑" panose="02010600040101010101" pitchFamily="2" charset="-122"/>
                <a:ea typeface="华文细黑" panose="02010600040101010101" pitchFamily="2" charset="-122"/>
                <a:sym typeface="宋体" panose="02010600030101010101" pitchFamily="2" charset="-122"/>
              </a:endParaRPr>
            </a:p>
          </p:txBody>
        </p:sp>
        <p:sp>
          <p:nvSpPr>
            <p:cNvPr id="10" name="左箭头 9"/>
            <p:cNvSpPr>
              <a:spLocks noChangeArrowheads="1"/>
            </p:cNvSpPr>
            <p:nvPr/>
          </p:nvSpPr>
          <p:spPr bwMode="auto">
            <a:xfrm>
              <a:off x="5337175" y="2305050"/>
              <a:ext cx="900113" cy="360363"/>
            </a:xfrm>
            <a:prstGeom prst="leftArrow">
              <a:avLst>
                <a:gd name="adj1" fmla="val 50000"/>
                <a:gd name="adj2" fmla="val 49678"/>
              </a:avLst>
            </a:prstGeom>
            <a:solidFill>
              <a:srgbClr val="99CCFF"/>
            </a:solidFill>
            <a:ln w="9525">
              <a:solidFill>
                <a:srgbClr val="0070C0"/>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grpSp>
      <p:grpSp>
        <p:nvGrpSpPr>
          <p:cNvPr id="20" name="组合 19"/>
          <p:cNvGrpSpPr/>
          <p:nvPr/>
        </p:nvGrpSpPr>
        <p:grpSpPr>
          <a:xfrm>
            <a:off x="349250" y="4903143"/>
            <a:ext cx="2841625" cy="461665"/>
            <a:chOff x="349250" y="4903143"/>
            <a:chExt cx="2841625" cy="461665"/>
          </a:xfrm>
        </p:grpSpPr>
        <p:sp>
          <p:nvSpPr>
            <p:cNvPr id="11" name="Rectangle 2"/>
            <p:cNvSpPr>
              <a:spLocks noChangeArrowheads="1"/>
            </p:cNvSpPr>
            <p:nvPr/>
          </p:nvSpPr>
          <p:spPr bwMode="auto">
            <a:xfrm>
              <a:off x="349250" y="4903143"/>
              <a:ext cx="2197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latin typeface="华文细黑" panose="02010600040101010101" pitchFamily="2" charset="-122"/>
                  <a:ea typeface="华文细黑" panose="02010600040101010101" pitchFamily="2" charset="-122"/>
                </a:rPr>
                <a:t>其概率直方图</a:t>
              </a:r>
              <a:endParaRPr lang="zh-CN" altLang="en-US" sz="2400" b="1">
                <a:latin typeface="华文细黑" panose="02010600040101010101" pitchFamily="2" charset="-122"/>
                <a:ea typeface="华文细黑" panose="02010600040101010101" pitchFamily="2" charset="-122"/>
                <a:sym typeface="宋体" panose="02010600030101010101" pitchFamily="2" charset="-122"/>
              </a:endParaRPr>
            </a:p>
          </p:txBody>
        </p:sp>
        <p:sp>
          <p:nvSpPr>
            <p:cNvPr id="15" name="右箭头 14"/>
            <p:cNvSpPr>
              <a:spLocks noChangeArrowheads="1"/>
            </p:cNvSpPr>
            <p:nvPr/>
          </p:nvSpPr>
          <p:spPr bwMode="auto">
            <a:xfrm>
              <a:off x="2362200" y="4972050"/>
              <a:ext cx="828675" cy="361950"/>
            </a:xfrm>
            <a:prstGeom prst="rightArrow">
              <a:avLst>
                <a:gd name="adj1" fmla="val 50000"/>
                <a:gd name="adj2" fmla="val 49489"/>
              </a:avLst>
            </a:prstGeom>
            <a:solidFill>
              <a:srgbClr val="99CCFF"/>
            </a:solidFill>
            <a:ln w="9525">
              <a:solidFill>
                <a:srgbClr val="0070C0"/>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grpSp>
      <p:grpSp>
        <p:nvGrpSpPr>
          <p:cNvPr id="19" name="组合 18"/>
          <p:cNvGrpSpPr/>
          <p:nvPr/>
        </p:nvGrpSpPr>
        <p:grpSpPr>
          <a:xfrm>
            <a:off x="304800" y="3953608"/>
            <a:ext cx="3252787" cy="924780"/>
            <a:chOff x="304800" y="3953608"/>
            <a:chExt cx="3252787" cy="924780"/>
          </a:xfrm>
        </p:grpSpPr>
        <p:grpSp>
          <p:nvGrpSpPr>
            <p:cNvPr id="12" name="组合 11"/>
            <p:cNvGrpSpPr/>
            <p:nvPr/>
          </p:nvGrpSpPr>
          <p:grpSpPr bwMode="auto">
            <a:xfrm>
              <a:off x="304800" y="3953608"/>
              <a:ext cx="3252787" cy="461450"/>
              <a:chOff x="725" y="6855"/>
              <a:chExt cx="5122" cy="729"/>
            </a:xfrm>
          </p:grpSpPr>
          <p:sp>
            <p:nvSpPr>
              <p:cNvPr id="13" name="Rectangle 2"/>
              <p:cNvSpPr>
                <a:spLocks noChangeArrowheads="1"/>
              </p:cNvSpPr>
              <p:nvPr/>
            </p:nvSpPr>
            <p:spPr bwMode="auto">
              <a:xfrm>
                <a:off x="725" y="6855"/>
                <a:ext cx="51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solidFill>
                      <a:srgbClr val="002060"/>
                    </a:solidFill>
                    <a:latin typeface="华文细黑" panose="02010600040101010101" pitchFamily="2" charset="-122"/>
                    <a:ea typeface="华文细黑" panose="02010600040101010101" pitchFamily="2" charset="-122"/>
                  </a:rPr>
                  <a:t> </a:t>
                </a:r>
                <a:r>
                  <a:rPr lang="zh-CN" altLang="en-US" sz="2400" b="1">
                    <a:latin typeface="华文细黑" panose="02010600040101010101" pitchFamily="2" charset="-122"/>
                    <a:ea typeface="华文细黑" panose="02010600040101010101" pitchFamily="2" charset="-122"/>
                  </a:rPr>
                  <a:t>当            时</a:t>
                </a:r>
                <a:r>
                  <a:rPr lang="zh-CN" altLang="en-US" sz="2400" b="1">
                    <a:latin typeface="Arial" panose="020B0604020202020204" pitchFamily="34" charset="0"/>
                    <a:ea typeface="华文细黑" panose="02010600040101010101" pitchFamily="2" charset="-122"/>
                    <a:sym typeface="宋体" panose="02010600030101010101" pitchFamily="2" charset="-122"/>
                  </a:rPr>
                  <a:t>，</a:t>
                </a:r>
              </a:p>
            </p:txBody>
          </p:sp>
          <p:graphicFrame>
            <p:nvGraphicFramePr>
              <p:cNvPr id="14" name="对象 3">
                <a:hlinkClick r:id="" action="ppaction://ole?verb=1"/>
              </p:cNvPr>
              <p:cNvGraphicFramePr>
                <a:graphicFrameLocks noChangeAspect="1"/>
              </p:cNvGraphicFramePr>
              <p:nvPr/>
            </p:nvGraphicFramePr>
            <p:xfrm>
              <a:off x="1612" y="6963"/>
              <a:ext cx="1115" cy="555"/>
            </p:xfrm>
            <a:graphic>
              <a:graphicData uri="http://schemas.openxmlformats.org/presentationml/2006/ole">
                <mc:AlternateContent xmlns:mc="http://schemas.openxmlformats.org/markup-compatibility/2006">
                  <mc:Choice xmlns:v="urn:schemas-microsoft-com:vml" Requires="v">
                    <p:oleObj spid="_x0000_s17424" r:id="rId15" imgW="362585" imgH="180975" progId="Equation.KSEE3">
                      <p:embed/>
                    </p:oleObj>
                  </mc:Choice>
                  <mc:Fallback>
                    <p:oleObj r:id="rId15" imgW="362585" imgH="180975" progId="Equation.KSEE3">
                      <p:embed/>
                      <p:pic>
                        <p:nvPicPr>
                          <p:cNvPr id="0" name="对象 3">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2" y="6963"/>
                            <a:ext cx="1115"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6" name="对象 5">
              <a:hlinkClick r:id="" action="ppaction://ole?verb=1"/>
            </p:cNvPr>
            <p:cNvGraphicFramePr>
              <a:graphicFrameLocks noChangeAspect="1"/>
            </p:cNvGraphicFramePr>
            <p:nvPr/>
          </p:nvGraphicFramePr>
          <p:xfrm>
            <a:off x="471487" y="4433888"/>
            <a:ext cx="1455738" cy="444500"/>
          </p:xfrm>
          <a:graphic>
            <a:graphicData uri="http://schemas.openxmlformats.org/presentationml/2006/ole">
              <mc:AlternateContent xmlns:mc="http://schemas.openxmlformats.org/markup-compatibility/2006">
                <mc:Choice xmlns:v="urn:schemas-microsoft-com:vml" Requires="v">
                  <p:oleObj spid="_x0000_s17425" r:id="rId17" imgW="750570" imgH="229235" progId="Equation.DSMT4">
                    <p:embed/>
                  </p:oleObj>
                </mc:Choice>
                <mc:Fallback>
                  <p:oleObj r:id="rId17" imgW="750570" imgH="229235" progId="Equation.DSMT4">
                    <p:embed/>
                    <p:pic>
                      <p:nvPicPr>
                        <p:cNvPr id="0" name="对象 5">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1487" y="4433888"/>
                          <a:ext cx="14557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337" y="2655888"/>
            <a:ext cx="4972050"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62" y="3903663"/>
            <a:ext cx="170021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533400" y="850900"/>
            <a:ext cx="22797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400" b="1" dirty="0">
                <a:latin typeface="华文细黑" panose="02010600040101010101" pitchFamily="2" charset="-122"/>
                <a:ea typeface="华文细黑" panose="02010600040101010101" pitchFamily="2" charset="-122"/>
                <a:sym typeface="Arial" panose="020B0604020202020204" pitchFamily="34" charset="0"/>
              </a:rPr>
              <a:t>当 </a:t>
            </a:r>
            <a:r>
              <a:rPr lang="en-US" altLang="zh-CN" sz="2400" b="1" i="1" dirty="0">
                <a:latin typeface="Times New Roman" panose="02020603050405020304" pitchFamily="18" charset="0"/>
                <a:ea typeface="华文细黑" panose="02010600040101010101" pitchFamily="2" charset="-122"/>
                <a:sym typeface="Arial" panose="020B0604020202020204" pitchFamily="34" charset="0"/>
              </a:rPr>
              <a:t>n</a:t>
            </a:r>
            <a:r>
              <a:rPr lang="zh-CN" altLang="en-US" sz="2400" b="1" dirty="0">
                <a:latin typeface="华文细黑" panose="02010600040101010101" pitchFamily="2" charset="-122"/>
                <a:ea typeface="华文细黑" panose="02010600040101010101" pitchFamily="2" charset="-122"/>
                <a:sym typeface="Arial" panose="020B0604020202020204" pitchFamily="34" charset="0"/>
              </a:rPr>
              <a:t>再增大时，</a:t>
            </a:r>
          </a:p>
        </p:txBody>
      </p:sp>
      <p:grpSp>
        <p:nvGrpSpPr>
          <p:cNvPr id="5" name="组合 4"/>
          <p:cNvGrpSpPr/>
          <p:nvPr/>
        </p:nvGrpSpPr>
        <p:grpSpPr bwMode="auto">
          <a:xfrm>
            <a:off x="2641600" y="825500"/>
            <a:ext cx="4100620" cy="830811"/>
            <a:chOff x="4726" y="1008"/>
            <a:chExt cx="5001" cy="1468"/>
          </a:xfrm>
        </p:grpSpPr>
        <p:graphicFrame>
          <p:nvGraphicFramePr>
            <p:cNvPr id="6" name="对象 13">
              <a:hlinkClick r:id="" action="ppaction://ole?verb=1"/>
            </p:cNvPr>
            <p:cNvGraphicFramePr>
              <a:graphicFrameLocks noChangeAspect="1"/>
            </p:cNvGraphicFramePr>
            <p:nvPr/>
          </p:nvGraphicFramePr>
          <p:xfrm>
            <a:off x="4726" y="1081"/>
            <a:ext cx="644" cy="892"/>
          </p:xfrm>
          <a:graphic>
            <a:graphicData uri="http://schemas.openxmlformats.org/presentationml/2006/ole">
              <mc:AlternateContent xmlns:mc="http://schemas.openxmlformats.org/markup-compatibility/2006">
                <mc:Choice xmlns:v="urn:schemas-microsoft-com:vml" Requires="v">
                  <p:oleObj spid="_x0000_s18437" name="Equation" r:id="rId5" imgW="165100" imgH="228600" progId="Equation.DSMT4">
                    <p:embed/>
                  </p:oleObj>
                </mc:Choice>
                <mc:Fallback>
                  <p:oleObj name="Equation" r:id="rId5" imgW="165100" imgH="228600" progId="Equation.DSMT4">
                    <p:embed/>
                    <p:pic>
                      <p:nvPicPr>
                        <p:cNvPr id="0" name="对象 13">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6" y="1081"/>
                          <a:ext cx="644"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文本框 6"/>
            <p:cNvSpPr txBox="1"/>
            <p:nvPr/>
          </p:nvSpPr>
          <p:spPr>
            <a:xfrm>
              <a:off x="5242" y="1008"/>
              <a:ext cx="4485" cy="1468"/>
            </a:xfrm>
            <a:prstGeom prst="rect">
              <a:avLst/>
            </a:prstGeom>
            <a:noFill/>
            <a:ln w="9525">
              <a:noFill/>
              <a:miter/>
            </a:ln>
            <a:effectLst/>
          </p:spPr>
          <p:txBody>
            <a:bodyPr>
              <a:spAutoFit/>
            </a:bodyPr>
            <a:lstStyle/>
            <a:p>
              <a:pPr>
                <a:buFontTx/>
                <a:buNone/>
                <a:defRPr/>
              </a:pPr>
              <a:r>
                <a:rPr lang="zh-CN" altLang="en-US" sz="2400" b="1" noProof="1">
                  <a:latin typeface="华文细黑" panose="02010600040101010101" pitchFamily="2" charset="-122"/>
                  <a:ea typeface="华文细黑" panose="02010600040101010101" pitchFamily="2" charset="-122"/>
                  <a:cs typeface="+mn-ea"/>
                  <a:sym typeface="宋体" panose="02010600030101010101" pitchFamily="2" charset="-122"/>
                </a:rPr>
                <a:t>的分布更接近</a:t>
              </a:r>
              <a:r>
                <a:rPr lang="zh-CN" altLang="en-US" sz="2400" b="1" noProof="1">
                  <a:solidFill>
                    <a:srgbClr val="C00000"/>
                  </a:solidFill>
                  <a:latin typeface="华文细黑" panose="02010600040101010101" pitchFamily="2" charset="-122"/>
                  <a:ea typeface="华文细黑" panose="02010600040101010101" pitchFamily="2" charset="-122"/>
                  <a:cs typeface="+mn-ea"/>
                  <a:sym typeface="宋体" panose="02010600030101010101" pitchFamily="2" charset="-122"/>
                </a:rPr>
                <a:t>正态分布</a:t>
              </a:r>
              <a:r>
                <a:rPr lang="zh-CN" altLang="en-US" sz="2400" b="1" noProof="1">
                  <a:solidFill>
                    <a:srgbClr val="002060"/>
                  </a:solidFill>
                  <a:latin typeface="华文细黑" panose="02010600040101010101" pitchFamily="2" charset="-122"/>
                  <a:ea typeface="华文细黑" panose="02010600040101010101" pitchFamily="2" charset="-122"/>
                  <a:cs typeface="+mn-ea"/>
                  <a:sym typeface="宋体" panose="02010600030101010101" pitchFamily="2" charset="-122"/>
                </a:rPr>
                <a:t> </a:t>
              </a:r>
              <a:endParaRPr lang="zh-CN" altLang="en-US" sz="2400" b="1" noProof="1">
                <a:ln w="6600">
                  <a:solidFill>
                    <a:schemeClr val="accent2"/>
                  </a:solidFill>
                  <a:prstDash val="solid"/>
                </a:ln>
                <a:solidFill>
                  <a:srgbClr val="FFFFFF"/>
                </a:solidFill>
                <a:effectLst>
                  <a:outerShdw dist="38100" dir="2700000" algn="tl" rotWithShape="0">
                    <a:schemeClr val="accent2"/>
                  </a:outerShdw>
                </a:effectLst>
                <a:latin typeface="华文细黑" panose="02010600040101010101" pitchFamily="2" charset="-122"/>
                <a:ea typeface="华文细黑" panose="02010600040101010101" pitchFamily="2" charset="-122"/>
                <a:sym typeface="宋体" panose="02010600030101010101" pitchFamily="2" charset="-122"/>
              </a:endParaRPr>
            </a:p>
          </p:txBody>
        </p:sp>
      </p:grpSp>
      <p:grpSp>
        <p:nvGrpSpPr>
          <p:cNvPr id="8" name="组合 7"/>
          <p:cNvGrpSpPr/>
          <p:nvPr/>
        </p:nvGrpSpPr>
        <p:grpSpPr bwMode="auto">
          <a:xfrm>
            <a:off x="2112962" y="1495425"/>
            <a:ext cx="5832475" cy="647700"/>
            <a:chOff x="1667" y="2159"/>
            <a:chExt cx="11372" cy="1163"/>
          </a:xfrm>
        </p:grpSpPr>
        <p:pic>
          <p:nvPicPr>
            <p:cNvPr id="9" name="图片 8" descr="71ffa61cff979eeeec6de32f2df8b783"/>
            <p:cNvPicPr>
              <a:picLocks noChangeAspect="1"/>
            </p:cNvPicPr>
            <p:nvPr/>
          </p:nvPicPr>
          <p:blipFill>
            <a:blip r:embed="rId7"/>
            <a:srcRect l="2101" t="69284" r="80753" b="1866"/>
            <a:stretch>
              <a:fillRect/>
            </a:stretch>
          </p:blipFill>
          <p:spPr>
            <a:xfrm>
              <a:off x="3912" y="2188"/>
              <a:ext cx="1186" cy="1133"/>
            </a:xfrm>
            <a:prstGeom prst="roundRect">
              <a:avLst/>
            </a:prstGeom>
          </p:spPr>
        </p:pic>
        <p:pic>
          <p:nvPicPr>
            <p:cNvPr id="10" name="图片 9" descr="71ffa61cff979eeeec6de32f2df8b783"/>
            <p:cNvPicPr>
              <a:picLocks noChangeAspect="1"/>
            </p:cNvPicPr>
            <p:nvPr/>
          </p:nvPicPr>
          <p:blipFill>
            <a:blip r:embed="rId7"/>
            <a:srcRect l="16341" t="69284" r="65327" b="1866"/>
            <a:stretch>
              <a:fillRect/>
            </a:stretch>
          </p:blipFill>
          <p:spPr>
            <a:xfrm>
              <a:off x="1667" y="2178"/>
              <a:ext cx="1268" cy="1133"/>
            </a:xfrm>
            <a:prstGeom prst="roundRect">
              <a:avLst/>
            </a:prstGeom>
          </p:spPr>
        </p:pic>
        <p:pic>
          <p:nvPicPr>
            <p:cNvPr id="11" name="图片 10" descr="71ffa61cff979eeeec6de32f2df8b783"/>
            <p:cNvPicPr>
              <a:picLocks noChangeAspect="1"/>
            </p:cNvPicPr>
            <p:nvPr/>
          </p:nvPicPr>
          <p:blipFill>
            <a:blip r:embed="rId7"/>
            <a:srcRect l="49159" t="69284" r="33449" b="1866"/>
            <a:stretch>
              <a:fillRect/>
            </a:stretch>
          </p:blipFill>
          <p:spPr>
            <a:xfrm>
              <a:off x="2817" y="2178"/>
              <a:ext cx="1203" cy="1133"/>
            </a:xfrm>
            <a:prstGeom prst="roundRect">
              <a:avLst/>
            </a:prstGeom>
          </p:spPr>
        </p:pic>
        <p:pic>
          <p:nvPicPr>
            <p:cNvPr id="12" name="图片 11" descr="71ffa61cff979eeeec6de32f2df8b783"/>
            <p:cNvPicPr>
              <a:picLocks noChangeAspect="1"/>
            </p:cNvPicPr>
            <p:nvPr/>
          </p:nvPicPr>
          <p:blipFill>
            <a:blip r:embed="rId7"/>
            <a:srcRect l="80039" t="69284" r="2178" b="1866"/>
            <a:stretch>
              <a:fillRect/>
            </a:stretch>
          </p:blipFill>
          <p:spPr>
            <a:xfrm>
              <a:off x="6223" y="2188"/>
              <a:ext cx="1230" cy="1133"/>
            </a:xfrm>
            <a:prstGeom prst="roundRect">
              <a:avLst/>
            </a:prstGeom>
          </p:spPr>
        </p:pic>
        <p:pic>
          <p:nvPicPr>
            <p:cNvPr id="13" name="图片 12" descr="71ffa61cff979eeeec6de32f2df8b783"/>
            <p:cNvPicPr>
              <a:picLocks noChangeAspect="1"/>
            </p:cNvPicPr>
            <p:nvPr/>
          </p:nvPicPr>
          <p:blipFill>
            <a:blip r:embed="rId7"/>
            <a:srcRect l="16341" t="69284" r="65270" b="1866"/>
            <a:stretch>
              <a:fillRect/>
            </a:stretch>
          </p:blipFill>
          <p:spPr>
            <a:xfrm>
              <a:off x="5017" y="2190"/>
              <a:ext cx="1272" cy="1133"/>
            </a:xfrm>
            <a:prstGeom prst="roundRect">
              <a:avLst/>
            </a:prstGeom>
          </p:spPr>
        </p:pic>
        <p:pic>
          <p:nvPicPr>
            <p:cNvPr id="14" name="图片 13" descr="71ffa61cff979eeeec6de32f2df8b783"/>
            <p:cNvPicPr>
              <a:picLocks noChangeAspect="1"/>
            </p:cNvPicPr>
            <p:nvPr/>
          </p:nvPicPr>
          <p:blipFill>
            <a:blip r:embed="rId7"/>
            <a:srcRect l="64137" t="68842" r="18266" b="2610"/>
            <a:stretch>
              <a:fillRect/>
            </a:stretch>
          </p:blipFill>
          <p:spPr>
            <a:xfrm>
              <a:off x="7381" y="2172"/>
              <a:ext cx="1230" cy="1134"/>
            </a:xfrm>
            <a:prstGeom prst="roundRect">
              <a:avLst/>
            </a:prstGeom>
          </p:spPr>
        </p:pic>
        <p:pic>
          <p:nvPicPr>
            <p:cNvPr id="15" name="图片 14" descr="71ffa61cff979eeeec6de32f2df8b783"/>
            <p:cNvPicPr>
              <a:picLocks noChangeAspect="1"/>
            </p:cNvPicPr>
            <p:nvPr/>
          </p:nvPicPr>
          <p:blipFill>
            <a:blip r:embed="rId7"/>
            <a:srcRect l="33323" t="69072" r="50860" b="3362"/>
            <a:stretch>
              <a:fillRect/>
            </a:stretch>
          </p:blipFill>
          <p:spPr>
            <a:xfrm>
              <a:off x="8542" y="2159"/>
              <a:ext cx="1145" cy="1134"/>
            </a:xfrm>
            <a:prstGeom prst="roundRect">
              <a:avLst/>
            </a:prstGeom>
          </p:spPr>
        </p:pic>
        <p:pic>
          <p:nvPicPr>
            <p:cNvPr id="16" name="图片 15" descr="71ffa61cff979eeeec6de32f2df8b783"/>
            <p:cNvPicPr>
              <a:picLocks noChangeAspect="1"/>
            </p:cNvPicPr>
            <p:nvPr/>
          </p:nvPicPr>
          <p:blipFill>
            <a:blip r:embed="rId7"/>
            <a:srcRect l="1234" t="69284" r="80753" b="1866"/>
            <a:stretch>
              <a:fillRect/>
            </a:stretch>
          </p:blipFill>
          <p:spPr>
            <a:xfrm>
              <a:off x="9582" y="2178"/>
              <a:ext cx="1246" cy="1133"/>
            </a:xfrm>
            <a:prstGeom prst="roundRect">
              <a:avLst/>
            </a:prstGeom>
          </p:spPr>
        </p:pic>
        <p:pic>
          <p:nvPicPr>
            <p:cNvPr id="17" name="图片 16" descr="71ffa61cff979eeeec6de32f2df8b783"/>
            <p:cNvPicPr>
              <a:picLocks noChangeAspect="1"/>
            </p:cNvPicPr>
            <p:nvPr/>
          </p:nvPicPr>
          <p:blipFill>
            <a:blip r:embed="rId7"/>
            <a:srcRect l="80039" t="69284" r="2178" b="1866"/>
            <a:stretch>
              <a:fillRect/>
            </a:stretch>
          </p:blipFill>
          <p:spPr>
            <a:xfrm>
              <a:off x="10693" y="2178"/>
              <a:ext cx="1230" cy="1133"/>
            </a:xfrm>
            <a:prstGeom prst="roundRect">
              <a:avLst/>
            </a:prstGeom>
          </p:spPr>
        </p:pic>
        <p:pic>
          <p:nvPicPr>
            <p:cNvPr id="18" name="图片 17" descr="71ffa61cff979eeeec6de32f2df8b783"/>
            <p:cNvPicPr>
              <a:picLocks noChangeAspect="1"/>
            </p:cNvPicPr>
            <p:nvPr/>
          </p:nvPicPr>
          <p:blipFill>
            <a:blip r:embed="rId7"/>
            <a:srcRect l="49159" t="69284" r="33449" b="1866"/>
            <a:stretch>
              <a:fillRect/>
            </a:stretch>
          </p:blipFill>
          <p:spPr>
            <a:xfrm>
              <a:off x="11837" y="2168"/>
              <a:ext cx="1203" cy="1133"/>
            </a:xfrm>
            <a:prstGeom prst="roundRect">
              <a:avLst/>
            </a:prstGeom>
          </p:spPr>
        </p:pic>
      </p:grpSp>
      <p:grpSp>
        <p:nvGrpSpPr>
          <p:cNvPr id="32" name="组合 31"/>
          <p:cNvGrpSpPr/>
          <p:nvPr/>
        </p:nvGrpSpPr>
        <p:grpSpPr>
          <a:xfrm>
            <a:off x="2112962" y="2117725"/>
            <a:ext cx="5791200" cy="711200"/>
            <a:chOff x="2112962" y="2117725"/>
            <a:chExt cx="5791200" cy="711200"/>
          </a:xfrm>
        </p:grpSpPr>
        <p:sp>
          <p:nvSpPr>
            <p:cNvPr id="19" name="左大括号 18"/>
            <p:cNvSpPr/>
            <p:nvPr/>
          </p:nvSpPr>
          <p:spPr>
            <a:xfrm rot="16200000">
              <a:off x="4837112" y="-606425"/>
              <a:ext cx="342900" cy="5791200"/>
            </a:xfrm>
            <a:prstGeom prst="leftBrace">
              <a:avLst/>
            </a:prstGeom>
            <a:noFill/>
            <a:ln w="38100" cap="flat" cmpd="tri" algn="ctr">
              <a:solidFill>
                <a:srgbClr val="00458A"/>
              </a:solidFill>
              <a:prstDash val="solid"/>
              <a:round/>
              <a:headEnd type="none" w="med" len="med"/>
              <a:tailEnd type="none" w="med" len="med"/>
            </a:ln>
          </p:spPr>
          <p:txBody>
            <a:bodyPr/>
            <a:lstStyle/>
            <a:p>
              <a:pPr defTabSz="1069975">
                <a:lnSpc>
                  <a:spcPct val="135000"/>
                </a:lnSpc>
                <a:defRPr/>
              </a:pPr>
              <a:endParaRPr lang="zh-CN" altLang="en-US" sz="2400">
                <a:effectLst>
                  <a:outerShdw blurRad="38100" dist="38100" dir="2700000" algn="tl">
                    <a:srgbClr val="C0C0C0"/>
                  </a:outerShdw>
                </a:effectLst>
                <a:latin typeface="Arial" panose="020B0604020202020204" pitchFamily="34" charset="0"/>
                <a:ea typeface="宋体" panose="02010600030101010101" pitchFamily="2" charset="-122"/>
                <a:cs typeface="Arial" panose="020B0604020202020204" pitchFamily="34" charset="0"/>
              </a:endParaRPr>
            </a:p>
          </p:txBody>
        </p:sp>
        <p:graphicFrame>
          <p:nvGraphicFramePr>
            <p:cNvPr id="20" name="对象 13">
              <a:hlinkClick r:id="" action="ppaction://ole?verb=1"/>
            </p:cNvPr>
            <p:cNvGraphicFramePr>
              <a:graphicFrameLocks noChangeAspect="1"/>
            </p:cNvGraphicFramePr>
            <p:nvPr/>
          </p:nvGraphicFramePr>
          <p:xfrm>
            <a:off x="3570287" y="2373313"/>
            <a:ext cx="2894013" cy="455612"/>
          </p:xfrm>
          <a:graphic>
            <a:graphicData uri="http://schemas.openxmlformats.org/presentationml/2006/ole">
              <mc:AlternateContent xmlns:mc="http://schemas.openxmlformats.org/markup-compatibility/2006">
                <mc:Choice xmlns:v="urn:schemas-microsoft-com:vml" Requires="v">
                  <p:oleObj spid="_x0000_s18438" r:id="rId8" imgW="1470025" imgH="229870" progId="Equation.KSEE3">
                    <p:embed/>
                  </p:oleObj>
                </mc:Choice>
                <mc:Fallback>
                  <p:oleObj r:id="rId8" imgW="1470025" imgH="229870" progId="Equation.KSEE3">
                    <p:embed/>
                    <p:pic>
                      <p:nvPicPr>
                        <p:cNvPr id="0" name="对象 13">
                          <a:hlinkClick r:id="" action="ppaction://ole?verb=1"/>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0287" y="2373313"/>
                          <a:ext cx="28940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1" name="文本框 4"/>
          <p:cNvSpPr txBox="1">
            <a:spLocks noChangeArrowheads="1"/>
          </p:cNvSpPr>
          <p:nvPr/>
        </p:nvSpPr>
        <p:spPr bwMode="auto">
          <a:xfrm>
            <a:off x="256441" y="3343275"/>
            <a:ext cx="25811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400" b="1" dirty="0">
                <a:solidFill>
                  <a:srgbClr val="0033CC"/>
                </a:solidFill>
                <a:latin typeface="华文细黑" panose="02010600040101010101" pitchFamily="2" charset="-122"/>
                <a:ea typeface="华文细黑" panose="02010600040101010101" pitchFamily="2" charset="-122"/>
                <a:sym typeface="宋体" panose="02010600030101010101" pitchFamily="2" charset="-122"/>
              </a:rPr>
              <a:t>独立重复</a:t>
            </a:r>
            <a:r>
              <a:rPr lang="en-US" altLang="zh-CN" sz="2400" b="1" dirty="0">
                <a:solidFill>
                  <a:srgbClr val="0033CC"/>
                </a:solidFill>
                <a:latin typeface="Arial" panose="020B0604020202020204" pitchFamily="34" charset="0"/>
                <a:ea typeface="华文细黑" panose="02010600040101010101" pitchFamily="2" charset="-122"/>
                <a:sym typeface="宋体" panose="02010600030101010101" pitchFamily="2" charset="-122"/>
              </a:rPr>
              <a:t>10000</a:t>
            </a:r>
            <a:r>
              <a:rPr lang="zh-CN" altLang="en-US" sz="2400" b="1" dirty="0">
                <a:solidFill>
                  <a:srgbClr val="0033CC"/>
                </a:solidFill>
                <a:latin typeface="华文细黑" panose="02010600040101010101" pitchFamily="2" charset="-122"/>
                <a:ea typeface="华文细黑" panose="02010600040101010101" pitchFamily="2" charset="-122"/>
                <a:sym typeface="宋体" panose="02010600030101010101" pitchFamily="2" charset="-122"/>
              </a:rPr>
              <a:t>次</a:t>
            </a:r>
          </a:p>
        </p:txBody>
      </p:sp>
      <p:grpSp>
        <p:nvGrpSpPr>
          <p:cNvPr id="22" name="组合 21"/>
          <p:cNvGrpSpPr/>
          <p:nvPr/>
        </p:nvGrpSpPr>
        <p:grpSpPr bwMode="auto">
          <a:xfrm>
            <a:off x="2387600" y="4068763"/>
            <a:ext cx="1436687" cy="690562"/>
            <a:chOff x="4032" y="6490"/>
            <a:chExt cx="2193" cy="1087"/>
          </a:xfrm>
        </p:grpSpPr>
        <p:sp>
          <p:nvSpPr>
            <p:cNvPr id="23" name="右箭头 25"/>
            <p:cNvSpPr>
              <a:spLocks noChangeArrowheads="1"/>
            </p:cNvSpPr>
            <p:nvPr/>
          </p:nvSpPr>
          <p:spPr bwMode="auto">
            <a:xfrm>
              <a:off x="4137" y="7027"/>
              <a:ext cx="2088" cy="550"/>
            </a:xfrm>
            <a:prstGeom prst="rightArrow">
              <a:avLst>
                <a:gd name="adj1" fmla="val 50000"/>
                <a:gd name="adj2" fmla="val 49564"/>
              </a:avLst>
            </a:prstGeom>
            <a:solidFill>
              <a:srgbClr val="99CCFF"/>
            </a:solidFill>
            <a:ln w="9525">
              <a:solidFill>
                <a:srgbClr val="0070C0"/>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24" name="文本框 6"/>
            <p:cNvSpPr txBox="1">
              <a:spLocks noChangeArrowheads="1"/>
            </p:cNvSpPr>
            <p:nvPr/>
          </p:nvSpPr>
          <p:spPr bwMode="auto">
            <a:xfrm>
              <a:off x="4032" y="6490"/>
              <a:ext cx="2092"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b="1" dirty="0">
                  <a:latin typeface="华文细黑" panose="02010600040101010101" pitchFamily="2" charset="-122"/>
                  <a:ea typeface="华文细黑" panose="02010600040101010101" pitchFamily="2" charset="-122"/>
                  <a:sym typeface="宋体" panose="02010600030101010101" pitchFamily="2" charset="-122"/>
                </a:rPr>
                <a:t>频率直方图</a:t>
              </a:r>
            </a:p>
          </p:txBody>
        </p:sp>
      </p:grpSp>
      <p:graphicFrame>
        <p:nvGraphicFramePr>
          <p:cNvPr id="25" name="图表 24"/>
          <p:cNvGraphicFramePr/>
          <p:nvPr/>
        </p:nvGraphicFramePr>
        <p:xfrm>
          <a:off x="4308781" y="2850830"/>
          <a:ext cx="4054475" cy="3213099"/>
        </p:xfrm>
        <a:graphic>
          <a:graphicData uri="http://schemas.openxmlformats.org/drawingml/2006/chart">
            <c:chart xmlns:c="http://schemas.openxmlformats.org/drawingml/2006/chart" xmlns:r="http://schemas.openxmlformats.org/officeDocument/2006/relationships" r:id="rId10"/>
          </a:graphicData>
        </a:graphic>
      </p:graphicFrame>
      <p:sp>
        <p:nvSpPr>
          <p:cNvPr id="26" name="文本框 25"/>
          <p:cNvSpPr txBox="1"/>
          <p:nvPr/>
        </p:nvSpPr>
        <p:spPr>
          <a:xfrm>
            <a:off x="6248400" y="779965"/>
            <a:ext cx="595035" cy="584775"/>
          </a:xfrm>
          <a:prstGeom prst="rect">
            <a:avLst/>
          </a:prstGeom>
          <a:noFill/>
        </p:spPr>
        <p:txBody>
          <a:bodyPr wrap="none">
            <a:spAutoFit/>
          </a:bodyPr>
          <a:lstStyle/>
          <a:p>
            <a:pPr>
              <a:buFontTx/>
              <a:buNone/>
              <a:defRPr/>
            </a:pPr>
            <a:r>
              <a:rPr lang="zh-CN" altLang="en-US" sz="3200" b="1" noProof="1">
                <a:ln w="6600">
                  <a:solidFill>
                    <a:schemeClr val="accent2"/>
                  </a:solidFill>
                  <a:prstDash val="solid"/>
                </a:ln>
                <a:solidFill>
                  <a:srgbClr val="FF0000"/>
                </a:solidFill>
                <a:effectLst>
                  <a:outerShdw dist="38100" dir="2700000" algn="tl" rotWithShape="0">
                    <a:schemeClr val="accent2"/>
                  </a:outerShdw>
                </a:effectLst>
                <a:latin typeface="华文细黑" panose="02010600040101010101" pitchFamily="2" charset="-122"/>
                <a:ea typeface="华文细黑" panose="02010600040101010101" pitchFamily="2" charset="-122"/>
                <a:cs typeface="+mn-ea"/>
                <a:sym typeface="宋体" panose="02010600030101010101" pitchFamily="2" charset="-122"/>
              </a:rPr>
              <a:t>？</a:t>
            </a:r>
          </a:p>
        </p:txBody>
      </p:sp>
      <p:grpSp>
        <p:nvGrpSpPr>
          <p:cNvPr id="27" name="组合 26"/>
          <p:cNvGrpSpPr/>
          <p:nvPr/>
        </p:nvGrpSpPr>
        <p:grpSpPr bwMode="auto">
          <a:xfrm>
            <a:off x="1260445" y="1225550"/>
            <a:ext cx="519142" cy="1825625"/>
            <a:chOff x="1051" y="2037"/>
            <a:chExt cx="834" cy="2797"/>
          </a:xfrm>
        </p:grpSpPr>
        <p:sp>
          <p:nvSpPr>
            <p:cNvPr id="28" name="圆角矩形 4"/>
            <p:cNvSpPr>
              <a:spLocks noChangeArrowheads="1"/>
            </p:cNvSpPr>
            <p:nvPr/>
          </p:nvSpPr>
          <p:spPr bwMode="auto">
            <a:xfrm>
              <a:off x="1074" y="2195"/>
              <a:ext cx="811" cy="2444"/>
            </a:xfrm>
            <a:prstGeom prst="roundRect">
              <a:avLst>
                <a:gd name="adj" fmla="val 16667"/>
              </a:avLst>
            </a:prstGeom>
            <a:solidFill>
              <a:srgbClr val="99CCFF"/>
            </a:solidFill>
            <a:ln w="9525">
              <a:solidFill>
                <a:srgbClr val="0000FF"/>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000">
                <a:latin typeface="Arial" panose="020B0604020202020204" pitchFamily="34" charset="0"/>
                <a:ea typeface="宋体" panose="02010600030101010101" pitchFamily="2" charset="-122"/>
                <a:cs typeface="Arial" panose="020B0604020202020204" pitchFamily="34" charset="0"/>
              </a:endParaRPr>
            </a:p>
          </p:txBody>
        </p:sp>
        <p:sp>
          <p:nvSpPr>
            <p:cNvPr id="29" name="文本框 3"/>
            <p:cNvSpPr txBox="1">
              <a:spLocks noChangeArrowheads="1"/>
            </p:cNvSpPr>
            <p:nvPr/>
          </p:nvSpPr>
          <p:spPr bwMode="auto">
            <a:xfrm>
              <a:off x="1051" y="2037"/>
              <a:ext cx="791" cy="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rPr>
                <a:t>模拟试验</a:t>
              </a:r>
            </a:p>
          </p:txBody>
        </p:sp>
      </p:grpSp>
      <p:graphicFrame>
        <p:nvGraphicFramePr>
          <p:cNvPr id="30" name="对象 27"/>
          <p:cNvGraphicFramePr/>
          <p:nvPr/>
        </p:nvGraphicFramePr>
        <p:xfrm>
          <a:off x="3949700" y="2790825"/>
          <a:ext cx="4572000" cy="3275013"/>
        </p:xfrm>
        <a:graphic>
          <a:graphicData uri="http://schemas.openxmlformats.org/presentationml/2006/ole">
            <mc:AlternateContent xmlns:mc="http://schemas.openxmlformats.org/markup-compatibility/2006">
              <mc:Choice xmlns:v="urn:schemas-microsoft-com:vml" Requires="v">
                <p:oleObj spid="_x0000_s18439" r:id="rId11" imgW="4572000" imgH="3267075" progId="excel.sheet.8">
                  <p:embed/>
                </p:oleObj>
              </mc:Choice>
              <mc:Fallback>
                <p:oleObj r:id="rId11" imgW="4572000" imgH="3267075" progId="excel.sheet.8">
                  <p:embed/>
                  <p:pic>
                    <p:nvPicPr>
                      <p:cNvPr id="0" name="对象 2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49700" y="2790825"/>
                        <a:ext cx="45720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TextBox 3"/>
          <p:cNvSpPr txBox="1">
            <a:spLocks noChangeArrowheads="1"/>
          </p:cNvSpPr>
          <p:nvPr/>
        </p:nvSpPr>
        <p:spPr bwMode="auto">
          <a:xfrm>
            <a:off x="6217920" y="756345"/>
            <a:ext cx="68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3200" b="1" dirty="0">
                <a:solidFill>
                  <a:srgbClr val="FF0000"/>
                </a:solidFill>
                <a:latin typeface="黑体" panose="02010609060101010101" pitchFamily="49" charset="-122"/>
                <a:ea typeface="黑体" panose="02010609060101010101"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3"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1" grpId="12"/>
      <p:bldP spid="21" grpId="13"/>
      <p:bldP spid="21" grpId="14"/>
      <p:bldP spid="21" grpId="15"/>
      <p:bldP spid="21" grpId="16"/>
      <p:bldP spid="21" grpId="17"/>
      <p:bldP spid="21" grpId="18"/>
      <p:bldP spid="21" grpId="19"/>
      <p:bldP spid="21" grpId="20"/>
      <p:bldP spid="21" grpId="21"/>
      <p:bldP spid="21" grpId="22"/>
      <p:bldP spid="21" grpId="2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54012" y="793106"/>
            <a:ext cx="52847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solidFill>
                  <a:srgbClr val="000099"/>
                </a:solidFill>
                <a:latin typeface="+mn-lt"/>
                <a:ea typeface="黑体" panose="02010609060101010101" pitchFamily="49" charset="-122"/>
              </a:rPr>
              <a:t>定理</a:t>
            </a:r>
            <a:r>
              <a:rPr lang="en-US" altLang="zh-CN" sz="2400" b="1" dirty="0">
                <a:solidFill>
                  <a:srgbClr val="000099"/>
                </a:solidFill>
                <a:latin typeface="+mn-lt"/>
                <a:ea typeface="黑体" panose="02010609060101010101" pitchFamily="49" charset="-122"/>
              </a:rPr>
              <a:t>1</a:t>
            </a:r>
            <a:r>
              <a:rPr lang="zh-CN" altLang="en-US" sz="2400" b="1" dirty="0">
                <a:solidFill>
                  <a:srgbClr val="000099"/>
                </a:solidFill>
                <a:latin typeface="+mn-lt"/>
                <a:ea typeface="黑体" panose="02010609060101010101" pitchFamily="49" charset="-122"/>
              </a:rPr>
              <a:t>（独立同分布的中心极限定理）</a:t>
            </a:r>
            <a:endParaRPr lang="en-US" altLang="zh-CN" sz="2400" b="1" dirty="0">
              <a:solidFill>
                <a:srgbClr val="000099"/>
              </a:solidFill>
              <a:latin typeface="+mn-lt"/>
              <a:ea typeface="黑体" panose="02010609060101010101" pitchFamily="49" charset="-122"/>
            </a:endParaRPr>
          </a:p>
        </p:txBody>
      </p:sp>
      <p:grpSp>
        <p:nvGrpSpPr>
          <p:cNvPr id="3" name="组合 1"/>
          <p:cNvGrpSpPr/>
          <p:nvPr/>
        </p:nvGrpSpPr>
        <p:grpSpPr bwMode="auto">
          <a:xfrm>
            <a:off x="381000" y="1377950"/>
            <a:ext cx="5383213" cy="481012"/>
            <a:chOff x="1326" y="2892"/>
            <a:chExt cx="7947" cy="760"/>
          </a:xfrm>
        </p:grpSpPr>
        <p:graphicFrame>
          <p:nvGraphicFramePr>
            <p:cNvPr id="4" name="对象 16">
              <a:hlinkClick r:id="" action="ppaction://ole?verb=1"/>
            </p:cNvPr>
            <p:cNvGraphicFramePr>
              <a:graphicFrameLocks noChangeAspect="1"/>
            </p:cNvGraphicFramePr>
            <p:nvPr/>
          </p:nvGraphicFramePr>
          <p:xfrm>
            <a:off x="1776" y="2935"/>
            <a:ext cx="887" cy="717"/>
          </p:xfrm>
          <a:graphic>
            <a:graphicData uri="http://schemas.openxmlformats.org/presentationml/2006/ole">
              <mc:AlternateContent xmlns:mc="http://schemas.openxmlformats.org/markup-compatibility/2006">
                <mc:Choice xmlns:v="urn:schemas-microsoft-com:vml" Requires="v">
                  <p:oleObj spid="_x0000_s19468" r:id="rId3" imgW="337185" imgH="233045" progId="Equation.KSEE3">
                    <p:embed/>
                  </p:oleObj>
                </mc:Choice>
                <mc:Fallback>
                  <p:oleObj r:id="rId3" imgW="337185" imgH="233045" progId="Equation.KSEE3">
                    <p:embed/>
                    <p:pic>
                      <p:nvPicPr>
                        <p:cNvPr id="0" name="对象 1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6" y="2935"/>
                          <a:ext cx="887"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文本框 4"/>
            <p:cNvSpPr txBox="1">
              <a:spLocks noChangeArrowheads="1"/>
            </p:cNvSpPr>
            <p:nvPr/>
          </p:nvSpPr>
          <p:spPr bwMode="auto">
            <a:xfrm>
              <a:off x="1326" y="2892"/>
              <a:ext cx="66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设</a:t>
              </a:r>
            </a:p>
          </p:txBody>
        </p:sp>
        <p:sp>
          <p:nvSpPr>
            <p:cNvPr id="6" name="文本框 6"/>
            <p:cNvSpPr txBox="1">
              <a:spLocks noChangeArrowheads="1"/>
            </p:cNvSpPr>
            <p:nvPr/>
          </p:nvSpPr>
          <p:spPr bwMode="auto">
            <a:xfrm>
              <a:off x="2399" y="2895"/>
              <a:ext cx="687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宋体" panose="02010600030101010101" pitchFamily="2" charset="-122"/>
                </a:rPr>
                <a:t>是</a:t>
              </a:r>
              <a:r>
                <a:rPr lang="zh-CN" altLang="en-US" sz="2000" b="1">
                  <a:solidFill>
                    <a:srgbClr val="0000FF"/>
                  </a:solidFill>
                  <a:latin typeface="华文细黑" panose="02010600040101010101" pitchFamily="2" charset="-122"/>
                  <a:ea typeface="华文细黑" panose="02010600040101010101" pitchFamily="2" charset="-122"/>
                  <a:sym typeface="宋体" panose="02010600030101010101" pitchFamily="2" charset="-122"/>
                </a:rPr>
                <a:t>独立同分布</a:t>
              </a:r>
              <a:r>
                <a:rPr lang="zh-CN" altLang="en-US" sz="2000" b="1">
                  <a:latin typeface="华文细黑" panose="02010600040101010101" pitchFamily="2" charset="-122"/>
                  <a:ea typeface="华文细黑" panose="02010600040101010101" pitchFamily="2" charset="-122"/>
                  <a:sym typeface="宋体" panose="02010600030101010101" pitchFamily="2" charset="-122"/>
                </a:rPr>
                <a:t>的随机变量序列，且存在</a:t>
              </a:r>
            </a:p>
          </p:txBody>
        </p:sp>
      </p:grpSp>
      <p:graphicFrame>
        <p:nvGraphicFramePr>
          <p:cNvPr id="7" name="对象 7">
            <a:hlinkClick r:id="" action="ppaction://ole?verb=1"/>
          </p:cNvPr>
          <p:cNvGraphicFramePr>
            <a:graphicFrameLocks noChangeAspect="1"/>
          </p:cNvGraphicFramePr>
          <p:nvPr/>
        </p:nvGraphicFramePr>
        <p:xfrm>
          <a:off x="552450" y="1963737"/>
          <a:ext cx="4248150" cy="476250"/>
        </p:xfrm>
        <a:graphic>
          <a:graphicData uri="http://schemas.openxmlformats.org/presentationml/2006/ole">
            <mc:AlternateContent xmlns:mc="http://schemas.openxmlformats.org/markup-compatibility/2006">
              <mc:Choice xmlns:v="urn:schemas-microsoft-com:vml" Requires="v">
                <p:oleObj spid="_x0000_s19469" r:id="rId5" imgW="2402205" imgH="241300" progId="Equation.DSMT4">
                  <p:embed/>
                </p:oleObj>
              </mc:Choice>
              <mc:Fallback>
                <p:oleObj r:id="rId5" imgW="2402205" imgH="241300" progId="Equation.DSMT4">
                  <p:embed/>
                  <p:pic>
                    <p:nvPicPr>
                      <p:cNvPr id="0" name="对象 7">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450" y="1963737"/>
                        <a:ext cx="4248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文本框 9"/>
          <p:cNvSpPr txBox="1"/>
          <p:nvPr/>
        </p:nvSpPr>
        <p:spPr>
          <a:xfrm>
            <a:off x="4941888" y="1995487"/>
            <a:ext cx="696912" cy="400050"/>
          </a:xfrm>
          <a:prstGeom prst="rect">
            <a:avLst/>
          </a:prstGeom>
          <a:noFill/>
          <a:ln w="9525">
            <a:noFill/>
            <a:miter/>
          </a:ln>
        </p:spPr>
        <p:txBody>
          <a:bodyPr wrap="none">
            <a:spAutoFit/>
          </a:bodyPr>
          <a:lstStyle/>
          <a:p>
            <a:pPr algn="ctr">
              <a:buFontTx/>
              <a:buNone/>
              <a:defRPr/>
            </a:pPr>
            <a:r>
              <a:rPr lang="zh-CN" altLang="en-US" sz="2000" b="1" noProof="1">
                <a:solidFill>
                  <a:schemeClr val="accent4"/>
                </a:solidFill>
                <a:latin typeface="华文细黑" panose="02010600040101010101" pitchFamily="2" charset="-122"/>
                <a:ea typeface="华文细黑" panose="02010600040101010101" pitchFamily="2" charset="-122"/>
                <a:cs typeface="+mn-ea"/>
                <a:sym typeface="宋体" panose="02010600030101010101" pitchFamily="2" charset="-122"/>
              </a:rPr>
              <a:t>，则</a:t>
            </a:r>
            <a:endParaRPr lang="zh-CN" altLang="en-US" sz="2000" b="1" noProof="1">
              <a:solidFill>
                <a:schemeClr val="accent4"/>
              </a:solidFill>
              <a:latin typeface="华文细黑" panose="02010600040101010101" pitchFamily="2" charset="-122"/>
              <a:ea typeface="华文细黑" panose="02010600040101010101" pitchFamily="2" charset="-122"/>
              <a:sym typeface="宋体" panose="02010600030101010101" pitchFamily="2" charset="-122"/>
            </a:endParaRPr>
          </a:p>
        </p:txBody>
      </p:sp>
      <p:grpSp>
        <p:nvGrpSpPr>
          <p:cNvPr id="25" name="组合 24"/>
          <p:cNvGrpSpPr/>
          <p:nvPr/>
        </p:nvGrpSpPr>
        <p:grpSpPr>
          <a:xfrm>
            <a:off x="514350" y="2419350"/>
            <a:ext cx="2373313" cy="857250"/>
            <a:chOff x="514350" y="2419350"/>
            <a:chExt cx="2373313" cy="857250"/>
          </a:xfrm>
        </p:grpSpPr>
        <p:graphicFrame>
          <p:nvGraphicFramePr>
            <p:cNvPr id="9" name="对象 10">
              <a:hlinkClick r:id="" action="ppaction://ole?verb=1"/>
            </p:cNvPr>
            <p:cNvGraphicFramePr>
              <a:graphicFrameLocks noChangeAspect="1"/>
            </p:cNvGraphicFramePr>
            <p:nvPr/>
          </p:nvGraphicFramePr>
          <p:xfrm>
            <a:off x="514350" y="2419350"/>
            <a:ext cx="676275" cy="857250"/>
          </p:xfrm>
          <a:graphic>
            <a:graphicData uri="http://schemas.openxmlformats.org/presentationml/2006/ole">
              <mc:AlternateContent xmlns:mc="http://schemas.openxmlformats.org/markup-compatibility/2006">
                <mc:Choice xmlns:v="urn:schemas-microsoft-com:vml" Requires="v">
                  <p:oleObj spid="_x0000_s19470" r:id="rId7" imgW="399415" imgH="438150" progId="Equation.KSEE3">
                    <p:embed/>
                  </p:oleObj>
                </mc:Choice>
                <mc:Fallback>
                  <p:oleObj r:id="rId7" imgW="399415" imgH="438150" progId="Equation.KSEE3">
                    <p:embed/>
                    <p:pic>
                      <p:nvPicPr>
                        <p:cNvPr id="0" name="对象 10">
                          <a:hlinkClick r:id="" action="ppaction://ole?verb=1"/>
                        </p:cNvPr>
                        <p:cNvPicPr>
                          <a:picLocks noChangeAspect="1" noChangeArrowheads="1"/>
                        </p:cNvPicPr>
                        <p:nvPr/>
                      </p:nvPicPr>
                      <p:blipFill>
                        <a:blip r:embed="rId8">
                          <a:lum bright="-34000" contrast="-52000"/>
                          <a:extLst>
                            <a:ext uri="{28A0092B-C50C-407E-A947-70E740481C1C}">
                              <a14:useLocalDpi xmlns:a14="http://schemas.microsoft.com/office/drawing/2010/main" val="0"/>
                            </a:ext>
                          </a:extLst>
                        </a:blip>
                        <a:srcRect/>
                        <a:stretch>
                          <a:fillRect/>
                        </a:stretch>
                      </p:blipFill>
                      <p:spPr bwMode="auto">
                        <a:xfrm>
                          <a:off x="514350" y="2419350"/>
                          <a:ext cx="6762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文本框 12"/>
            <p:cNvSpPr txBox="1">
              <a:spLocks noChangeArrowheads="1"/>
            </p:cNvSpPr>
            <p:nvPr/>
          </p:nvSpPr>
          <p:spPr bwMode="auto">
            <a:xfrm>
              <a:off x="1165225" y="2624137"/>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的标准化变量</a:t>
              </a:r>
            </a:p>
          </p:txBody>
        </p:sp>
      </p:grpSp>
      <p:grpSp>
        <p:nvGrpSpPr>
          <p:cNvPr id="11" name="组合 10"/>
          <p:cNvGrpSpPr/>
          <p:nvPr/>
        </p:nvGrpSpPr>
        <p:grpSpPr bwMode="auto">
          <a:xfrm>
            <a:off x="1516063" y="3049588"/>
            <a:ext cx="4343400" cy="1765300"/>
            <a:chOff x="3023" y="4577"/>
            <a:chExt cx="7219" cy="2780"/>
          </a:xfrm>
        </p:grpSpPr>
        <p:graphicFrame>
          <p:nvGraphicFramePr>
            <p:cNvPr id="12" name="对象 13">
              <a:hlinkClick r:id="" action="ppaction://ole?verb=1"/>
            </p:cNvPr>
            <p:cNvGraphicFramePr>
              <a:graphicFrameLocks noChangeAspect="1"/>
            </p:cNvGraphicFramePr>
            <p:nvPr/>
          </p:nvGraphicFramePr>
          <p:xfrm>
            <a:off x="3023" y="5464"/>
            <a:ext cx="591" cy="748"/>
          </p:xfrm>
          <a:graphic>
            <a:graphicData uri="http://schemas.openxmlformats.org/presentationml/2006/ole">
              <mc:AlternateContent xmlns:mc="http://schemas.openxmlformats.org/markup-compatibility/2006">
                <mc:Choice xmlns:v="urn:schemas-microsoft-com:vml" Requires="v">
                  <p:oleObj spid="_x0000_s19471" r:id="rId9" imgW="194310" imgH="245745" progId="Equation.KSEE3">
                    <p:embed/>
                  </p:oleObj>
                </mc:Choice>
                <mc:Fallback>
                  <p:oleObj r:id="rId9" imgW="194310" imgH="245745" progId="Equation.KSEE3">
                    <p:embed/>
                    <p:pic>
                      <p:nvPicPr>
                        <p:cNvPr id="0" name="对象 13">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3" y="5464"/>
                          <a:ext cx="59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对象 18">
              <a:hlinkClick r:id="" action="ppaction://ole?verb=1"/>
            </p:cNvPr>
            <p:cNvGraphicFramePr>
              <a:graphicFrameLocks noChangeAspect="1"/>
            </p:cNvGraphicFramePr>
            <p:nvPr/>
          </p:nvGraphicFramePr>
          <p:xfrm>
            <a:off x="3670" y="4577"/>
            <a:ext cx="3895" cy="2780"/>
          </p:xfrm>
          <a:graphic>
            <a:graphicData uri="http://schemas.openxmlformats.org/presentationml/2006/ole">
              <mc:AlternateContent xmlns:mc="http://schemas.openxmlformats.org/markup-compatibility/2006">
                <mc:Choice xmlns:v="urn:schemas-microsoft-com:vml" Requires="v">
                  <p:oleObj spid="_x0000_s19472" r:id="rId11" imgW="1253490" imgH="895350" progId="Equation.KSEE3">
                    <p:embed/>
                  </p:oleObj>
                </mc:Choice>
                <mc:Fallback>
                  <p:oleObj r:id="rId11" imgW="1253490" imgH="895350" progId="Equation.KSEE3">
                    <p:embed/>
                    <p:pic>
                      <p:nvPicPr>
                        <p:cNvPr id="0" name="对象 18">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0" y="4577"/>
                          <a:ext cx="3895" cy="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对象 20">
              <a:hlinkClick r:id="" action="ppaction://ole?verb=1"/>
            </p:cNvPr>
            <p:cNvGraphicFramePr>
              <a:graphicFrameLocks noChangeAspect="1"/>
            </p:cNvGraphicFramePr>
            <p:nvPr/>
          </p:nvGraphicFramePr>
          <p:xfrm>
            <a:off x="7555" y="4579"/>
            <a:ext cx="2687" cy="2055"/>
          </p:xfrm>
          <a:graphic>
            <a:graphicData uri="http://schemas.openxmlformats.org/presentationml/2006/ole">
              <mc:AlternateContent xmlns:mc="http://schemas.openxmlformats.org/markup-compatibility/2006">
                <mc:Choice xmlns:v="urn:schemas-microsoft-com:vml" Requires="v">
                  <p:oleObj spid="_x0000_s19473" r:id="rId13" imgW="864870" imgH="661035" progId="Equation.DSMT4">
                    <p:embed/>
                  </p:oleObj>
                </mc:Choice>
                <mc:Fallback>
                  <p:oleObj r:id="rId13" imgW="864870" imgH="661035" progId="Equation.DSMT4">
                    <p:embed/>
                    <p:pic>
                      <p:nvPicPr>
                        <p:cNvPr id="0" name="对象 20">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5" y="4579"/>
                          <a:ext cx="2687"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5" name="组合 14"/>
          <p:cNvGrpSpPr/>
          <p:nvPr/>
        </p:nvGrpSpPr>
        <p:grpSpPr bwMode="auto">
          <a:xfrm>
            <a:off x="457200" y="4927600"/>
            <a:ext cx="3886200" cy="482600"/>
            <a:chOff x="673" y="7500"/>
            <a:chExt cx="6117" cy="760"/>
          </a:xfrm>
        </p:grpSpPr>
        <p:sp>
          <p:nvSpPr>
            <p:cNvPr id="16" name="文本框 22"/>
            <p:cNvSpPr txBox="1">
              <a:spLocks noChangeArrowheads="1"/>
            </p:cNvSpPr>
            <p:nvPr/>
          </p:nvSpPr>
          <p:spPr bwMode="auto">
            <a:xfrm>
              <a:off x="673" y="7510"/>
              <a:ext cx="2309"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的分布函数</a:t>
              </a:r>
            </a:p>
          </p:txBody>
        </p:sp>
        <p:graphicFrame>
          <p:nvGraphicFramePr>
            <p:cNvPr id="17" name="对象 23">
              <a:hlinkClick r:id="" action="ppaction://ole?verb=1"/>
            </p:cNvPr>
            <p:cNvGraphicFramePr>
              <a:graphicFrameLocks noChangeAspect="1"/>
            </p:cNvGraphicFramePr>
            <p:nvPr/>
          </p:nvGraphicFramePr>
          <p:xfrm>
            <a:off x="2885" y="7543"/>
            <a:ext cx="1195" cy="717"/>
          </p:xfrm>
          <a:graphic>
            <a:graphicData uri="http://schemas.openxmlformats.org/presentationml/2006/ole">
              <mc:AlternateContent xmlns:mc="http://schemas.openxmlformats.org/markup-compatibility/2006">
                <mc:Choice xmlns:v="urn:schemas-microsoft-com:vml" Requires="v">
                  <p:oleObj spid="_x0000_s19474" r:id="rId15" imgW="388620" imgH="233045" progId="Equation.KSEE3">
                    <p:embed/>
                  </p:oleObj>
                </mc:Choice>
                <mc:Fallback>
                  <p:oleObj r:id="rId15" imgW="388620" imgH="233045" progId="Equation.KSEE3">
                    <p:embed/>
                    <p:pic>
                      <p:nvPicPr>
                        <p:cNvPr id="0" name="对象 23">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5" y="7543"/>
                          <a:ext cx="119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文本框 25"/>
            <p:cNvSpPr txBox="1">
              <a:spLocks noChangeArrowheads="1"/>
            </p:cNvSpPr>
            <p:nvPr/>
          </p:nvSpPr>
          <p:spPr bwMode="auto">
            <a:xfrm>
              <a:off x="3900" y="7500"/>
              <a:ext cx="1502"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宋体" panose="02010600030101010101" pitchFamily="2" charset="-122"/>
                </a:rPr>
                <a:t>将随着</a:t>
              </a:r>
            </a:p>
          </p:txBody>
        </p:sp>
        <p:graphicFrame>
          <p:nvGraphicFramePr>
            <p:cNvPr id="19" name="对象 26">
              <a:hlinkClick r:id="" action="ppaction://ole?verb=1"/>
            </p:cNvPr>
            <p:cNvGraphicFramePr>
              <a:graphicFrameLocks noChangeAspect="1"/>
            </p:cNvGraphicFramePr>
            <p:nvPr/>
          </p:nvGraphicFramePr>
          <p:xfrm>
            <a:off x="5395" y="7616"/>
            <a:ext cx="1395" cy="440"/>
          </p:xfrm>
          <a:graphic>
            <a:graphicData uri="http://schemas.openxmlformats.org/presentationml/2006/ole">
              <mc:AlternateContent xmlns:mc="http://schemas.openxmlformats.org/markup-compatibility/2006">
                <mc:Choice xmlns:v="urn:schemas-microsoft-com:vml" Requires="v">
                  <p:oleObj spid="_x0000_s19475" r:id="rId17" imgW="453390" imgH="142240" progId="Equation.KSEE3">
                    <p:embed/>
                  </p:oleObj>
                </mc:Choice>
                <mc:Fallback>
                  <p:oleObj r:id="rId17" imgW="453390" imgH="142240" progId="Equation.KSEE3">
                    <p:embed/>
                    <p:pic>
                      <p:nvPicPr>
                        <p:cNvPr id="0" name="对象 26">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5" y="7616"/>
                          <a:ext cx="1395"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0" name="组合 19"/>
          <p:cNvGrpSpPr/>
          <p:nvPr/>
        </p:nvGrpSpPr>
        <p:grpSpPr bwMode="auto">
          <a:xfrm>
            <a:off x="4035425" y="4922838"/>
            <a:ext cx="4400550" cy="433387"/>
            <a:chOff x="6247" y="7527"/>
            <a:chExt cx="5992" cy="685"/>
          </a:xfrm>
        </p:grpSpPr>
        <p:sp>
          <p:nvSpPr>
            <p:cNvPr id="21" name="文本框 28"/>
            <p:cNvSpPr txBox="1">
              <a:spLocks noChangeArrowheads="1"/>
            </p:cNvSpPr>
            <p:nvPr/>
          </p:nvSpPr>
          <p:spPr bwMode="auto">
            <a:xfrm>
              <a:off x="6247" y="7527"/>
              <a:ext cx="519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而 </a:t>
              </a:r>
              <a:r>
                <a:rPr lang="zh-CN" altLang="en-US" sz="2000" b="1" dirty="0">
                  <a:solidFill>
                    <a:srgbClr val="C00000"/>
                  </a:solidFill>
                  <a:latin typeface="华文细黑" panose="02010600040101010101" pitchFamily="2" charset="-122"/>
                  <a:ea typeface="华文细黑" panose="02010600040101010101" pitchFamily="2" charset="-122"/>
                  <a:sym typeface="宋体" panose="02010600030101010101" pitchFamily="2" charset="-122"/>
                </a:rPr>
                <a:t>收敛于标准正态分布函数</a:t>
              </a:r>
            </a:p>
          </p:txBody>
        </p:sp>
        <p:graphicFrame>
          <p:nvGraphicFramePr>
            <p:cNvPr id="22" name="对象 29">
              <a:hlinkClick r:id="" action="ppaction://ole?verb=1"/>
            </p:cNvPr>
            <p:cNvGraphicFramePr>
              <a:graphicFrameLocks noChangeAspect="1"/>
            </p:cNvGraphicFramePr>
            <p:nvPr/>
          </p:nvGraphicFramePr>
          <p:xfrm>
            <a:off x="11124" y="7575"/>
            <a:ext cx="1115" cy="637"/>
          </p:xfrm>
          <a:graphic>
            <a:graphicData uri="http://schemas.openxmlformats.org/presentationml/2006/ole">
              <mc:AlternateContent xmlns:mc="http://schemas.openxmlformats.org/markup-compatibility/2006">
                <mc:Choice xmlns:v="urn:schemas-microsoft-com:vml" Requires="v">
                  <p:oleObj spid="_x0000_s19476" r:id="rId19" imgW="362585" imgH="207010" progId="Equation.KSEE3">
                    <p:embed/>
                  </p:oleObj>
                </mc:Choice>
                <mc:Fallback>
                  <p:oleObj r:id="rId19" imgW="362585" imgH="207010" progId="Equation.KSEE3">
                    <p:embed/>
                    <p:pic>
                      <p:nvPicPr>
                        <p:cNvPr id="0" name="对象 29">
                          <a:hlinkClick r:id="" action="ppaction://ole?verb=1"/>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124" y="7575"/>
                          <a:ext cx="1115"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3" name="文本框 31"/>
          <p:cNvSpPr txBox="1">
            <a:spLocks noChangeArrowheads="1"/>
          </p:cNvSpPr>
          <p:nvPr/>
        </p:nvSpPr>
        <p:spPr bwMode="auto">
          <a:xfrm>
            <a:off x="457200" y="5467350"/>
            <a:ext cx="2686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即对于任意实数 </a:t>
            </a:r>
            <a:r>
              <a:rPr lang="en-US" altLang="zh-CN" sz="2000" b="1" i="1" dirty="0">
                <a:latin typeface="Times New Roman" panose="02020603050405020304" pitchFamily="18" charset="0"/>
                <a:ea typeface="华文细黑" panose="02010600040101010101" pitchFamily="2" charset="-122"/>
                <a:sym typeface="宋体" panose="02010600030101010101" pitchFamily="2" charset="-122"/>
              </a:rPr>
              <a:t>x</a:t>
            </a:r>
            <a:r>
              <a:rPr lang="zh-CN" altLang="en-US" sz="2000" b="1" dirty="0">
                <a:latin typeface="华文细黑" panose="02010600040101010101" pitchFamily="2" charset="-122"/>
                <a:ea typeface="华文细黑" panose="02010600040101010101" pitchFamily="2" charset="-122"/>
                <a:sym typeface="宋体" panose="02010600030101010101" pitchFamily="2" charset="-122"/>
              </a:rPr>
              <a:t>，有</a:t>
            </a:r>
            <a:endParaRPr lang="zh-CN" altLang="en-US" sz="2000" b="1" i="1" dirty="0">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24" name="对象 32">
            <a:hlinkClick r:id="" action="ppaction://ole?verb=1"/>
          </p:cNvPr>
          <p:cNvGraphicFramePr>
            <a:graphicFrameLocks noChangeAspect="1"/>
          </p:cNvGraphicFramePr>
          <p:nvPr/>
        </p:nvGraphicFramePr>
        <p:xfrm>
          <a:off x="3313113" y="5410200"/>
          <a:ext cx="4173537" cy="582613"/>
        </p:xfrm>
        <a:graphic>
          <a:graphicData uri="http://schemas.openxmlformats.org/presentationml/2006/ole">
            <mc:AlternateContent xmlns:mc="http://schemas.openxmlformats.org/markup-compatibility/2006">
              <mc:Choice xmlns:v="urn:schemas-microsoft-com:vml" Requires="v">
                <p:oleObj spid="_x0000_s19477" name="Equation" r:id="rId21" imgW="2097405" imgH="292100" progId="Equation.DSMT4">
                  <p:embed/>
                </p:oleObj>
              </mc:Choice>
              <mc:Fallback>
                <p:oleObj name="Equation" r:id="rId21" imgW="2097405" imgH="292100" progId="Equation.DSMT4">
                  <p:embed/>
                  <p:pic>
                    <p:nvPicPr>
                      <p:cNvPr id="0" name="对象 32">
                        <a:hlinkClick r:id="" action="ppaction://ole?verb=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13113" y="5410200"/>
                        <a:ext cx="4173537"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文本框 6"/>
          <p:cNvSpPr txBox="1">
            <a:spLocks noChangeArrowheads="1"/>
          </p:cNvSpPr>
          <p:nvPr/>
        </p:nvSpPr>
        <p:spPr bwMode="auto">
          <a:xfrm>
            <a:off x="990600" y="5888038"/>
            <a:ext cx="130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dirty="0">
                <a:solidFill>
                  <a:srgbClr val="0033CC"/>
                </a:solidFill>
                <a:latin typeface="华文中宋" panose="02010600040101010101" pitchFamily="2" charset="-122"/>
                <a:ea typeface="华文中宋" panose="02010600040101010101" pitchFamily="2" charset="-122"/>
              </a:rPr>
              <a:t>证明略</a:t>
            </a:r>
            <a:r>
              <a:rPr lang="en-US" altLang="zh-CN" sz="2000" b="1" dirty="0">
                <a:solidFill>
                  <a:srgbClr val="0033CC"/>
                </a:solidFill>
                <a:latin typeface="华文中宋" panose="02010600040101010101" pitchFamily="2" charset="-122"/>
                <a:ea typeface="华文中宋" panose="02010600040101010101" pitchFamily="2" charset="-122"/>
              </a:rPr>
              <a:t>.</a:t>
            </a:r>
          </a:p>
        </p:txBody>
      </p:sp>
      <p:sp>
        <p:nvSpPr>
          <p:cNvPr id="27" name="圆角矩形 26"/>
          <p:cNvSpPr>
            <a:spLocks noChangeArrowheads="1"/>
          </p:cNvSpPr>
          <p:nvPr/>
        </p:nvSpPr>
        <p:spPr bwMode="auto">
          <a:xfrm>
            <a:off x="1497013" y="1385887"/>
            <a:ext cx="1368425" cy="431800"/>
          </a:xfrm>
          <a:prstGeom prst="roundRect">
            <a:avLst>
              <a:gd name="adj" fmla="val 16667"/>
            </a:avLst>
          </a:prstGeom>
          <a:noFill/>
          <a:ln w="19050">
            <a:solidFill>
              <a:srgbClr val="C00000"/>
            </a:solidFill>
            <a:miter lim="800000"/>
          </a:ln>
          <a:extLst>
            <a:ext uri="{909E8E84-426E-40DD-AFC4-6F175D3DCCD1}">
              <a14:hiddenFill xmlns:a14="http://schemas.microsoft.com/office/drawing/2010/main">
                <a:gradFill rotWithShape="1">
                  <a:gsLst>
                    <a:gs pos="0">
                      <a:srgbClr val="99CCFF">
                        <a:alpha val="20000"/>
                      </a:srgbClr>
                    </a:gs>
                    <a:gs pos="100000">
                      <a:srgbClr val="5E9EFF">
                        <a:alpha val="89998"/>
                      </a:srgbClr>
                    </a:gs>
                  </a:gsLst>
                  <a:lin ang="5400000" scaled="1"/>
                </a:gra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Arial" panose="020B0604020202020204" pitchFamily="34" charset="0"/>
              <a:ea typeface="宋体" panose="02010600030101010101" pitchFamily="2" charset="-122"/>
              <a:cs typeface="Arial" panose="020B0604020202020204" pitchFamily="34" charset="0"/>
            </a:endParaRPr>
          </a:p>
        </p:txBody>
      </p:sp>
      <p:sp>
        <p:nvSpPr>
          <p:cNvPr id="28" name="圆角矩形 27"/>
          <p:cNvSpPr>
            <a:spLocks noChangeArrowheads="1"/>
          </p:cNvSpPr>
          <p:nvPr/>
        </p:nvSpPr>
        <p:spPr bwMode="auto">
          <a:xfrm>
            <a:off x="457200" y="1951037"/>
            <a:ext cx="4427538" cy="468313"/>
          </a:xfrm>
          <a:prstGeom prst="roundRect">
            <a:avLst>
              <a:gd name="adj" fmla="val 16667"/>
            </a:avLst>
          </a:prstGeom>
          <a:noFill/>
          <a:ln w="19050">
            <a:solidFill>
              <a:srgbClr val="C00000"/>
            </a:solidFill>
            <a:miter lim="800000"/>
          </a:ln>
          <a:extLst>
            <a:ext uri="{909E8E84-426E-40DD-AFC4-6F175D3DCCD1}">
              <a14:hiddenFill xmlns:a14="http://schemas.microsoft.com/office/drawing/2010/main">
                <a:gradFill rotWithShape="1">
                  <a:gsLst>
                    <a:gs pos="0">
                      <a:srgbClr val="99CCFF">
                        <a:alpha val="20000"/>
                      </a:srgbClr>
                    </a:gs>
                    <a:gs pos="100000">
                      <a:srgbClr val="5E9EFF">
                        <a:alpha val="89998"/>
                      </a:srgbClr>
                    </a:gs>
                  </a:gsLst>
                  <a:lin ang="5400000" scaled="1"/>
                </a:gra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Arial" panose="020B0604020202020204" pitchFamily="34" charset="0"/>
              <a:ea typeface="宋体" panose="02010600030101010101" pitchFamily="2" charset="-122"/>
              <a:cs typeface="Arial" panose="020B0604020202020204" pitchFamily="34" charset="0"/>
            </a:endParaRPr>
          </a:p>
        </p:txBody>
      </p:sp>
      <p:sp>
        <p:nvSpPr>
          <p:cNvPr id="29" name="圆角矩形 9"/>
          <p:cNvSpPr>
            <a:spLocks noChangeArrowheads="1"/>
          </p:cNvSpPr>
          <p:nvPr/>
        </p:nvSpPr>
        <p:spPr bwMode="auto">
          <a:xfrm>
            <a:off x="4675188" y="4921250"/>
            <a:ext cx="2916237" cy="444500"/>
          </a:xfrm>
          <a:prstGeom prst="roundRect">
            <a:avLst>
              <a:gd name="adj" fmla="val 16667"/>
            </a:avLst>
          </a:prstGeom>
          <a:noFill/>
          <a:ln w="190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000">
              <a:latin typeface="Arial" panose="020B0604020202020204" pitchFamily="34" charset="0"/>
              <a:ea typeface="宋体" panose="02010600030101010101" pitchFamily="2" charset="-122"/>
              <a:cs typeface="Arial" panose="020B0604020202020204" pitchFamily="34" charset="0"/>
            </a:endParaRPr>
          </a:p>
        </p:txBody>
      </p:sp>
      <p:grpSp>
        <p:nvGrpSpPr>
          <p:cNvPr id="30" name="组合 1"/>
          <p:cNvGrpSpPr/>
          <p:nvPr/>
        </p:nvGrpSpPr>
        <p:grpSpPr bwMode="auto">
          <a:xfrm>
            <a:off x="6096000" y="1109663"/>
            <a:ext cx="2844800" cy="2384425"/>
            <a:chOff x="3723" y="3125"/>
            <a:chExt cx="6767" cy="5092"/>
          </a:xfrm>
        </p:grpSpPr>
        <p:grpSp>
          <p:nvGrpSpPr>
            <p:cNvPr id="31" name="组合 2"/>
            <p:cNvGrpSpPr/>
            <p:nvPr/>
          </p:nvGrpSpPr>
          <p:grpSpPr bwMode="auto">
            <a:xfrm>
              <a:off x="3723" y="3125"/>
              <a:ext cx="4000" cy="5092"/>
              <a:chOff x="3723" y="3125"/>
              <a:chExt cx="4000" cy="5092"/>
            </a:xfrm>
          </p:grpSpPr>
          <p:pic>
            <p:nvPicPr>
              <p:cNvPr id="35" name="图片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80" y="3125"/>
                <a:ext cx="3000" cy="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本框 2"/>
              <p:cNvSpPr txBox="1">
                <a:spLocks noChangeArrowheads="1"/>
              </p:cNvSpPr>
              <p:nvPr/>
            </p:nvSpPr>
            <p:spPr bwMode="auto">
              <a:xfrm>
                <a:off x="3723" y="6886"/>
                <a:ext cx="4000" cy="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a:latin typeface="Arial" panose="020B0604020202020204" pitchFamily="34" charset="0"/>
                    <a:ea typeface="宋体" panose="02010600030101010101" pitchFamily="2" charset="-122"/>
                    <a:cs typeface="Arial" panose="020B0604020202020204" pitchFamily="34" charset="0"/>
                  </a:rPr>
                  <a:t>    </a:t>
                </a:r>
                <a:r>
                  <a:rPr lang="zh-CN" altLang="en-US" sz="1400">
                    <a:latin typeface="Arial" panose="020B0604020202020204" pitchFamily="34" charset="0"/>
                    <a:ea typeface="宋体" panose="02010600030101010101" pitchFamily="2" charset="-122"/>
                    <a:cs typeface="Arial" panose="020B0604020202020204" pitchFamily="34" charset="0"/>
                  </a:rPr>
                  <a:t>  Lévy</a:t>
                </a:r>
              </a:p>
              <a:p>
                <a:pPr eaLnBrk="1" hangingPunct="1"/>
                <a:r>
                  <a:rPr lang="zh-CN" altLang="en-US" sz="1400">
                    <a:latin typeface="Arial" panose="020B0604020202020204" pitchFamily="34" charset="0"/>
                    <a:ea typeface="宋体" panose="02010600030101010101" pitchFamily="2" charset="-122"/>
                    <a:cs typeface="Arial" panose="020B0604020202020204" pitchFamily="34" charset="0"/>
                  </a:rPr>
                  <a:t>（1886～1971</a:t>
                </a:r>
                <a:r>
                  <a:rPr lang="zh-CN" altLang="en-US" sz="1200">
                    <a:latin typeface="Arial" panose="020B0604020202020204" pitchFamily="34" charset="0"/>
                    <a:ea typeface="宋体" panose="02010600030101010101" pitchFamily="2" charset="-122"/>
                    <a:cs typeface="Arial" panose="020B0604020202020204" pitchFamily="34" charset="0"/>
                  </a:rPr>
                  <a:t>）</a:t>
                </a:r>
              </a:p>
            </p:txBody>
          </p:sp>
        </p:grpSp>
        <p:grpSp>
          <p:nvGrpSpPr>
            <p:cNvPr id="32" name="组合 3"/>
            <p:cNvGrpSpPr/>
            <p:nvPr/>
          </p:nvGrpSpPr>
          <p:grpSpPr bwMode="auto">
            <a:xfrm>
              <a:off x="7060" y="3153"/>
              <a:ext cx="3430" cy="4994"/>
              <a:chOff x="7060" y="3153"/>
              <a:chExt cx="3430" cy="4994"/>
            </a:xfrm>
          </p:grpSpPr>
          <p:pic>
            <p:nvPicPr>
              <p:cNvPr id="33" name="图片 3"/>
              <p:cNvPicPr>
                <a:picLocks noChangeArrowheads="1"/>
              </p:cNvPicPr>
              <p:nvPr/>
            </p:nvPicPr>
            <p:blipFill>
              <a:blip r:embed="rId24">
                <a:extLst>
                  <a:ext uri="{28A0092B-C50C-407E-A947-70E740481C1C}">
                    <a14:useLocalDpi xmlns:a14="http://schemas.microsoft.com/office/drawing/2010/main" val="0"/>
                  </a:ext>
                </a:extLst>
              </a:blip>
              <a:srcRect l="32759" t="30931" r="50078" b="33798"/>
              <a:stretch>
                <a:fillRect/>
              </a:stretch>
            </p:blipFill>
            <p:spPr bwMode="auto">
              <a:xfrm>
                <a:off x="7328" y="3153"/>
                <a:ext cx="2954" cy="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4"/>
              <p:cNvSpPr txBox="1">
                <a:spLocks noChangeArrowheads="1"/>
              </p:cNvSpPr>
              <p:nvPr/>
            </p:nvSpPr>
            <p:spPr bwMode="auto">
              <a:xfrm>
                <a:off x="7060" y="6833"/>
                <a:ext cx="3430" cy="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en-US" altLang="zh-CN" sz="2000">
                    <a:latin typeface="Arial" panose="020B0604020202020204" pitchFamily="34" charset="0"/>
                    <a:ea typeface="宋体" panose="02010600030101010101" pitchFamily="2" charset="-122"/>
                    <a:cs typeface="Arial" panose="020B0604020202020204" pitchFamily="34" charset="0"/>
                  </a:rPr>
                  <a:t>     </a:t>
                </a:r>
                <a:r>
                  <a:rPr lang="zh-CN" altLang="en-US" sz="1400">
                    <a:latin typeface="Arial" panose="020B0604020202020204" pitchFamily="34" charset="0"/>
                    <a:ea typeface="宋体" panose="02010600030101010101" pitchFamily="2" charset="-122"/>
                    <a:cs typeface="Arial" panose="020B0604020202020204" pitchFamily="34" charset="0"/>
                  </a:rPr>
                  <a:t>Lindeberg</a:t>
                </a:r>
              </a:p>
              <a:p>
                <a:pPr eaLnBrk="1" hangingPunct="1"/>
                <a:r>
                  <a:rPr lang="zh-CN" altLang="en-US" sz="1400">
                    <a:latin typeface="Arial" panose="020B0604020202020204" pitchFamily="34" charset="0"/>
                    <a:ea typeface="宋体" panose="02010600030101010101" pitchFamily="2" charset="-122"/>
                    <a:cs typeface="Arial" panose="020B0604020202020204" pitchFamily="34" charset="0"/>
                    <a:sym typeface="宋体" panose="02010600030101010101" pitchFamily="2" charset="-122"/>
                  </a:rPr>
                  <a:t>（18</a:t>
                </a:r>
                <a:r>
                  <a:rPr lang="en-US" altLang="zh-CN" sz="1400">
                    <a:latin typeface="Arial" panose="020B0604020202020204" pitchFamily="34" charset="0"/>
                    <a:ea typeface="宋体" panose="02010600030101010101" pitchFamily="2" charset="-122"/>
                    <a:cs typeface="Arial" panose="020B0604020202020204" pitchFamily="34" charset="0"/>
                    <a:sym typeface="宋体" panose="02010600030101010101" pitchFamily="2" charset="-122"/>
                  </a:rPr>
                  <a:t>7</a:t>
                </a:r>
                <a:r>
                  <a:rPr lang="zh-CN" altLang="en-US" sz="1400">
                    <a:latin typeface="Arial" panose="020B0604020202020204" pitchFamily="34" charset="0"/>
                    <a:ea typeface="宋体" panose="02010600030101010101" pitchFamily="2" charset="-122"/>
                    <a:cs typeface="Arial" panose="020B0604020202020204" pitchFamily="34" charset="0"/>
                    <a:sym typeface="宋体" panose="02010600030101010101" pitchFamily="2" charset="-122"/>
                  </a:rPr>
                  <a:t>6～19</a:t>
                </a:r>
                <a:r>
                  <a:rPr lang="en-US" altLang="zh-CN" sz="1400">
                    <a:latin typeface="Arial" panose="020B0604020202020204" pitchFamily="34" charset="0"/>
                    <a:ea typeface="宋体" panose="02010600030101010101" pitchFamily="2" charset="-122"/>
                    <a:cs typeface="Arial" panose="020B0604020202020204" pitchFamily="34" charset="0"/>
                    <a:sym typeface="宋体" panose="02010600030101010101" pitchFamily="2" charset="-122"/>
                  </a:rPr>
                  <a:t>32</a:t>
                </a:r>
                <a:r>
                  <a:rPr lang="zh-CN" altLang="en-US" sz="1400">
                    <a:latin typeface="Arial" panose="020B0604020202020204" pitchFamily="34" charset="0"/>
                    <a:ea typeface="宋体" panose="02010600030101010101" pitchFamily="2" charset="-122"/>
                    <a:cs typeface="Arial" panose="020B0604020202020204" pitchFamily="34" charset="0"/>
                    <a:sym typeface="宋体" panose="02010600030101010101" pitchFamily="2" charset="-122"/>
                  </a:rPr>
                  <a:t>）</a:t>
                </a:r>
                <a:endParaRPr lang="zh-CN" altLang="en-US">
                  <a:latin typeface="Arial" panose="020B0604020202020204" pitchFamily="34" charset="0"/>
                  <a:ea typeface="宋体" panose="02010600030101010101" pitchFamily="2" charset="-122"/>
                  <a:cs typeface="Arial" panose="020B0604020202020204" pitchFamily="34"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6" grpId="0"/>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1125" name="Rectangle 5"/>
          <p:cNvSpPr>
            <a:spLocks noChangeArrowheads="1"/>
          </p:cNvSpPr>
          <p:nvPr/>
        </p:nvSpPr>
        <p:spPr bwMode="auto">
          <a:xfrm>
            <a:off x="2305050" y="2667000"/>
            <a:ext cx="347535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800" dirty="0">
                <a:latin typeface="+mn-lt"/>
                <a:ea typeface="黑体" panose="02010609060101010101" pitchFamily="49" charset="-122"/>
              </a:rPr>
              <a:t>一、依概率收敛</a:t>
            </a:r>
          </a:p>
        </p:txBody>
      </p:sp>
      <p:sp>
        <p:nvSpPr>
          <p:cNvPr id="261126" name="Rectangle 6"/>
          <p:cNvSpPr>
            <a:spLocks noChangeArrowheads="1"/>
          </p:cNvSpPr>
          <p:nvPr/>
        </p:nvSpPr>
        <p:spPr bwMode="auto">
          <a:xfrm>
            <a:off x="2286000" y="3352800"/>
            <a:ext cx="5486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800" dirty="0">
                <a:latin typeface="+mn-lt"/>
                <a:ea typeface="黑体" panose="02010609060101010101" pitchFamily="49" charset="-122"/>
              </a:rPr>
              <a:t>二、</a:t>
            </a:r>
            <a:r>
              <a:rPr kumimoji="1" lang="zh-CN" altLang="en-US" sz="2800" dirty="0">
                <a:ea typeface="黑体" panose="02010609060101010101" pitchFamily="49" charset="-122"/>
              </a:rPr>
              <a:t>切比雪夫</a:t>
            </a:r>
            <a:r>
              <a:rPr kumimoji="1" lang="en-US" altLang="zh-CN" sz="2800" dirty="0" err="1">
                <a:ea typeface="黑体" panose="02010609060101010101" pitchFamily="49" charset="-122"/>
              </a:rPr>
              <a:t>Chebyshev</a:t>
            </a:r>
            <a:r>
              <a:rPr kumimoji="1" lang="zh-CN" altLang="en-US" sz="2800" dirty="0">
                <a:ea typeface="黑体" panose="02010609060101010101" pitchFamily="49" charset="-122"/>
              </a:rPr>
              <a:t>不等式</a:t>
            </a:r>
            <a:endParaRPr kumimoji="1" lang="zh-CN" altLang="en-US" sz="2800" dirty="0">
              <a:latin typeface="+mn-lt"/>
              <a:ea typeface="黑体" panose="02010609060101010101" pitchFamily="49" charset="-122"/>
            </a:endParaRPr>
          </a:p>
        </p:txBody>
      </p:sp>
      <p:sp>
        <p:nvSpPr>
          <p:cNvPr id="12" name="Rectangle 6"/>
          <p:cNvSpPr txBox="1">
            <a:spLocks noChangeArrowheads="1"/>
          </p:cNvSpPr>
          <p:nvPr/>
        </p:nvSpPr>
        <p:spPr bwMode="auto">
          <a:xfrm>
            <a:off x="1485900" y="1559546"/>
            <a:ext cx="6330950" cy="9350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a:lstStyle>
          <a:p>
            <a:pPr eaLnBrk="1" hangingPunct="1"/>
            <a:r>
              <a:rPr kumimoji="1" lang="en-US" altLang="zh-CN" sz="3200" dirty="0">
                <a:latin typeface="Times New Roman" panose="02020603050405020304" pitchFamily="18" charset="0"/>
              </a:rPr>
              <a:t>§5.1</a:t>
            </a:r>
            <a:r>
              <a:rPr lang="zh-CN" altLang="en-US" sz="3200" b="0" kern="0" dirty="0">
                <a:solidFill>
                  <a:schemeClr val="tx1"/>
                </a:solidFill>
                <a:latin typeface="黑体" panose="02010609060101010101" pitchFamily="49" charset="-122"/>
                <a:ea typeface="黑体" panose="02010609060101010101" pitchFamily="49" charset="-122"/>
                <a:cs typeface="Times New Roman" panose="02020603050405020304" pitchFamily="18" charset="0"/>
              </a:rPr>
              <a:t> 大数定律</a:t>
            </a:r>
          </a:p>
        </p:txBody>
      </p:sp>
      <p:sp>
        <p:nvSpPr>
          <p:cNvPr id="8" name="Rectangle 5"/>
          <p:cNvSpPr>
            <a:spLocks noChangeArrowheads="1"/>
          </p:cNvSpPr>
          <p:nvPr/>
        </p:nvSpPr>
        <p:spPr bwMode="auto">
          <a:xfrm>
            <a:off x="2316480" y="3962400"/>
            <a:ext cx="6019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kumimoji="1" lang="zh-CN" altLang="en-US" sz="2800" dirty="0">
                <a:latin typeface="+mn-lt"/>
                <a:ea typeface="黑体" panose="02010609060101010101" pitchFamily="49" charset="-122"/>
              </a:rPr>
              <a:t>三、</a:t>
            </a:r>
            <a:r>
              <a:rPr kumimoji="1" lang="zh-CN" altLang="en-US" sz="2800" dirty="0">
                <a:ea typeface="黑体" panose="02010609060101010101" pitchFamily="49" charset="-122"/>
              </a:rPr>
              <a:t>几个常见的大数定律</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
          <p:cNvSpPr txBox="1">
            <a:spLocks noChangeArrowheads="1"/>
          </p:cNvSpPr>
          <p:nvPr/>
        </p:nvSpPr>
        <p:spPr bwMode="auto">
          <a:xfrm>
            <a:off x="3148013" y="502920"/>
            <a:ext cx="23129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dist" eaLnBrk="1" hangingPunct="1"/>
            <a:r>
              <a:rPr lang="zh-CN" altLang="en-US" sz="2800" b="1" dirty="0">
                <a:solidFill>
                  <a:srgbClr val="0000CC"/>
                </a:solidFill>
                <a:latin typeface="+mn-lt"/>
                <a:ea typeface="黑体" panose="02010609060101010101" pitchFamily="49" charset="-122"/>
                <a:sym typeface="Arial" panose="020B0604020202020204" pitchFamily="34" charset="0"/>
              </a:rPr>
              <a:t>定理解读</a:t>
            </a:r>
          </a:p>
        </p:txBody>
      </p:sp>
      <p:grpSp>
        <p:nvGrpSpPr>
          <p:cNvPr id="38" name="组合 2"/>
          <p:cNvGrpSpPr/>
          <p:nvPr/>
        </p:nvGrpSpPr>
        <p:grpSpPr bwMode="auto">
          <a:xfrm>
            <a:off x="699135" y="1189038"/>
            <a:ext cx="2044065" cy="413062"/>
            <a:chOff x="893" y="1580"/>
            <a:chExt cx="3219" cy="648"/>
          </a:xfrm>
        </p:grpSpPr>
        <p:sp>
          <p:nvSpPr>
            <p:cNvPr id="39" name="文本框 4"/>
            <p:cNvSpPr txBox="1">
              <a:spLocks noChangeArrowheads="1"/>
            </p:cNvSpPr>
            <p:nvPr/>
          </p:nvSpPr>
          <p:spPr bwMode="auto">
            <a:xfrm>
              <a:off x="893" y="1600"/>
              <a:ext cx="695"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2000" b="1">
                  <a:latin typeface="+mn-lt"/>
                  <a:ea typeface="黑体" panose="02010609060101010101" pitchFamily="49" charset="-122"/>
                  <a:sym typeface="宋体" panose="02010600030101010101" pitchFamily="2" charset="-122"/>
                </a:rPr>
                <a:t>1. </a:t>
              </a:r>
            </a:p>
          </p:txBody>
        </p:sp>
        <p:sp>
          <p:nvSpPr>
            <p:cNvPr id="40" name="文本框 9"/>
            <p:cNvSpPr txBox="1">
              <a:spLocks noChangeArrowheads="1"/>
            </p:cNvSpPr>
            <p:nvPr/>
          </p:nvSpPr>
          <p:spPr bwMode="auto">
            <a:xfrm>
              <a:off x="1235" y="1580"/>
              <a:ext cx="2877"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mn-lt"/>
                  <a:ea typeface="黑体" panose="02010609060101010101" pitchFamily="49" charset="-122"/>
                  <a:sym typeface="宋体" panose="02010600030101010101" pitchFamily="2" charset="-122"/>
                </a:rPr>
                <a:t>定理条件：</a:t>
              </a:r>
            </a:p>
          </p:txBody>
        </p:sp>
      </p:grpSp>
      <p:sp>
        <p:nvSpPr>
          <p:cNvPr id="41" name="文本框 9"/>
          <p:cNvSpPr txBox="1">
            <a:spLocks noChangeArrowheads="1"/>
          </p:cNvSpPr>
          <p:nvPr/>
        </p:nvSpPr>
        <p:spPr bwMode="auto">
          <a:xfrm>
            <a:off x="762000" y="2114550"/>
            <a:ext cx="1357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mn-lt"/>
                <a:ea typeface="黑体" panose="02010609060101010101" pitchFamily="49" charset="-122"/>
                <a:sym typeface="宋体" panose="02010600030101010101" pitchFamily="2" charset="-122"/>
              </a:rPr>
              <a:t>表明</a:t>
            </a:r>
          </a:p>
        </p:txBody>
      </p:sp>
      <p:grpSp>
        <p:nvGrpSpPr>
          <p:cNvPr id="42" name="组合 13"/>
          <p:cNvGrpSpPr/>
          <p:nvPr/>
        </p:nvGrpSpPr>
        <p:grpSpPr bwMode="auto">
          <a:xfrm>
            <a:off x="1828800" y="1863725"/>
            <a:ext cx="3994150" cy="458788"/>
            <a:chOff x="3140" y="2709"/>
            <a:chExt cx="5577" cy="723"/>
          </a:xfrm>
        </p:grpSpPr>
        <p:graphicFrame>
          <p:nvGraphicFramePr>
            <p:cNvPr id="43" name="对象 16">
              <a:hlinkClick r:id="" action="ppaction://ole?verb=1"/>
            </p:cNvPr>
            <p:cNvGraphicFramePr>
              <a:graphicFrameLocks noChangeAspect="1"/>
            </p:cNvGraphicFramePr>
            <p:nvPr/>
          </p:nvGraphicFramePr>
          <p:xfrm>
            <a:off x="3505" y="2718"/>
            <a:ext cx="817" cy="714"/>
          </p:xfrm>
          <a:graphic>
            <a:graphicData uri="http://schemas.openxmlformats.org/presentationml/2006/ole">
              <mc:AlternateContent xmlns:mc="http://schemas.openxmlformats.org/markup-compatibility/2006">
                <mc:Choice xmlns:v="urn:schemas-microsoft-com:vml" Requires="v">
                  <p:oleObj spid="_x0000_s20491" r:id="rId3" imgW="272415" imgH="233680" progId="Equation.KSEE3">
                    <p:embed/>
                  </p:oleObj>
                </mc:Choice>
                <mc:Fallback>
                  <p:oleObj r:id="rId3" imgW="272415" imgH="233680" progId="Equation.KSEE3">
                    <p:embed/>
                    <p:pic>
                      <p:nvPicPr>
                        <p:cNvPr id="0" name="对象 1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 y="2718"/>
                          <a:ext cx="817"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 name="文本框 9"/>
            <p:cNvSpPr txBox="1">
              <a:spLocks noChangeArrowheads="1"/>
            </p:cNvSpPr>
            <p:nvPr/>
          </p:nvSpPr>
          <p:spPr bwMode="auto">
            <a:xfrm>
              <a:off x="3140" y="2709"/>
              <a:ext cx="5577"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mn-lt"/>
                  <a:ea typeface="黑体" panose="02010609060101010101" pitchFamily="49" charset="-122"/>
                  <a:sym typeface="宋体" panose="02010600030101010101" pitchFamily="2" charset="-122"/>
                </a:rPr>
                <a:t>之间没有相互依赖关系</a:t>
              </a:r>
            </a:p>
          </p:txBody>
        </p:sp>
      </p:grpSp>
      <p:grpSp>
        <p:nvGrpSpPr>
          <p:cNvPr id="45" name="组合 14"/>
          <p:cNvGrpSpPr/>
          <p:nvPr/>
        </p:nvGrpSpPr>
        <p:grpSpPr bwMode="auto">
          <a:xfrm>
            <a:off x="2055813" y="2362201"/>
            <a:ext cx="5564187" cy="465873"/>
            <a:chOff x="3075" y="3775"/>
            <a:chExt cx="7766" cy="733"/>
          </a:xfrm>
        </p:grpSpPr>
        <p:sp>
          <p:nvSpPr>
            <p:cNvPr id="46" name="文本框 9"/>
            <p:cNvSpPr txBox="1">
              <a:spLocks noChangeArrowheads="1"/>
            </p:cNvSpPr>
            <p:nvPr/>
          </p:nvSpPr>
          <p:spPr bwMode="auto">
            <a:xfrm>
              <a:off x="3542" y="3775"/>
              <a:ext cx="7299"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dirty="0">
                  <a:latin typeface="+mn-lt"/>
                  <a:ea typeface="黑体" panose="02010609060101010101" pitchFamily="49" charset="-122"/>
                  <a:sym typeface="宋体" panose="02010600030101010101" pitchFamily="2" charset="-122"/>
                </a:rPr>
                <a:t>对总和的影响在概率意义下</a:t>
              </a:r>
              <a:r>
                <a:rPr lang="en-US" altLang="zh-CN" sz="2000" b="1" dirty="0">
                  <a:solidFill>
                    <a:srgbClr val="002060"/>
                  </a:solidFill>
                  <a:latin typeface="+mn-lt"/>
                  <a:ea typeface="黑体" panose="02010609060101010101" pitchFamily="49" charset="-122"/>
                  <a:sym typeface="宋体" panose="02010600030101010101" pitchFamily="2" charset="-122"/>
                </a:rPr>
                <a:t>“</a:t>
              </a:r>
              <a:r>
                <a:rPr lang="zh-CN" altLang="en-US" sz="2000" b="1" dirty="0">
                  <a:solidFill>
                    <a:srgbClr val="C00000"/>
                  </a:solidFill>
                  <a:latin typeface="+mn-lt"/>
                  <a:ea typeface="黑体" panose="02010609060101010101" pitchFamily="49" charset="-122"/>
                  <a:sym typeface="宋体" panose="02010600030101010101" pitchFamily="2" charset="-122"/>
                </a:rPr>
                <a:t>均衡且微小</a:t>
              </a:r>
              <a:r>
                <a:rPr lang="en-US" altLang="zh-CN" sz="2000" b="1" dirty="0">
                  <a:solidFill>
                    <a:srgbClr val="002060"/>
                  </a:solidFill>
                  <a:latin typeface="+mn-lt"/>
                  <a:ea typeface="黑体" panose="02010609060101010101" pitchFamily="49" charset="-122"/>
                  <a:sym typeface="宋体" panose="02010600030101010101" pitchFamily="2" charset="-122"/>
                </a:rPr>
                <a:t>”</a:t>
              </a:r>
              <a:endParaRPr lang="zh-CN" altLang="en-US" sz="2000" b="1" dirty="0">
                <a:solidFill>
                  <a:srgbClr val="002060"/>
                </a:solidFill>
                <a:latin typeface="+mn-lt"/>
                <a:ea typeface="黑体" panose="02010609060101010101" pitchFamily="49" charset="-122"/>
                <a:sym typeface="宋体" panose="02010600030101010101" pitchFamily="2" charset="-122"/>
              </a:endParaRPr>
            </a:p>
          </p:txBody>
        </p:sp>
        <p:graphicFrame>
          <p:nvGraphicFramePr>
            <p:cNvPr id="47" name="对象 16">
              <a:hlinkClick r:id="" action="ppaction://ole?verb=1"/>
            </p:cNvPr>
            <p:cNvGraphicFramePr>
              <a:graphicFrameLocks noChangeAspect="1"/>
            </p:cNvGraphicFramePr>
            <p:nvPr/>
          </p:nvGraphicFramePr>
          <p:xfrm>
            <a:off x="3075" y="3794"/>
            <a:ext cx="817" cy="714"/>
          </p:xfrm>
          <a:graphic>
            <a:graphicData uri="http://schemas.openxmlformats.org/presentationml/2006/ole">
              <mc:AlternateContent xmlns:mc="http://schemas.openxmlformats.org/markup-compatibility/2006">
                <mc:Choice xmlns:v="urn:schemas-microsoft-com:vml" Requires="v">
                  <p:oleObj spid="_x0000_s20492" r:id="rId5" imgW="272415" imgH="233680" progId="Equation.KSEE3">
                    <p:embed/>
                  </p:oleObj>
                </mc:Choice>
                <mc:Fallback>
                  <p:oleObj r:id="rId5" imgW="272415" imgH="233680" progId="Equation.KSEE3">
                    <p:embed/>
                    <p:pic>
                      <p:nvPicPr>
                        <p:cNvPr id="0" name="对象 1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 y="3794"/>
                          <a:ext cx="817"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8" name="组合 11"/>
          <p:cNvGrpSpPr/>
          <p:nvPr/>
        </p:nvGrpSpPr>
        <p:grpSpPr bwMode="auto">
          <a:xfrm>
            <a:off x="2362200" y="1193800"/>
            <a:ext cx="5638800" cy="488950"/>
            <a:chOff x="4107" y="1797"/>
            <a:chExt cx="8878" cy="768"/>
          </a:xfrm>
        </p:grpSpPr>
        <p:sp>
          <p:nvSpPr>
            <p:cNvPr id="49" name="文本框 6"/>
            <p:cNvSpPr txBox="1">
              <a:spLocks noChangeArrowheads="1"/>
            </p:cNvSpPr>
            <p:nvPr/>
          </p:nvSpPr>
          <p:spPr bwMode="auto">
            <a:xfrm>
              <a:off x="4621" y="1800"/>
              <a:ext cx="3117"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solidFill>
                    <a:srgbClr val="0000FF"/>
                  </a:solidFill>
                  <a:latin typeface="+mn-lt"/>
                  <a:ea typeface="黑体" panose="02010609060101010101" pitchFamily="49" charset="-122"/>
                  <a:sym typeface="宋体" panose="02010600030101010101" pitchFamily="2" charset="-122"/>
                </a:rPr>
                <a:t>独立同分布</a:t>
              </a:r>
              <a:r>
                <a:rPr lang="zh-CN" altLang="en-US" sz="2000" b="1">
                  <a:solidFill>
                    <a:srgbClr val="002060"/>
                  </a:solidFill>
                  <a:latin typeface="+mn-lt"/>
                  <a:ea typeface="黑体" panose="02010609060101010101" pitchFamily="49" charset="-122"/>
                  <a:sym typeface="宋体" panose="02010600030101010101" pitchFamily="2" charset="-122"/>
                </a:rPr>
                <a:t>，且</a:t>
              </a:r>
              <a:endParaRPr lang="zh-CN" altLang="en-US" sz="2000">
                <a:latin typeface="+mn-lt"/>
                <a:ea typeface="黑体" panose="02010609060101010101" pitchFamily="49" charset="-122"/>
                <a:cs typeface="Arial" panose="020B0604020202020204" pitchFamily="34" charset="0"/>
              </a:endParaRPr>
            </a:p>
          </p:txBody>
        </p:sp>
        <p:graphicFrame>
          <p:nvGraphicFramePr>
            <p:cNvPr id="50" name="对象 16">
              <a:hlinkClick r:id="" action="ppaction://ole?verb=1"/>
            </p:cNvPr>
            <p:cNvGraphicFramePr>
              <a:graphicFrameLocks noChangeAspect="1"/>
            </p:cNvGraphicFramePr>
            <p:nvPr/>
          </p:nvGraphicFramePr>
          <p:xfrm>
            <a:off x="4107" y="1851"/>
            <a:ext cx="706" cy="714"/>
          </p:xfrm>
          <a:graphic>
            <a:graphicData uri="http://schemas.openxmlformats.org/presentationml/2006/ole">
              <mc:AlternateContent xmlns:mc="http://schemas.openxmlformats.org/markup-compatibility/2006">
                <mc:Choice xmlns:v="urn:schemas-microsoft-com:vml" Requires="v">
                  <p:oleObj spid="_x0000_s20493" r:id="rId6" imgW="272415" imgH="233680" progId="Equation.KSEE3">
                    <p:embed/>
                  </p:oleObj>
                </mc:Choice>
                <mc:Fallback>
                  <p:oleObj r:id="rId6" imgW="272415" imgH="233680" progId="Equation.KSEE3">
                    <p:embed/>
                    <p:pic>
                      <p:nvPicPr>
                        <p:cNvPr id="0" name="对象 16">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 y="1851"/>
                          <a:ext cx="706"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1" name="对象 7">
              <a:hlinkClick r:id="" action="ppaction://ole?verb=1"/>
            </p:cNvPr>
            <p:cNvGraphicFramePr>
              <a:graphicFrameLocks noChangeAspect="1"/>
            </p:cNvGraphicFramePr>
            <p:nvPr/>
          </p:nvGraphicFramePr>
          <p:xfrm>
            <a:off x="7651" y="1797"/>
            <a:ext cx="5334" cy="758"/>
          </p:xfrm>
          <a:graphic>
            <a:graphicData uri="http://schemas.openxmlformats.org/presentationml/2006/ole">
              <mc:AlternateContent xmlns:mc="http://schemas.openxmlformats.org/markup-compatibility/2006">
                <mc:Choice xmlns:v="urn:schemas-microsoft-com:vml" Requires="v">
                  <p:oleObj spid="_x0000_s20494" r:id="rId7" imgW="1703070" imgH="241300" progId="Equation.DSMT4">
                    <p:embed/>
                  </p:oleObj>
                </mc:Choice>
                <mc:Fallback>
                  <p:oleObj r:id="rId7" imgW="1703070" imgH="241300" progId="Equation.DSMT4">
                    <p:embed/>
                    <p:pic>
                      <p:nvPicPr>
                        <p:cNvPr id="0" name="对象 7">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1" y="1797"/>
                          <a:ext cx="5334"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2" name="左大括号 51"/>
          <p:cNvSpPr/>
          <p:nvPr/>
        </p:nvSpPr>
        <p:spPr>
          <a:xfrm>
            <a:off x="1838325" y="2020888"/>
            <a:ext cx="234950" cy="666750"/>
          </a:xfrm>
          <a:prstGeom prst="leftBrace">
            <a:avLst/>
          </a:prstGeom>
          <a:noFill/>
          <a:ln w="25400" cap="flat" cmpd="dbl" algn="ctr">
            <a:solidFill>
              <a:schemeClr val="accent1"/>
            </a:solidFill>
            <a:prstDash val="solid"/>
            <a:round/>
            <a:headEnd type="none" w="med" len="med"/>
            <a:tailEnd type="none" w="med" len="med"/>
          </a:ln>
        </p:spPr>
        <p:txBody>
          <a:bodyPr/>
          <a:lstStyle/>
          <a:p>
            <a:pPr defTabSz="1069975">
              <a:lnSpc>
                <a:spcPct val="135000"/>
              </a:lnSpc>
              <a:defRPr/>
            </a:pPr>
            <a:endParaRPr lang="zh-CN" altLang="en-US" sz="2000">
              <a:effectLst>
                <a:outerShdw blurRad="38100" dist="38100" dir="2700000" algn="tl">
                  <a:srgbClr val="C0C0C0"/>
                </a:outerShdw>
              </a:effectLst>
              <a:latin typeface="+mn-lt"/>
              <a:ea typeface="黑体" panose="02010609060101010101" pitchFamily="49" charset="-122"/>
              <a:cs typeface="Arial" panose="020B0604020202020204" pitchFamily="34" charset="0"/>
            </a:endParaRPr>
          </a:p>
        </p:txBody>
      </p:sp>
      <p:grpSp>
        <p:nvGrpSpPr>
          <p:cNvPr id="53" name="组合 1"/>
          <p:cNvGrpSpPr/>
          <p:nvPr/>
        </p:nvGrpSpPr>
        <p:grpSpPr bwMode="auto">
          <a:xfrm>
            <a:off x="699135" y="3484563"/>
            <a:ext cx="2044065" cy="401637"/>
            <a:chOff x="893" y="1788"/>
            <a:chExt cx="3219" cy="632"/>
          </a:xfrm>
        </p:grpSpPr>
        <p:sp>
          <p:nvSpPr>
            <p:cNvPr id="54" name="文本框 4"/>
            <p:cNvSpPr txBox="1">
              <a:spLocks noChangeArrowheads="1"/>
            </p:cNvSpPr>
            <p:nvPr/>
          </p:nvSpPr>
          <p:spPr bwMode="auto">
            <a:xfrm>
              <a:off x="893" y="1788"/>
              <a:ext cx="695"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2000" b="1">
                  <a:solidFill>
                    <a:srgbClr val="002060"/>
                  </a:solidFill>
                  <a:latin typeface="+mn-lt"/>
                  <a:ea typeface="黑体" panose="02010609060101010101" pitchFamily="49" charset="-122"/>
                  <a:sym typeface="宋体" panose="02010600030101010101" pitchFamily="2" charset="-122"/>
                </a:rPr>
                <a:t>2. </a:t>
              </a:r>
            </a:p>
          </p:txBody>
        </p:sp>
        <p:sp>
          <p:nvSpPr>
            <p:cNvPr id="55" name="文本框 9"/>
            <p:cNvSpPr txBox="1">
              <a:spLocks noChangeArrowheads="1"/>
            </p:cNvSpPr>
            <p:nvPr/>
          </p:nvSpPr>
          <p:spPr bwMode="auto">
            <a:xfrm>
              <a:off x="1235" y="1790"/>
              <a:ext cx="2877"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latin typeface="+mn-lt"/>
                  <a:ea typeface="黑体" panose="02010609060101010101" pitchFamily="49" charset="-122"/>
                  <a:sym typeface="宋体" panose="02010600030101010101" pitchFamily="2" charset="-122"/>
                </a:rPr>
                <a:t>定理结论：</a:t>
              </a:r>
            </a:p>
          </p:txBody>
        </p:sp>
      </p:grpSp>
      <p:grpSp>
        <p:nvGrpSpPr>
          <p:cNvPr id="56" name="组合 55"/>
          <p:cNvGrpSpPr/>
          <p:nvPr/>
        </p:nvGrpSpPr>
        <p:grpSpPr bwMode="auto">
          <a:xfrm>
            <a:off x="828675" y="4591050"/>
            <a:ext cx="3109916" cy="406400"/>
            <a:chOff x="1412" y="3770"/>
            <a:chExt cx="4897" cy="641"/>
          </a:xfrm>
        </p:grpSpPr>
        <p:sp>
          <p:nvSpPr>
            <p:cNvPr id="57" name="文本框 9"/>
            <p:cNvSpPr txBox="1">
              <a:spLocks noChangeArrowheads="1"/>
            </p:cNvSpPr>
            <p:nvPr/>
          </p:nvSpPr>
          <p:spPr bwMode="auto">
            <a:xfrm>
              <a:off x="1412" y="3770"/>
              <a:ext cx="2175"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mn-lt"/>
                  <a:ea typeface="黑体" panose="02010609060101010101" pitchFamily="49" charset="-122"/>
                  <a:sym typeface="宋体" panose="02010600030101010101" pitchFamily="2" charset="-122"/>
                </a:rPr>
                <a:t>表明</a:t>
              </a:r>
            </a:p>
          </p:txBody>
        </p:sp>
        <p:sp>
          <p:nvSpPr>
            <p:cNvPr id="58" name="文本框 3"/>
            <p:cNvSpPr txBox="1">
              <a:spLocks noChangeArrowheads="1"/>
            </p:cNvSpPr>
            <p:nvPr/>
          </p:nvSpPr>
          <p:spPr bwMode="auto">
            <a:xfrm>
              <a:off x="2765" y="3780"/>
              <a:ext cx="3544"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dirty="0">
                  <a:solidFill>
                    <a:srgbClr val="C00000"/>
                  </a:solidFill>
                  <a:latin typeface="+mn-lt"/>
                  <a:ea typeface="黑体" panose="02010609060101010101" pitchFamily="49" charset="-122"/>
                  <a:sym typeface="Arial" panose="020B0604020202020204" pitchFamily="34" charset="0"/>
                </a:rPr>
                <a:t>当 </a:t>
              </a:r>
              <a:r>
                <a:rPr lang="en-US" altLang="zh-CN" sz="2000" b="1" i="1" dirty="0">
                  <a:solidFill>
                    <a:srgbClr val="C00000"/>
                  </a:solidFill>
                  <a:latin typeface="+mn-lt"/>
                  <a:ea typeface="黑体" panose="02010609060101010101" pitchFamily="49" charset="-122"/>
                  <a:sym typeface="Arial" panose="020B0604020202020204" pitchFamily="34" charset="0"/>
                </a:rPr>
                <a:t>n</a:t>
              </a:r>
              <a:r>
                <a:rPr lang="zh-CN" altLang="en-US" sz="2000" b="1" dirty="0">
                  <a:solidFill>
                    <a:srgbClr val="C00000"/>
                  </a:solidFill>
                  <a:latin typeface="+mn-lt"/>
                  <a:ea typeface="黑体" panose="02010609060101010101" pitchFamily="49" charset="-122"/>
                  <a:sym typeface="Arial" panose="020B0604020202020204" pitchFamily="34" charset="0"/>
                </a:rPr>
                <a:t>充分大时</a:t>
              </a:r>
              <a:r>
                <a:rPr lang="zh-CN" altLang="en-US" sz="2000" b="1" dirty="0">
                  <a:latin typeface="+mn-lt"/>
                  <a:ea typeface="黑体" panose="02010609060101010101" pitchFamily="49" charset="-122"/>
                  <a:sym typeface="Arial" panose="020B0604020202020204" pitchFamily="34" charset="0"/>
                </a:rPr>
                <a:t>，有</a:t>
              </a:r>
            </a:p>
          </p:txBody>
        </p:sp>
      </p:grpSp>
      <p:grpSp>
        <p:nvGrpSpPr>
          <p:cNvPr id="59" name="组合 58"/>
          <p:cNvGrpSpPr/>
          <p:nvPr/>
        </p:nvGrpSpPr>
        <p:grpSpPr bwMode="auto">
          <a:xfrm>
            <a:off x="1389063" y="5116513"/>
            <a:ext cx="3116262" cy="1304925"/>
            <a:chOff x="1883" y="4510"/>
            <a:chExt cx="4862" cy="2055"/>
          </a:xfrm>
        </p:grpSpPr>
        <p:graphicFrame>
          <p:nvGraphicFramePr>
            <p:cNvPr id="60" name="对象 20">
              <a:hlinkClick r:id="" action="ppaction://ole?verb=1"/>
            </p:cNvPr>
            <p:cNvGraphicFramePr>
              <a:graphicFrameLocks noChangeAspect="1"/>
            </p:cNvGraphicFramePr>
            <p:nvPr/>
          </p:nvGraphicFramePr>
          <p:xfrm>
            <a:off x="1883" y="4510"/>
            <a:ext cx="2412" cy="2055"/>
          </p:xfrm>
          <a:graphic>
            <a:graphicData uri="http://schemas.openxmlformats.org/presentationml/2006/ole">
              <mc:AlternateContent xmlns:mc="http://schemas.openxmlformats.org/markup-compatibility/2006">
                <mc:Choice xmlns:v="urn:schemas-microsoft-com:vml" Requires="v">
                  <p:oleObj spid="_x0000_s20495" r:id="rId9" imgW="775970" imgH="661035" progId="Equation.DSMT4">
                    <p:embed/>
                  </p:oleObj>
                </mc:Choice>
                <mc:Fallback>
                  <p:oleObj r:id="rId9" imgW="775970" imgH="661035" progId="Equation.DSMT4">
                    <p:embed/>
                    <p:pic>
                      <p:nvPicPr>
                        <p:cNvPr id="0" name="对象 20">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3" y="4510"/>
                          <a:ext cx="241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 name="对象 20">
              <a:hlinkClick r:id="" action="ppaction://ole?verb=1"/>
            </p:cNvPr>
            <p:cNvGraphicFramePr>
              <a:graphicFrameLocks noChangeAspect="1"/>
            </p:cNvGraphicFramePr>
            <p:nvPr/>
          </p:nvGraphicFramePr>
          <p:xfrm>
            <a:off x="5293" y="5425"/>
            <a:ext cx="1452" cy="625"/>
          </p:xfrm>
          <a:graphic>
            <a:graphicData uri="http://schemas.openxmlformats.org/presentationml/2006/ole">
              <mc:AlternateContent xmlns:mc="http://schemas.openxmlformats.org/markup-compatibility/2006">
                <mc:Choice xmlns:v="urn:schemas-microsoft-com:vml" Requires="v">
                  <p:oleObj spid="_x0000_s20496" r:id="rId11" imgW="471170" imgH="203835" progId="Equation.DSMT4">
                    <p:embed/>
                  </p:oleObj>
                </mc:Choice>
                <mc:Fallback>
                  <p:oleObj r:id="rId11" imgW="471170" imgH="203835" progId="Equation.DSMT4">
                    <p:embed/>
                    <p:pic>
                      <p:nvPicPr>
                        <p:cNvPr id="0" name="对象 20">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3" y="5425"/>
                          <a:ext cx="1452"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2" name="组合 11"/>
            <p:cNvGrpSpPr/>
            <p:nvPr/>
          </p:nvGrpSpPr>
          <p:grpSpPr bwMode="auto">
            <a:xfrm>
              <a:off x="3626" y="4733"/>
              <a:ext cx="2260" cy="1745"/>
              <a:chOff x="4467" y="4454"/>
              <a:chExt cx="2260" cy="1744"/>
            </a:xfrm>
          </p:grpSpPr>
          <p:sp>
            <p:nvSpPr>
              <p:cNvPr id="63" name="文本框 4"/>
              <p:cNvSpPr txBox="1">
                <a:spLocks noChangeArrowheads="1"/>
              </p:cNvSpPr>
              <p:nvPr/>
            </p:nvSpPr>
            <p:spPr bwMode="auto">
              <a:xfrm>
                <a:off x="4467" y="4454"/>
                <a:ext cx="2260"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6600" dirty="0">
                    <a:solidFill>
                      <a:srgbClr val="0033CC"/>
                    </a:solidFill>
                    <a:latin typeface="+mn-lt"/>
                    <a:ea typeface="黑体" panose="02010609060101010101" pitchFamily="49" charset="-122"/>
                    <a:cs typeface="Times New Roman" panose="02020603050405020304" pitchFamily="18" charset="0"/>
                  </a:rPr>
                  <a:t>~</a:t>
                </a:r>
              </a:p>
            </p:txBody>
          </p:sp>
          <p:sp>
            <p:nvSpPr>
              <p:cNvPr id="64" name="文本框 3"/>
              <p:cNvSpPr txBox="1">
                <a:spLocks noChangeArrowheads="1"/>
              </p:cNvSpPr>
              <p:nvPr/>
            </p:nvSpPr>
            <p:spPr bwMode="auto">
              <a:xfrm>
                <a:off x="5020" y="4759"/>
                <a:ext cx="125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1600" b="1">
                    <a:solidFill>
                      <a:srgbClr val="C00000"/>
                    </a:solidFill>
                    <a:latin typeface="+mn-lt"/>
                    <a:ea typeface="黑体" panose="02010609060101010101" pitchFamily="49" charset="-122"/>
                    <a:cs typeface="Arial" panose="020B0604020202020204" pitchFamily="34" charset="0"/>
                  </a:rPr>
                  <a:t>近似地</a:t>
                </a:r>
              </a:p>
            </p:txBody>
          </p:sp>
        </p:grpSp>
      </p:grpSp>
      <p:grpSp>
        <p:nvGrpSpPr>
          <p:cNvPr id="65" name="组合 64"/>
          <p:cNvGrpSpPr/>
          <p:nvPr/>
        </p:nvGrpSpPr>
        <p:grpSpPr bwMode="auto">
          <a:xfrm>
            <a:off x="4305300" y="5257800"/>
            <a:ext cx="3690938" cy="1108075"/>
            <a:chOff x="6370" y="4801"/>
            <a:chExt cx="5872" cy="1745"/>
          </a:xfrm>
        </p:grpSpPr>
        <p:sp>
          <p:nvSpPr>
            <p:cNvPr id="66" name="文本框 9"/>
            <p:cNvSpPr txBox="1">
              <a:spLocks noChangeArrowheads="1"/>
            </p:cNvSpPr>
            <p:nvPr/>
          </p:nvSpPr>
          <p:spPr bwMode="auto">
            <a:xfrm>
              <a:off x="6370" y="5357"/>
              <a:ext cx="159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b="1">
                  <a:latin typeface="+mn-lt"/>
                  <a:ea typeface="黑体" panose="02010609060101010101" pitchFamily="49" charset="-122"/>
                  <a:sym typeface="宋体" panose="02010600030101010101" pitchFamily="2" charset="-122"/>
                </a:rPr>
                <a:t>或</a:t>
              </a:r>
            </a:p>
          </p:txBody>
        </p:sp>
        <p:grpSp>
          <p:nvGrpSpPr>
            <p:cNvPr id="67" name="组合 12"/>
            <p:cNvGrpSpPr/>
            <p:nvPr/>
          </p:nvGrpSpPr>
          <p:grpSpPr bwMode="auto">
            <a:xfrm>
              <a:off x="7567" y="4801"/>
              <a:ext cx="4675" cy="1745"/>
              <a:chOff x="7637" y="4731"/>
              <a:chExt cx="4675" cy="1745"/>
            </a:xfrm>
          </p:grpSpPr>
          <p:graphicFrame>
            <p:nvGraphicFramePr>
              <p:cNvPr id="68" name="对象 20">
                <a:hlinkClick r:id="" action="ppaction://ole?verb=1"/>
              </p:cNvPr>
              <p:cNvGraphicFramePr>
                <a:graphicFrameLocks noChangeAspect="1"/>
              </p:cNvGraphicFramePr>
              <p:nvPr/>
            </p:nvGraphicFramePr>
            <p:xfrm>
              <a:off x="9902" y="5293"/>
              <a:ext cx="2410" cy="710"/>
            </p:xfrm>
            <a:graphic>
              <a:graphicData uri="http://schemas.openxmlformats.org/presentationml/2006/ole">
                <mc:AlternateContent xmlns:mc="http://schemas.openxmlformats.org/markup-compatibility/2006">
                  <mc:Choice xmlns:v="urn:schemas-microsoft-com:vml" Requires="v">
                    <p:oleObj spid="_x0000_s20497" r:id="rId13" imgW="775970" imgH="228600" progId="Equation.DSMT4">
                      <p:embed/>
                    </p:oleObj>
                  </mc:Choice>
                  <mc:Fallback>
                    <p:oleObj r:id="rId13" imgW="775970" imgH="228600" progId="Equation.DSMT4">
                      <p:embed/>
                      <p:pic>
                        <p:nvPicPr>
                          <p:cNvPr id="0" name="对象 20">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02" y="5293"/>
                            <a:ext cx="2410"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9" name="对象 24">
                <a:hlinkClick r:id="" action="ppaction://ole?verb=1"/>
              </p:cNvPr>
              <p:cNvGraphicFramePr>
                <a:graphicFrameLocks noChangeAspect="1"/>
              </p:cNvGraphicFramePr>
              <p:nvPr/>
            </p:nvGraphicFramePr>
            <p:xfrm>
              <a:off x="7637" y="4993"/>
              <a:ext cx="1220" cy="1333"/>
            </p:xfrm>
            <a:graphic>
              <a:graphicData uri="http://schemas.openxmlformats.org/presentationml/2006/ole">
                <mc:AlternateContent xmlns:mc="http://schemas.openxmlformats.org/markup-compatibility/2006">
                  <mc:Choice xmlns:v="urn:schemas-microsoft-com:vml" Requires="v">
                    <p:oleObj spid="_x0000_s20498" r:id="rId15" imgW="394970" imgH="433070" progId="Equation.DSMT4">
                      <p:embed/>
                    </p:oleObj>
                  </mc:Choice>
                  <mc:Fallback>
                    <p:oleObj r:id="rId15" imgW="394970" imgH="433070" progId="Equation.DSMT4">
                      <p:embed/>
                      <p:pic>
                        <p:nvPicPr>
                          <p:cNvPr id="0" name="对象 24">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7" y="4993"/>
                            <a:ext cx="1220" cy="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70" name="组合 13"/>
              <p:cNvGrpSpPr/>
              <p:nvPr/>
            </p:nvGrpSpPr>
            <p:grpSpPr bwMode="auto">
              <a:xfrm>
                <a:off x="8263" y="4731"/>
                <a:ext cx="2260" cy="1745"/>
                <a:chOff x="4425" y="4391"/>
                <a:chExt cx="2260" cy="1744"/>
              </a:xfrm>
            </p:grpSpPr>
            <p:sp>
              <p:nvSpPr>
                <p:cNvPr id="71" name="文本框 4"/>
                <p:cNvSpPr txBox="1">
                  <a:spLocks noChangeArrowheads="1"/>
                </p:cNvSpPr>
                <p:nvPr/>
              </p:nvSpPr>
              <p:spPr bwMode="auto">
                <a:xfrm>
                  <a:off x="4425" y="4391"/>
                  <a:ext cx="2260"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6600" dirty="0">
                      <a:solidFill>
                        <a:srgbClr val="0033CC"/>
                      </a:solidFill>
                      <a:latin typeface="+mn-lt"/>
                      <a:ea typeface="黑体" panose="02010609060101010101" pitchFamily="49" charset="-122"/>
                      <a:cs typeface="Times New Roman" panose="02020603050405020304" pitchFamily="18" charset="0"/>
                    </a:rPr>
                    <a:t>~</a:t>
                  </a:r>
                </a:p>
              </p:txBody>
            </p:sp>
            <p:sp>
              <p:nvSpPr>
                <p:cNvPr id="72" name="文本框 3"/>
                <p:cNvSpPr txBox="1">
                  <a:spLocks noChangeArrowheads="1"/>
                </p:cNvSpPr>
                <p:nvPr/>
              </p:nvSpPr>
              <p:spPr bwMode="auto">
                <a:xfrm>
                  <a:off x="4908" y="4751"/>
                  <a:ext cx="128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1600" b="1">
                      <a:solidFill>
                        <a:srgbClr val="C00000"/>
                      </a:solidFill>
                      <a:latin typeface="+mn-lt"/>
                      <a:ea typeface="黑体" panose="02010609060101010101" pitchFamily="49" charset="-122"/>
                      <a:cs typeface="Arial" panose="020B0604020202020204" pitchFamily="34" charset="0"/>
                    </a:rPr>
                    <a:t>近似地</a:t>
                  </a:r>
                </a:p>
              </p:txBody>
            </p:sp>
          </p:grpSp>
        </p:grpSp>
      </p:grpSp>
      <p:grpSp>
        <p:nvGrpSpPr>
          <p:cNvPr id="73" name="组合 72"/>
          <p:cNvGrpSpPr/>
          <p:nvPr/>
        </p:nvGrpSpPr>
        <p:grpSpPr bwMode="auto">
          <a:xfrm>
            <a:off x="2278063" y="2846388"/>
            <a:ext cx="4449762" cy="1731962"/>
            <a:chOff x="3727" y="865"/>
            <a:chExt cx="7007" cy="2727"/>
          </a:xfrm>
        </p:grpSpPr>
        <p:graphicFrame>
          <p:nvGraphicFramePr>
            <p:cNvPr id="74" name="对象 20">
              <a:hlinkClick r:id="" action="ppaction://ole?verb=1"/>
            </p:cNvPr>
            <p:cNvGraphicFramePr>
              <a:graphicFrameLocks noChangeAspect="1"/>
            </p:cNvGraphicFramePr>
            <p:nvPr/>
          </p:nvGraphicFramePr>
          <p:xfrm>
            <a:off x="4095" y="898"/>
            <a:ext cx="6355" cy="2632"/>
          </p:xfrm>
          <a:graphic>
            <a:graphicData uri="http://schemas.openxmlformats.org/presentationml/2006/ole">
              <mc:AlternateContent xmlns:mc="http://schemas.openxmlformats.org/markup-compatibility/2006">
                <mc:Choice xmlns:v="urn:schemas-microsoft-com:vml" Requires="v">
                  <p:oleObj spid="_x0000_s20499" r:id="rId17" imgW="1906905" imgH="864235" progId="Equation.KSEE3">
                    <p:embed/>
                  </p:oleObj>
                </mc:Choice>
                <mc:Fallback>
                  <p:oleObj r:id="rId17" imgW="1906905" imgH="864235" progId="Equation.KSEE3">
                    <p:embed/>
                    <p:pic>
                      <p:nvPicPr>
                        <p:cNvPr id="0" name="对象 20">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95" y="898"/>
                          <a:ext cx="6355" cy="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 name="圆角矩形 10"/>
            <p:cNvSpPr>
              <a:spLocks noChangeArrowheads="1"/>
            </p:cNvSpPr>
            <p:nvPr/>
          </p:nvSpPr>
          <p:spPr bwMode="auto">
            <a:xfrm>
              <a:off x="3727" y="865"/>
              <a:ext cx="7007" cy="272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14:hiddenLine>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mn-lt"/>
                <a:ea typeface="黑体" panose="02010609060101010101" pitchFamily="49" charset="-122"/>
                <a:cs typeface="Arial" panose="020B0604020202020204" pitchFamily="34" charset="0"/>
              </a:endParaRPr>
            </a:p>
          </p:txBody>
        </p:sp>
      </p:grpSp>
      <p:sp>
        <p:nvSpPr>
          <p:cNvPr id="76" name="圆角矩形 75"/>
          <p:cNvSpPr>
            <a:spLocks noChangeArrowheads="1"/>
          </p:cNvSpPr>
          <p:nvPr/>
        </p:nvSpPr>
        <p:spPr bwMode="auto">
          <a:xfrm>
            <a:off x="2743200" y="1193800"/>
            <a:ext cx="585788" cy="474663"/>
          </a:xfrm>
          <a:prstGeom prst="roundRect">
            <a:avLst>
              <a:gd name="adj" fmla="val 16667"/>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mn-lt"/>
              <a:ea typeface="黑体" panose="02010609060101010101" pitchFamily="49" charset="-122"/>
              <a:cs typeface="Arial" panose="020B0604020202020204" pitchFamily="34" charset="0"/>
            </a:endParaRPr>
          </a:p>
        </p:txBody>
      </p:sp>
      <p:sp>
        <p:nvSpPr>
          <p:cNvPr id="77" name="圆角矩形 76"/>
          <p:cNvSpPr>
            <a:spLocks noChangeArrowheads="1"/>
          </p:cNvSpPr>
          <p:nvPr/>
        </p:nvSpPr>
        <p:spPr bwMode="auto">
          <a:xfrm>
            <a:off x="3321050" y="1184275"/>
            <a:ext cx="4679950" cy="495300"/>
          </a:xfrm>
          <a:prstGeom prst="roundRect">
            <a:avLst>
              <a:gd name="adj" fmla="val 16667"/>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mn-lt"/>
              <a:ea typeface="黑体" panose="02010609060101010101" pitchFamily="49"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2" grpId="0" animBg="1"/>
      <p:bldP spid="7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4"/>
          <a:srcRect b="2692"/>
          <a:stretch>
            <a:fillRect/>
          </a:stretch>
        </p:blipFill>
        <p:spPr>
          <a:xfrm>
            <a:off x="685800" y="1600200"/>
            <a:ext cx="2466975" cy="3816350"/>
          </a:xfrm>
          <a:prstGeom prst="rect">
            <a:avLst/>
          </a:prstGeom>
          <a:ln>
            <a:noFill/>
          </a:ln>
          <a:effectLst>
            <a:outerShdw blurRad="292100" dist="139700" dir="2700000" algn="tl" rotWithShape="0">
              <a:srgbClr val="333333">
                <a:alpha val="65000"/>
              </a:srgbClr>
            </a:outerShdw>
          </a:effectLst>
        </p:spPr>
      </p:pic>
      <p:sp>
        <p:nvSpPr>
          <p:cNvPr id="24" name="文本框 3"/>
          <p:cNvSpPr txBox="1">
            <a:spLocks noChangeArrowheads="1"/>
          </p:cNvSpPr>
          <p:nvPr/>
        </p:nvSpPr>
        <p:spPr bwMode="auto">
          <a:xfrm>
            <a:off x="533400" y="533400"/>
            <a:ext cx="5257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以某型炮弹射程的偏差为例进行分析：</a:t>
            </a:r>
          </a:p>
        </p:txBody>
      </p:sp>
      <p:grpSp>
        <p:nvGrpSpPr>
          <p:cNvPr id="5" name="组合 4"/>
          <p:cNvGrpSpPr/>
          <p:nvPr/>
        </p:nvGrpSpPr>
        <p:grpSpPr>
          <a:xfrm>
            <a:off x="5181600" y="4191000"/>
            <a:ext cx="2362200" cy="493713"/>
            <a:chOff x="5181600" y="4191000"/>
            <a:chExt cx="2362200" cy="493713"/>
          </a:xfrm>
        </p:grpSpPr>
        <p:graphicFrame>
          <p:nvGraphicFramePr>
            <p:cNvPr id="30" name="对象 3">
              <a:hlinkClick r:id="" action="ppaction://ole?verb=1"/>
            </p:cNvPr>
            <p:cNvGraphicFramePr>
              <a:graphicFrameLocks noChangeAspect="1"/>
            </p:cNvGraphicFramePr>
            <p:nvPr/>
          </p:nvGraphicFramePr>
          <p:xfrm>
            <a:off x="5181600" y="4343400"/>
            <a:ext cx="1047750" cy="252413"/>
          </p:xfrm>
          <a:graphic>
            <a:graphicData uri="http://schemas.openxmlformats.org/presentationml/2006/ole">
              <mc:AlternateContent xmlns:mc="http://schemas.openxmlformats.org/markup-compatibility/2006">
                <mc:Choice xmlns:v="urn:schemas-microsoft-com:vml" Requires="v">
                  <p:oleObj spid="_x0000_s21515" r:id="rId5" imgW="320040" imgH="76835" progId="Equation.KSEE3">
                    <p:embed/>
                  </p:oleObj>
                </mc:Choice>
                <mc:Fallback>
                  <p:oleObj r:id="rId5" imgW="320040" imgH="76835" progId="Equation.KSEE3">
                    <p:embed/>
                    <p:pic>
                      <p:nvPicPr>
                        <p:cNvPr id="0" name="对象 3">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343400"/>
                          <a:ext cx="10477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6" name="对象 13">
              <a:hlinkClick r:id="" action="ppaction://ole?verb=1"/>
            </p:cNvPr>
            <p:cNvGraphicFramePr>
              <a:graphicFrameLocks noChangeAspect="1"/>
            </p:cNvGraphicFramePr>
            <p:nvPr/>
          </p:nvGraphicFramePr>
          <p:xfrm>
            <a:off x="7185025" y="4191000"/>
            <a:ext cx="358775" cy="493713"/>
          </p:xfrm>
          <a:graphic>
            <a:graphicData uri="http://schemas.openxmlformats.org/presentationml/2006/ole">
              <mc:AlternateContent xmlns:mc="http://schemas.openxmlformats.org/markup-compatibility/2006">
                <mc:Choice xmlns:v="urn:schemas-microsoft-com:vml" Requires="v">
                  <p:oleObj spid="_x0000_s21516" r:id="rId7" imgW="165735" imgH="229870" progId="Equation.DSMT4">
                    <p:embed/>
                  </p:oleObj>
                </mc:Choice>
                <mc:Fallback>
                  <p:oleObj r:id="rId7" imgW="165735" imgH="229870" progId="Equation.DSMT4">
                    <p:embed/>
                    <p:pic>
                      <p:nvPicPr>
                        <p:cNvPr id="0" name="对象 13">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5025" y="4191000"/>
                          <a:ext cx="3587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7" name="文本框 3"/>
          <p:cNvSpPr txBox="1">
            <a:spLocks noChangeArrowheads="1"/>
          </p:cNvSpPr>
          <p:nvPr/>
        </p:nvSpPr>
        <p:spPr bwMode="auto">
          <a:xfrm>
            <a:off x="2209800" y="1040616"/>
            <a:ext cx="1603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solidFill>
                  <a:srgbClr val="C00000"/>
                </a:solidFill>
                <a:latin typeface="华文细黑" panose="02010600040101010101" pitchFamily="2" charset="-122"/>
                <a:ea typeface="华文细黑" panose="02010600040101010101" pitchFamily="2" charset="-122"/>
              </a:rPr>
              <a:t>实际射程</a:t>
            </a:r>
          </a:p>
        </p:txBody>
      </p:sp>
      <p:sp>
        <p:nvSpPr>
          <p:cNvPr id="38" name="文本框 3"/>
          <p:cNvSpPr txBox="1">
            <a:spLocks noChangeArrowheads="1"/>
          </p:cNvSpPr>
          <p:nvPr/>
        </p:nvSpPr>
        <p:spPr bwMode="auto">
          <a:xfrm>
            <a:off x="3429000" y="1043136"/>
            <a:ext cx="1828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2400" b="1" dirty="0">
                <a:solidFill>
                  <a:srgbClr val="002060"/>
                </a:solidFill>
                <a:latin typeface="华文细黑" panose="02010600040101010101" pitchFamily="2" charset="-122"/>
                <a:ea typeface="华文细黑" panose="02010600040101010101" pitchFamily="2" charset="-122"/>
              </a:rPr>
              <a:t>-</a:t>
            </a:r>
            <a:r>
              <a:rPr lang="zh-CN" altLang="en-US" sz="2400" b="1" dirty="0">
                <a:solidFill>
                  <a:srgbClr val="002060"/>
                </a:solidFill>
                <a:latin typeface="华文细黑" panose="02010600040101010101" pitchFamily="2" charset="-122"/>
                <a:ea typeface="华文细黑" panose="02010600040101010101" pitchFamily="2" charset="-122"/>
              </a:rPr>
              <a:t>理论射程 </a:t>
            </a:r>
          </a:p>
        </p:txBody>
      </p:sp>
      <p:graphicFrame>
        <p:nvGraphicFramePr>
          <p:cNvPr id="39" name="对象 16">
            <a:hlinkClick r:id="" action="ppaction://ole?verb=1"/>
          </p:cNvPr>
          <p:cNvGraphicFramePr>
            <a:graphicFrameLocks noChangeAspect="1"/>
          </p:cNvGraphicFramePr>
          <p:nvPr/>
        </p:nvGraphicFramePr>
        <p:xfrm>
          <a:off x="5119687" y="1067286"/>
          <a:ext cx="366713" cy="468313"/>
        </p:xfrm>
        <a:graphic>
          <a:graphicData uri="http://schemas.openxmlformats.org/presentationml/2006/ole">
            <mc:AlternateContent xmlns:mc="http://schemas.openxmlformats.org/markup-compatibility/2006">
              <mc:Choice xmlns:v="urn:schemas-microsoft-com:vml" Requires="v">
                <p:oleObj spid="_x0000_s21517" name="Equation" r:id="rId9" imgW="127000" imgH="165100" progId="Equation.DSMT4">
                  <p:embed/>
                </p:oleObj>
              </mc:Choice>
              <mc:Fallback>
                <p:oleObj name="Equation" r:id="rId9" imgW="127000" imgH="165100" progId="Equation.DSMT4">
                  <p:embed/>
                  <p:pic>
                    <p:nvPicPr>
                      <p:cNvPr id="0" name="对象 16">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9687" y="1067286"/>
                        <a:ext cx="36671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0" name="对象 1">
            <a:hlinkClick r:id="" action="ppaction://ole?verb=1"/>
          </p:cNvPr>
          <p:cNvGraphicFramePr>
            <a:graphicFrameLocks noChangeAspect="1"/>
          </p:cNvGraphicFramePr>
          <p:nvPr/>
        </p:nvGraphicFramePr>
        <p:xfrm>
          <a:off x="3581400" y="4808538"/>
          <a:ext cx="4679950" cy="536575"/>
        </p:xfrm>
        <a:graphic>
          <a:graphicData uri="http://schemas.openxmlformats.org/presentationml/2006/ole">
            <mc:AlternateContent xmlns:mc="http://schemas.openxmlformats.org/markup-compatibility/2006">
              <mc:Choice xmlns:v="urn:schemas-microsoft-com:vml" Requires="v">
                <p:oleObj spid="_x0000_s21518" name="Equation" r:id="rId11" imgW="1995805" imgH="228600" progId="Equation.DSMT4">
                  <p:embed/>
                </p:oleObj>
              </mc:Choice>
              <mc:Fallback>
                <p:oleObj name="Equation" r:id="rId11" imgW="1995805" imgH="228600" progId="Equation.DSMT4">
                  <p:embed/>
                  <p:pic>
                    <p:nvPicPr>
                      <p:cNvPr id="0" name="对象 1">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4808538"/>
                        <a:ext cx="46799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 name="Rectangle 4"/>
          <p:cNvSpPr>
            <a:spLocks noChangeArrowheads="1"/>
          </p:cNvSpPr>
          <p:nvPr/>
        </p:nvSpPr>
        <p:spPr bwMode="auto">
          <a:xfrm>
            <a:off x="685800" y="5588000"/>
            <a:ext cx="78486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20000"/>
              </a:lnSpc>
              <a:spcBef>
                <a:spcPct val="50000"/>
              </a:spcBef>
            </a:pPr>
            <a:r>
              <a:rPr lang="zh-CN" altLang="en-US" sz="2400" b="1" dirty="0">
                <a:latin typeface="华文细黑" panose="02010600040101010101" pitchFamily="2" charset="-122"/>
                <a:ea typeface="华文细黑" panose="02010600040101010101" pitchFamily="2" charset="-122"/>
              </a:rPr>
              <a:t>在概率论中，把阐述随机变量和的分布</a:t>
            </a:r>
            <a:r>
              <a:rPr lang="zh-CN" altLang="en-US" sz="2400" b="1" dirty="0">
                <a:solidFill>
                  <a:srgbClr val="C00000"/>
                </a:solidFill>
                <a:latin typeface="华文细黑" panose="02010600040101010101" pitchFamily="2" charset="-122"/>
                <a:ea typeface="华文细黑" panose="02010600040101010101" pitchFamily="2" charset="-122"/>
              </a:rPr>
              <a:t>收敛于正态分布</a:t>
            </a:r>
            <a:r>
              <a:rPr lang="zh-CN" altLang="en-US" sz="2400" b="1" dirty="0">
                <a:latin typeface="华文细黑" panose="02010600040101010101" pitchFamily="2" charset="-122"/>
                <a:ea typeface="华文细黑" panose="02010600040101010101" pitchFamily="2" charset="-122"/>
              </a:rPr>
              <a:t>的这一类定理都叫做</a:t>
            </a:r>
            <a:r>
              <a:rPr lang="zh-CN" altLang="en-US" sz="2400" b="1" dirty="0">
                <a:solidFill>
                  <a:srgbClr val="0000FF"/>
                </a:solidFill>
                <a:latin typeface="华文细黑" panose="02010600040101010101" pitchFamily="2" charset="-122"/>
                <a:ea typeface="华文细黑" panose="02010600040101010101" pitchFamily="2" charset="-122"/>
              </a:rPr>
              <a:t>中心极限定理</a:t>
            </a:r>
            <a:r>
              <a:rPr lang="zh-CN" altLang="en-US" sz="2400" b="1" dirty="0">
                <a:latin typeface="华文细黑" panose="02010600040101010101" pitchFamily="2" charset="-122"/>
                <a:ea typeface="华文细黑" panose="02010600040101010101" pitchFamily="2" charset="-122"/>
              </a:rPr>
              <a:t>。</a:t>
            </a:r>
          </a:p>
        </p:txBody>
      </p:sp>
      <p:sp>
        <p:nvSpPr>
          <p:cNvPr id="42" name="圆角矩形 41"/>
          <p:cNvSpPr>
            <a:spLocks noChangeArrowheads="1"/>
          </p:cNvSpPr>
          <p:nvPr/>
        </p:nvSpPr>
        <p:spPr bwMode="auto">
          <a:xfrm>
            <a:off x="3517900" y="4749800"/>
            <a:ext cx="4787900" cy="647700"/>
          </a:xfrm>
          <a:prstGeom prst="roundRect">
            <a:avLst>
              <a:gd name="adj" fmla="val 16667"/>
            </a:avLst>
          </a:prstGeom>
          <a:noFill/>
          <a:ln w="25400" cap="rnd" cmpd="dbl">
            <a:solidFill>
              <a:srgbClr val="C00000"/>
            </a:solidFill>
            <a:round/>
          </a:ln>
          <a:extLst>
            <a:ext uri="{909E8E84-426E-40DD-AFC4-6F175D3DCCD1}">
              <a14:hiddenFill xmlns:a14="http://schemas.microsoft.com/office/drawing/2010/main">
                <a:solidFill>
                  <a:srgbClr val="FFFFFF"/>
                </a:soli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43" name="Rectangle 2"/>
          <p:cNvSpPr>
            <a:spLocks noChangeArrowheads="1"/>
          </p:cNvSpPr>
          <p:nvPr/>
        </p:nvSpPr>
        <p:spPr bwMode="auto">
          <a:xfrm>
            <a:off x="5416550" y="1005840"/>
            <a:ext cx="2127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solidFill>
                  <a:srgbClr val="000099"/>
                </a:solidFill>
                <a:latin typeface="华文细黑" panose="02010600040101010101" pitchFamily="2" charset="-122"/>
                <a:ea typeface="华文细黑" panose="02010600040101010101" pitchFamily="2" charset="-122"/>
              </a:rPr>
              <a:t>服从</a:t>
            </a:r>
            <a:r>
              <a:rPr lang="zh-CN" altLang="en-US" sz="2400" b="1" dirty="0">
                <a:solidFill>
                  <a:srgbClr val="C00000"/>
                </a:solidFill>
                <a:latin typeface="华文细黑" panose="02010600040101010101" pitchFamily="2" charset="-122"/>
                <a:ea typeface="华文细黑" panose="02010600040101010101" pitchFamily="2" charset="-122"/>
              </a:rPr>
              <a:t>正态分布</a:t>
            </a:r>
            <a:endParaRPr lang="zh-CN" altLang="en-US" sz="2400" b="1" dirty="0">
              <a:solidFill>
                <a:srgbClr val="000099"/>
              </a:solidFill>
              <a:latin typeface="华文细黑" panose="02010600040101010101" pitchFamily="2" charset="-122"/>
              <a:ea typeface="华文细黑" panose="02010600040101010101" pitchFamily="2" charset="-122"/>
            </a:endParaRPr>
          </a:p>
        </p:txBody>
      </p:sp>
      <p:grpSp>
        <p:nvGrpSpPr>
          <p:cNvPr id="7" name="组合 6"/>
          <p:cNvGrpSpPr/>
          <p:nvPr/>
        </p:nvGrpSpPr>
        <p:grpSpPr>
          <a:xfrm>
            <a:off x="1524000" y="3195320"/>
            <a:ext cx="7345680" cy="1086168"/>
            <a:chOff x="1524000" y="3195320"/>
            <a:chExt cx="7345680" cy="1086168"/>
          </a:xfrm>
        </p:grpSpPr>
        <p:sp>
          <p:nvSpPr>
            <p:cNvPr id="26" name="文本框 3"/>
            <p:cNvSpPr txBox="1">
              <a:spLocks noChangeArrowheads="1"/>
            </p:cNvSpPr>
            <p:nvPr/>
          </p:nvSpPr>
          <p:spPr bwMode="auto">
            <a:xfrm>
              <a:off x="4114800" y="3195320"/>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发射角度的微小差异引起的偏差</a:t>
              </a:r>
            </a:p>
          </p:txBody>
        </p:sp>
        <p:graphicFrame>
          <p:nvGraphicFramePr>
            <p:cNvPr id="34" name="对象 9">
              <a:hlinkClick r:id="" action="ppaction://ole?verb=1"/>
            </p:cNvPr>
            <p:cNvGraphicFramePr>
              <a:graphicFrameLocks noChangeAspect="1"/>
            </p:cNvGraphicFramePr>
            <p:nvPr/>
          </p:nvGraphicFramePr>
          <p:xfrm>
            <a:off x="8510905" y="3208020"/>
            <a:ext cx="358775" cy="495300"/>
          </p:xfrm>
          <a:graphic>
            <a:graphicData uri="http://schemas.openxmlformats.org/presentationml/2006/ole">
              <mc:AlternateContent xmlns:mc="http://schemas.openxmlformats.org/markup-compatibility/2006">
                <mc:Choice xmlns:v="urn:schemas-microsoft-com:vml" Requires="v">
                  <p:oleObj spid="_x0000_s21519" r:id="rId13" imgW="165735" imgH="229870" progId="Equation.DSMT4">
                    <p:embed/>
                  </p:oleObj>
                </mc:Choice>
                <mc:Fallback>
                  <p:oleObj r:id="rId13" imgW="165735" imgH="229870" progId="Equation.DSMT4">
                    <p:embed/>
                    <p:pic>
                      <p:nvPicPr>
                        <p:cNvPr id="0" name="对象 9">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0905" y="3208020"/>
                          <a:ext cx="358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44" name="肘形连接符 43"/>
            <p:cNvCxnSpPr/>
            <p:nvPr/>
          </p:nvCxnSpPr>
          <p:spPr>
            <a:xfrm flipV="1">
              <a:off x="1524000" y="3409950"/>
              <a:ext cx="2411413" cy="871538"/>
            </a:xfrm>
            <a:prstGeom prst="bentConnector3">
              <a:avLst>
                <a:gd name="adj1" fmla="val 75902"/>
              </a:avLst>
            </a:prstGeom>
            <a:ln w="12700"/>
          </p:spPr>
          <p:style>
            <a:lnRef idx="1">
              <a:schemeClr val="accent1"/>
            </a:lnRef>
            <a:fillRef idx="0">
              <a:schemeClr val="accent1"/>
            </a:fillRef>
            <a:effectRef idx="0">
              <a:schemeClr val="accent1"/>
            </a:effectRef>
            <a:fontRef idx="minor">
              <a:schemeClr val="tx1"/>
            </a:fontRef>
          </p:style>
        </p:cxnSp>
        <p:sp>
          <p:nvSpPr>
            <p:cNvPr id="49" name="Oval 35"/>
            <p:cNvSpPr>
              <a:spLocks noChangeArrowheads="1"/>
            </p:cNvSpPr>
            <p:nvPr/>
          </p:nvSpPr>
          <p:spPr bwMode="auto">
            <a:xfrm>
              <a:off x="3934876" y="3298906"/>
              <a:ext cx="216000" cy="239642"/>
            </a:xfrm>
            <a:prstGeom prst="ellipse">
              <a:avLst/>
            </a:prstGeom>
            <a:solidFill>
              <a:srgbClr val="003399"/>
            </a:solidFill>
            <a:ln w="9525">
              <a:solidFill>
                <a:srgbClr val="D7D9E9"/>
              </a:solidFill>
              <a:round/>
            </a:ln>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none" anchor="ctr"/>
            <a:lstStyle/>
            <a:p>
              <a:pPr>
                <a:buFontTx/>
                <a:buNone/>
                <a:defRPr/>
              </a:pPr>
              <a:endParaRPr lang="zh-CN" altLang="en-US" sz="2400" noProof="1">
                <a:latin typeface="Arial" panose="020B0604020202020204" pitchFamily="34" charset="0"/>
              </a:endParaRPr>
            </a:p>
          </p:txBody>
        </p:sp>
      </p:grpSp>
      <p:grpSp>
        <p:nvGrpSpPr>
          <p:cNvPr id="6" name="组合 5"/>
          <p:cNvGrpSpPr/>
          <p:nvPr/>
        </p:nvGrpSpPr>
        <p:grpSpPr>
          <a:xfrm>
            <a:off x="1384300" y="3657600"/>
            <a:ext cx="6845300" cy="957580"/>
            <a:chOff x="1384300" y="3666808"/>
            <a:chExt cx="6845300" cy="957580"/>
          </a:xfrm>
        </p:grpSpPr>
        <p:sp>
          <p:nvSpPr>
            <p:cNvPr id="27" name="文本框 3"/>
            <p:cNvSpPr txBox="1">
              <a:spLocks noChangeArrowheads="1"/>
            </p:cNvSpPr>
            <p:nvPr/>
          </p:nvSpPr>
          <p:spPr bwMode="auto">
            <a:xfrm>
              <a:off x="4114800" y="370332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发射时炮身振动引起的偏差</a:t>
              </a:r>
            </a:p>
          </p:txBody>
        </p:sp>
        <p:graphicFrame>
          <p:nvGraphicFramePr>
            <p:cNvPr id="35" name="对象 11">
              <a:hlinkClick r:id="" action="ppaction://ole?verb=1"/>
            </p:cNvPr>
            <p:cNvGraphicFramePr>
              <a:graphicFrameLocks noChangeAspect="1"/>
            </p:cNvGraphicFramePr>
            <p:nvPr/>
          </p:nvGraphicFramePr>
          <p:xfrm>
            <a:off x="7870825" y="3666808"/>
            <a:ext cx="358775" cy="493712"/>
          </p:xfrm>
          <a:graphic>
            <a:graphicData uri="http://schemas.openxmlformats.org/presentationml/2006/ole">
              <mc:AlternateContent xmlns:mc="http://schemas.openxmlformats.org/markup-compatibility/2006">
                <mc:Choice xmlns:v="urn:schemas-microsoft-com:vml" Requires="v">
                  <p:oleObj spid="_x0000_s21520" r:id="rId15" imgW="165735" imgH="229870" progId="Equation.DSMT4">
                    <p:embed/>
                  </p:oleObj>
                </mc:Choice>
                <mc:Fallback>
                  <p:oleObj r:id="rId15" imgW="165735" imgH="229870" progId="Equation.DSMT4">
                    <p:embed/>
                    <p:pic>
                      <p:nvPicPr>
                        <p:cNvPr id="0" name="对象 11">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70825" y="3666808"/>
                          <a:ext cx="3587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45" name="肘形连接符 44"/>
            <p:cNvCxnSpPr/>
            <p:nvPr/>
          </p:nvCxnSpPr>
          <p:spPr>
            <a:xfrm flipV="1">
              <a:off x="1384300" y="3886200"/>
              <a:ext cx="2654300" cy="738188"/>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50" name="Oval 35"/>
            <p:cNvSpPr>
              <a:spLocks noChangeArrowheads="1"/>
            </p:cNvSpPr>
            <p:nvPr/>
          </p:nvSpPr>
          <p:spPr bwMode="auto">
            <a:xfrm>
              <a:off x="3934876" y="3809990"/>
              <a:ext cx="216000" cy="239642"/>
            </a:xfrm>
            <a:prstGeom prst="ellipse">
              <a:avLst/>
            </a:prstGeom>
            <a:solidFill>
              <a:srgbClr val="003399"/>
            </a:solidFill>
            <a:ln w="9525">
              <a:solidFill>
                <a:srgbClr val="D7D9E9"/>
              </a:solidFill>
              <a:round/>
            </a:ln>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none" anchor="ctr"/>
            <a:lstStyle/>
            <a:p>
              <a:pPr>
                <a:buFontTx/>
                <a:buNone/>
                <a:defRPr/>
              </a:pPr>
              <a:endParaRPr lang="zh-CN" altLang="en-US" sz="2400" noProof="1">
                <a:latin typeface="Arial" panose="020B0604020202020204" pitchFamily="34" charset="0"/>
              </a:endParaRPr>
            </a:p>
          </p:txBody>
        </p:sp>
      </p:grpSp>
      <p:grpSp>
        <p:nvGrpSpPr>
          <p:cNvPr id="2" name="组合 1"/>
          <p:cNvGrpSpPr/>
          <p:nvPr/>
        </p:nvGrpSpPr>
        <p:grpSpPr>
          <a:xfrm>
            <a:off x="2998788" y="1670050"/>
            <a:ext cx="4973637" cy="513735"/>
            <a:chOff x="2998788" y="1670050"/>
            <a:chExt cx="4973637" cy="513735"/>
          </a:xfrm>
        </p:grpSpPr>
        <p:sp>
          <p:nvSpPr>
            <p:cNvPr id="28" name="文本框 3"/>
            <p:cNvSpPr txBox="1">
              <a:spLocks noChangeArrowheads="1"/>
            </p:cNvSpPr>
            <p:nvPr/>
          </p:nvSpPr>
          <p:spPr bwMode="auto">
            <a:xfrm>
              <a:off x="4137025" y="1722120"/>
              <a:ext cx="3733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炮弹外形差异引起的偏差</a:t>
              </a:r>
            </a:p>
          </p:txBody>
        </p:sp>
        <p:graphicFrame>
          <p:nvGraphicFramePr>
            <p:cNvPr id="31" name="对象 4">
              <a:hlinkClick r:id="" action="ppaction://ole?verb=1"/>
            </p:cNvPr>
            <p:cNvGraphicFramePr>
              <a:graphicFrameLocks noChangeAspect="1"/>
            </p:cNvGraphicFramePr>
            <p:nvPr/>
          </p:nvGraphicFramePr>
          <p:xfrm>
            <a:off x="7642225" y="1670050"/>
            <a:ext cx="330200" cy="495300"/>
          </p:xfrm>
          <a:graphic>
            <a:graphicData uri="http://schemas.openxmlformats.org/presentationml/2006/ole">
              <mc:AlternateContent xmlns:mc="http://schemas.openxmlformats.org/markup-compatibility/2006">
                <mc:Choice xmlns:v="urn:schemas-microsoft-com:vml" Requires="v">
                  <p:oleObj spid="_x0000_s21521" r:id="rId17" imgW="153035" imgH="229870" progId="Equation.DSMT4">
                    <p:embed/>
                  </p:oleObj>
                </mc:Choice>
                <mc:Fallback>
                  <p:oleObj r:id="rId17" imgW="153035" imgH="229870" progId="Equation.DSMT4">
                    <p:embed/>
                    <p:pic>
                      <p:nvPicPr>
                        <p:cNvPr id="0" name="对象 4">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2225" y="1670050"/>
                          <a:ext cx="3302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 name="Oval 35"/>
            <p:cNvSpPr>
              <a:spLocks noChangeArrowheads="1"/>
            </p:cNvSpPr>
            <p:nvPr/>
          </p:nvSpPr>
          <p:spPr bwMode="auto">
            <a:xfrm>
              <a:off x="3934876" y="1817794"/>
              <a:ext cx="216000" cy="239642"/>
            </a:xfrm>
            <a:prstGeom prst="ellipse">
              <a:avLst/>
            </a:prstGeom>
            <a:solidFill>
              <a:srgbClr val="003399"/>
            </a:solidFill>
            <a:ln w="9525">
              <a:solidFill>
                <a:srgbClr val="D7D9E9"/>
              </a:solidFill>
              <a:round/>
            </a:ln>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none" anchor="ctr"/>
            <a:lstStyle/>
            <a:p>
              <a:pPr>
                <a:buFontTx/>
                <a:buNone/>
                <a:defRPr/>
              </a:pPr>
              <a:endParaRPr lang="zh-CN" altLang="en-US" sz="2400" noProof="1">
                <a:latin typeface="Arial" panose="020B0604020202020204" pitchFamily="34" charset="0"/>
              </a:endParaRPr>
            </a:p>
          </p:txBody>
        </p:sp>
        <p:cxnSp>
          <p:nvCxnSpPr>
            <p:cNvPr id="51" name="直接连接符 5126"/>
            <p:cNvCxnSpPr/>
            <p:nvPr/>
          </p:nvCxnSpPr>
          <p:spPr>
            <a:xfrm flipV="1">
              <a:off x="2998788" y="1905000"/>
              <a:ext cx="963612" cy="4763"/>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2693988" y="2171700"/>
            <a:ext cx="5307012" cy="495300"/>
            <a:chOff x="2693988" y="2171700"/>
            <a:chExt cx="5307012" cy="495300"/>
          </a:xfrm>
        </p:grpSpPr>
        <p:sp>
          <p:nvSpPr>
            <p:cNvPr id="29" name="文本框 3"/>
            <p:cNvSpPr txBox="1">
              <a:spLocks noChangeArrowheads="1"/>
            </p:cNvSpPr>
            <p:nvPr/>
          </p:nvSpPr>
          <p:spPr bwMode="auto">
            <a:xfrm>
              <a:off x="4114800" y="2196783"/>
              <a:ext cx="375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latin typeface="华文细黑" panose="02010600040101010101" pitchFamily="2" charset="-122"/>
                  <a:ea typeface="华文细黑" panose="02010600040101010101" pitchFamily="2" charset="-122"/>
                </a:rPr>
                <a:t>空气流的扰动引起的偏差</a:t>
              </a:r>
            </a:p>
          </p:txBody>
        </p:sp>
        <p:graphicFrame>
          <p:nvGraphicFramePr>
            <p:cNvPr id="32" name="对象 5">
              <a:hlinkClick r:id="" action="ppaction://ole?verb=1"/>
            </p:cNvPr>
            <p:cNvGraphicFramePr>
              <a:graphicFrameLocks noChangeAspect="1"/>
            </p:cNvGraphicFramePr>
            <p:nvPr/>
          </p:nvGraphicFramePr>
          <p:xfrm>
            <a:off x="7642225" y="2171700"/>
            <a:ext cx="358775" cy="495300"/>
          </p:xfrm>
          <a:graphic>
            <a:graphicData uri="http://schemas.openxmlformats.org/presentationml/2006/ole">
              <mc:AlternateContent xmlns:mc="http://schemas.openxmlformats.org/markup-compatibility/2006">
                <mc:Choice xmlns:v="urn:schemas-microsoft-com:vml" Requires="v">
                  <p:oleObj spid="_x0000_s21522" r:id="rId19" imgW="165735" imgH="229870" progId="Equation.DSMT4">
                    <p:embed/>
                  </p:oleObj>
                </mc:Choice>
                <mc:Fallback>
                  <p:oleObj r:id="rId19" imgW="165735" imgH="229870" progId="Equation.DSMT4">
                    <p:embed/>
                    <p:pic>
                      <p:nvPicPr>
                        <p:cNvPr id="0" name="对象 5">
                          <a:hlinkClick r:id="" action="ppaction://ole?verb=1"/>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42225" y="2171700"/>
                          <a:ext cx="358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 name="Oval 35"/>
            <p:cNvSpPr>
              <a:spLocks noChangeArrowheads="1"/>
            </p:cNvSpPr>
            <p:nvPr/>
          </p:nvSpPr>
          <p:spPr bwMode="auto">
            <a:xfrm>
              <a:off x="3934876" y="2297181"/>
              <a:ext cx="216000" cy="239642"/>
            </a:xfrm>
            <a:prstGeom prst="ellipse">
              <a:avLst/>
            </a:prstGeom>
            <a:solidFill>
              <a:srgbClr val="003399"/>
            </a:solidFill>
            <a:ln w="9525">
              <a:solidFill>
                <a:srgbClr val="D7D9E9"/>
              </a:solidFill>
              <a:round/>
            </a:ln>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none" anchor="ctr"/>
            <a:lstStyle/>
            <a:p>
              <a:pPr>
                <a:buFontTx/>
                <a:buNone/>
                <a:defRPr/>
              </a:pPr>
              <a:endParaRPr lang="zh-CN" altLang="en-US" sz="2400" noProof="1">
                <a:latin typeface="Arial" panose="020B0604020202020204" pitchFamily="34" charset="0"/>
              </a:endParaRPr>
            </a:p>
          </p:txBody>
        </p:sp>
        <p:cxnSp>
          <p:nvCxnSpPr>
            <p:cNvPr id="52" name="直接连接符 51"/>
            <p:cNvCxnSpPr/>
            <p:nvPr/>
          </p:nvCxnSpPr>
          <p:spPr>
            <a:xfrm flipV="1">
              <a:off x="2693988" y="2433638"/>
              <a:ext cx="1241425" cy="4762"/>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541588" y="2636520"/>
            <a:ext cx="6069012" cy="514053"/>
            <a:chOff x="2541588" y="2636520"/>
            <a:chExt cx="6069012" cy="514053"/>
          </a:xfrm>
        </p:grpSpPr>
        <p:sp>
          <p:nvSpPr>
            <p:cNvPr id="25" name="文本框 3"/>
            <p:cNvSpPr txBox="1">
              <a:spLocks noChangeArrowheads="1"/>
            </p:cNvSpPr>
            <p:nvPr/>
          </p:nvSpPr>
          <p:spPr bwMode="auto">
            <a:xfrm>
              <a:off x="4114800" y="2688908"/>
              <a:ext cx="434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dirty="0">
                  <a:latin typeface="华文细黑" panose="02010600040101010101" pitchFamily="2" charset="-122"/>
                  <a:ea typeface="华文细黑" panose="02010600040101010101" pitchFamily="2" charset="-122"/>
                </a:rPr>
                <a:t>火药量的微小差异引起的偏差</a:t>
              </a:r>
            </a:p>
          </p:txBody>
        </p:sp>
        <p:graphicFrame>
          <p:nvGraphicFramePr>
            <p:cNvPr id="33" name="对象 6">
              <a:hlinkClick r:id="" action="ppaction://ole?verb=1"/>
            </p:cNvPr>
            <p:cNvGraphicFramePr>
              <a:graphicFrameLocks noChangeAspect="1"/>
            </p:cNvGraphicFramePr>
            <p:nvPr/>
          </p:nvGraphicFramePr>
          <p:xfrm>
            <a:off x="8251825" y="2636520"/>
            <a:ext cx="358775" cy="493713"/>
          </p:xfrm>
          <a:graphic>
            <a:graphicData uri="http://schemas.openxmlformats.org/presentationml/2006/ole">
              <mc:AlternateContent xmlns:mc="http://schemas.openxmlformats.org/markup-compatibility/2006">
                <mc:Choice xmlns:v="urn:schemas-microsoft-com:vml" Requires="v">
                  <p:oleObj spid="_x0000_s21523" r:id="rId21" imgW="165735" imgH="229870" progId="Equation.DSMT4">
                    <p:embed/>
                  </p:oleObj>
                </mc:Choice>
                <mc:Fallback>
                  <p:oleObj r:id="rId21" imgW="165735" imgH="229870" progId="Equation.DSMT4">
                    <p:embed/>
                    <p:pic>
                      <p:nvPicPr>
                        <p:cNvPr id="0" name="对象 6">
                          <a:hlinkClick r:id="" action="ppaction://ole?verb=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51825" y="2636520"/>
                          <a:ext cx="3587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 name="Oval 35"/>
            <p:cNvSpPr>
              <a:spLocks noChangeArrowheads="1"/>
            </p:cNvSpPr>
            <p:nvPr/>
          </p:nvSpPr>
          <p:spPr bwMode="auto">
            <a:xfrm>
              <a:off x="3934876" y="2786760"/>
              <a:ext cx="216000" cy="239642"/>
            </a:xfrm>
            <a:prstGeom prst="ellipse">
              <a:avLst/>
            </a:prstGeom>
            <a:solidFill>
              <a:srgbClr val="003399"/>
            </a:solidFill>
            <a:ln w="9525">
              <a:solidFill>
                <a:srgbClr val="D7D9E9"/>
              </a:solidFill>
              <a:round/>
            </a:ln>
            <a:effectLst>
              <a:glow rad="63500">
                <a:schemeClr val="accent3">
                  <a:satMod val="175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none" anchor="ctr"/>
            <a:lstStyle/>
            <a:p>
              <a:pPr>
                <a:buFontTx/>
                <a:buNone/>
                <a:defRPr/>
              </a:pPr>
              <a:endParaRPr lang="zh-CN" altLang="en-US" sz="2400" noProof="1">
                <a:latin typeface="Arial" panose="020B0604020202020204" pitchFamily="34" charset="0"/>
              </a:endParaRPr>
            </a:p>
          </p:txBody>
        </p:sp>
        <p:cxnSp>
          <p:nvCxnSpPr>
            <p:cNvPr id="53" name="直接连接符 52"/>
            <p:cNvCxnSpPr/>
            <p:nvPr/>
          </p:nvCxnSpPr>
          <p:spPr>
            <a:xfrm flipV="1">
              <a:off x="2541588" y="2895600"/>
              <a:ext cx="1393825" cy="30163"/>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7" grpId="0"/>
      <p:bldP spid="38" grpId="0"/>
      <p:bldP spid="41" grpId="0"/>
      <p:bldP spid="42" grpId="0" animBg="1"/>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对象 7">
            <a:hlinkClick r:id="" action="ppaction://ole?verb=1"/>
          </p:cNvPr>
          <p:cNvGraphicFramePr>
            <a:graphicFrameLocks noChangeAspect="1"/>
          </p:cNvGraphicFramePr>
          <p:nvPr/>
        </p:nvGraphicFramePr>
        <p:xfrm>
          <a:off x="2124393" y="2030412"/>
          <a:ext cx="4008437" cy="455613"/>
        </p:xfrm>
        <a:graphic>
          <a:graphicData uri="http://schemas.openxmlformats.org/presentationml/2006/ole">
            <mc:AlternateContent xmlns:mc="http://schemas.openxmlformats.org/markup-compatibility/2006">
              <mc:Choice xmlns:v="urn:schemas-microsoft-com:vml" Requires="v">
                <p:oleObj spid="_x0000_s22540" name="Equation" r:id="rId3" imgW="2019300" imgH="228600" progId="Equation.DSMT4">
                  <p:embed/>
                </p:oleObj>
              </mc:Choice>
              <mc:Fallback>
                <p:oleObj name="Equation" r:id="rId3" imgW="2019300" imgH="228600" progId="Equation.DSMT4">
                  <p:embed/>
                  <p:pic>
                    <p:nvPicPr>
                      <p:cNvPr id="0" name="对象 7">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393" y="2030412"/>
                        <a:ext cx="40084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0" name="对象 7">
            <a:hlinkClick r:id="" action="ppaction://ole?verb=1"/>
          </p:cNvPr>
          <p:cNvGraphicFramePr>
            <a:graphicFrameLocks noChangeAspect="1"/>
          </p:cNvGraphicFramePr>
          <p:nvPr/>
        </p:nvGraphicFramePr>
        <p:xfrm>
          <a:off x="1685925" y="3082925"/>
          <a:ext cx="2082800" cy="908050"/>
        </p:xfrm>
        <a:graphic>
          <a:graphicData uri="http://schemas.openxmlformats.org/presentationml/2006/ole">
            <mc:AlternateContent xmlns:mc="http://schemas.openxmlformats.org/markup-compatibility/2006">
              <mc:Choice xmlns:v="urn:schemas-microsoft-com:vml" Requires="v">
                <p:oleObj spid="_x0000_s22541" name="Equation" r:id="rId5" imgW="1056005" imgH="457835" progId="Equation.DSMT4">
                  <p:embed/>
                </p:oleObj>
              </mc:Choice>
              <mc:Fallback>
                <p:oleObj name="Equation" r:id="rId5" imgW="1056005" imgH="457835" progId="Equation.DSMT4">
                  <p:embed/>
                  <p:pic>
                    <p:nvPicPr>
                      <p:cNvPr id="0" name="对象 7">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925" y="3082925"/>
                        <a:ext cx="20828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1" name="对象 7">
            <a:hlinkClick r:id="" action="ppaction://ole?verb=1"/>
          </p:cNvPr>
          <p:cNvGraphicFramePr>
            <a:graphicFrameLocks noChangeAspect="1"/>
          </p:cNvGraphicFramePr>
          <p:nvPr/>
        </p:nvGraphicFramePr>
        <p:xfrm>
          <a:off x="1447800" y="4048125"/>
          <a:ext cx="4684713" cy="1720850"/>
        </p:xfrm>
        <a:graphic>
          <a:graphicData uri="http://schemas.openxmlformats.org/presentationml/2006/ole">
            <mc:AlternateContent xmlns:mc="http://schemas.openxmlformats.org/markup-compatibility/2006">
              <mc:Choice xmlns:v="urn:schemas-microsoft-com:vml" Requires="v">
                <p:oleObj spid="_x0000_s22542" name="Equation" r:id="rId7" imgW="2349500" imgH="863600" progId="Equation.DSMT4">
                  <p:embed/>
                </p:oleObj>
              </mc:Choice>
              <mc:Fallback>
                <p:oleObj name="Equation" r:id="rId7" imgW="2349500" imgH="863600" progId="Equation.DSMT4">
                  <p:embed/>
                  <p:pic>
                    <p:nvPicPr>
                      <p:cNvPr id="0" name="对象 7">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4048125"/>
                        <a:ext cx="4684713"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3" name="对象 7">
            <a:hlinkClick r:id="" action="ppaction://ole?verb=1"/>
          </p:cNvPr>
          <p:cNvGraphicFramePr>
            <a:graphicFrameLocks noChangeAspect="1"/>
          </p:cNvGraphicFramePr>
          <p:nvPr/>
        </p:nvGraphicFramePr>
        <p:xfrm>
          <a:off x="1447800" y="5819775"/>
          <a:ext cx="1303338" cy="400050"/>
        </p:xfrm>
        <a:graphic>
          <a:graphicData uri="http://schemas.openxmlformats.org/presentationml/2006/ole">
            <mc:AlternateContent xmlns:mc="http://schemas.openxmlformats.org/markup-compatibility/2006">
              <mc:Choice xmlns:v="urn:schemas-microsoft-com:vml" Requires="v">
                <p:oleObj spid="_x0000_s22543" name="Equation" r:id="rId9" imgW="660400" imgH="203200" progId="Equation.DSMT4">
                  <p:embed/>
                </p:oleObj>
              </mc:Choice>
              <mc:Fallback>
                <p:oleObj name="Equation" r:id="rId9" imgW="660400" imgH="203200" progId="Equation.DSMT4">
                  <p:embed/>
                  <p:pic>
                    <p:nvPicPr>
                      <p:cNvPr id="0" name="对象 7">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5819775"/>
                        <a:ext cx="1303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44" name="对象 7">
            <a:hlinkClick r:id="" action="ppaction://ole?verb=1"/>
          </p:cNvPr>
          <p:cNvGraphicFramePr>
            <a:graphicFrameLocks noChangeAspect="1"/>
          </p:cNvGraphicFramePr>
          <p:nvPr/>
        </p:nvGraphicFramePr>
        <p:xfrm>
          <a:off x="2743200" y="5800725"/>
          <a:ext cx="1155700" cy="349250"/>
        </p:xfrm>
        <a:graphic>
          <a:graphicData uri="http://schemas.openxmlformats.org/presentationml/2006/ole">
            <mc:AlternateContent xmlns:mc="http://schemas.openxmlformats.org/markup-compatibility/2006">
              <mc:Choice xmlns:v="urn:schemas-microsoft-com:vml" Requires="v">
                <p:oleObj spid="_x0000_s22544" name="Equation" r:id="rId11" imgW="583565" imgH="177800" progId="Equation.DSMT4">
                  <p:embed/>
                </p:oleObj>
              </mc:Choice>
              <mc:Fallback>
                <p:oleObj name="Equation" r:id="rId11" imgW="583565" imgH="177800" progId="Equation.DSMT4">
                  <p:embed/>
                  <p:pic>
                    <p:nvPicPr>
                      <p:cNvPr id="0" name="对象 7">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200" y="5800725"/>
                        <a:ext cx="1155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45" name="文本框 3"/>
          <p:cNvSpPr txBox="1">
            <a:spLocks noChangeArrowheads="1"/>
          </p:cNvSpPr>
          <p:nvPr/>
        </p:nvSpPr>
        <p:spPr bwMode="auto">
          <a:xfrm>
            <a:off x="995205" y="2576830"/>
            <a:ext cx="399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dirty="0">
                <a:latin typeface="华文细黑" panose="02010600040101010101" pitchFamily="2" charset="-122"/>
                <a:ea typeface="华文细黑" panose="02010600040101010101" pitchFamily="2" charset="-122"/>
                <a:sym typeface="Arial" panose="020B0604020202020204" pitchFamily="34" charset="0"/>
              </a:rPr>
              <a:t>由</a:t>
            </a:r>
            <a:r>
              <a:rPr lang="zh-CN" altLang="en-US" sz="2000" dirty="0">
                <a:solidFill>
                  <a:srgbClr val="0000FF"/>
                </a:solidFill>
                <a:latin typeface="华文细黑" panose="02010600040101010101" pitchFamily="2" charset="-122"/>
                <a:ea typeface="华文细黑" panose="02010600040101010101" pitchFamily="2" charset="-122"/>
                <a:sym typeface="Arial" panose="020B0604020202020204" pitchFamily="34" charset="0"/>
              </a:rPr>
              <a:t>独立同分布的中心极限定理</a:t>
            </a:r>
            <a:r>
              <a:rPr lang="zh-CN" altLang="en-US" sz="2000" dirty="0">
                <a:latin typeface="华文细黑" panose="02010600040101010101" pitchFamily="2" charset="-122"/>
                <a:ea typeface="华文细黑" panose="02010600040101010101" pitchFamily="2" charset="-122"/>
                <a:sym typeface="Arial" panose="020B0604020202020204" pitchFamily="34" charset="0"/>
              </a:rPr>
              <a:t>可知</a:t>
            </a:r>
          </a:p>
        </p:txBody>
      </p:sp>
      <p:grpSp>
        <p:nvGrpSpPr>
          <p:cNvPr id="3" name="组合 1"/>
          <p:cNvGrpSpPr/>
          <p:nvPr/>
        </p:nvGrpSpPr>
        <p:grpSpPr bwMode="auto">
          <a:xfrm>
            <a:off x="465768" y="807696"/>
            <a:ext cx="7919407" cy="477894"/>
            <a:chOff x="822" y="1137"/>
            <a:chExt cx="12471" cy="752"/>
          </a:xfrm>
        </p:grpSpPr>
        <p:sp>
          <p:nvSpPr>
            <p:cNvPr id="12315" name="文本框 3"/>
            <p:cNvSpPr txBox="1">
              <a:spLocks noChangeArrowheads="1"/>
            </p:cNvSpPr>
            <p:nvPr/>
          </p:nvSpPr>
          <p:spPr bwMode="auto">
            <a:xfrm>
              <a:off x="822" y="1165"/>
              <a:ext cx="1168"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400">
                  <a:solidFill>
                    <a:srgbClr val="0000FF"/>
                  </a:solidFill>
                  <a:latin typeface="Arial" panose="020B0604020202020204" pitchFamily="34" charset="0"/>
                  <a:ea typeface="华文细黑" panose="02010600040101010101" pitchFamily="2" charset="-122"/>
                  <a:sym typeface="Arial" panose="020B0604020202020204" pitchFamily="34" charset="0"/>
                </a:rPr>
                <a:t>例</a:t>
              </a:r>
              <a:r>
                <a:rPr lang="en-US" altLang="zh-CN" sz="2400">
                  <a:solidFill>
                    <a:srgbClr val="0000FF"/>
                  </a:solidFill>
                  <a:latin typeface="Arial" panose="020B0604020202020204" pitchFamily="34" charset="0"/>
                  <a:ea typeface="华文细黑" panose="02010600040101010101" pitchFamily="2" charset="-122"/>
                  <a:sym typeface="Arial" panose="020B0604020202020204" pitchFamily="34" charset="0"/>
                </a:rPr>
                <a:t>1</a:t>
              </a:r>
              <a:r>
                <a:rPr lang="en-US" altLang="zh-CN" sz="2400" b="1">
                  <a:solidFill>
                    <a:srgbClr val="0000FF"/>
                  </a:solidFill>
                  <a:latin typeface="Arial" panose="020B0604020202020204" pitchFamily="34" charset="0"/>
                  <a:ea typeface="华文细黑" panose="02010600040101010101" pitchFamily="2" charset="-122"/>
                  <a:sym typeface="Arial" panose="020B0604020202020204" pitchFamily="34" charset="0"/>
                </a:rPr>
                <a:t> </a:t>
              </a:r>
            </a:p>
          </p:txBody>
        </p:sp>
        <p:sp>
          <p:nvSpPr>
            <p:cNvPr id="12316" name="Rectangle 2"/>
            <p:cNvSpPr>
              <a:spLocks noChangeArrowheads="1"/>
            </p:cNvSpPr>
            <p:nvPr/>
          </p:nvSpPr>
          <p:spPr bwMode="auto">
            <a:xfrm>
              <a:off x="1790" y="1137"/>
              <a:ext cx="11503" cy="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400" b="1">
                  <a:solidFill>
                    <a:srgbClr val="000099"/>
                  </a:solidFill>
                  <a:latin typeface="华文细黑" panose="02010600040101010101" pitchFamily="2" charset="-122"/>
                  <a:ea typeface="华文细黑" panose="02010600040101010101" pitchFamily="2" charset="-122"/>
                </a:rPr>
                <a:t> </a:t>
              </a:r>
              <a:r>
                <a:rPr lang="zh-CN" altLang="en-US" sz="2400">
                  <a:latin typeface="华文细黑" panose="02010600040101010101" pitchFamily="2" charset="-122"/>
                  <a:ea typeface="华文细黑" panose="02010600040101010101" pitchFamily="2" charset="-122"/>
                  <a:sym typeface="宋体" panose="02010600030101010101" pitchFamily="2" charset="-122"/>
                </a:rPr>
                <a:t>连掷</a:t>
              </a:r>
              <a:r>
                <a:rPr lang="zh-CN" altLang="en-US" sz="2400">
                  <a:latin typeface="华文细黑" panose="02010600040101010101" pitchFamily="2" charset="-122"/>
                  <a:ea typeface="华文细黑" panose="02010600040101010101" pitchFamily="2" charset="-122"/>
                  <a:sym typeface="Arial" panose="020B0604020202020204" pitchFamily="34" charset="0"/>
                </a:rPr>
                <a:t>骰子</a:t>
              </a:r>
              <a:r>
                <a:rPr lang="en-US" altLang="zh-CN" sz="2400">
                  <a:latin typeface="Arial" panose="020B0604020202020204" pitchFamily="34" charset="0"/>
                  <a:ea typeface="华文细黑" panose="02010600040101010101" pitchFamily="2" charset="-122"/>
                </a:rPr>
                <a:t>100</a:t>
              </a:r>
              <a:r>
                <a:rPr lang="zh-CN" altLang="en-US" sz="2400">
                  <a:latin typeface="华文细黑" panose="02010600040101010101" pitchFamily="2" charset="-122"/>
                  <a:ea typeface="华文细黑" panose="02010600040101010101" pitchFamily="2" charset="-122"/>
                </a:rPr>
                <a:t>次，求点数之和不超过</a:t>
              </a:r>
              <a:r>
                <a:rPr lang="en-US" altLang="zh-CN" sz="2400">
                  <a:latin typeface="Arial" panose="020B0604020202020204" pitchFamily="34" charset="0"/>
                  <a:ea typeface="华文细黑" panose="02010600040101010101" pitchFamily="2" charset="-122"/>
                </a:rPr>
                <a:t>400</a:t>
              </a:r>
              <a:r>
                <a:rPr lang="zh-CN" altLang="en-US" sz="2400">
                  <a:latin typeface="华文细黑" panose="02010600040101010101" pitchFamily="2" charset="-122"/>
                  <a:ea typeface="华文细黑" panose="02010600040101010101" pitchFamily="2" charset="-122"/>
                </a:rPr>
                <a:t>的概率。</a:t>
              </a:r>
            </a:p>
          </p:txBody>
        </p:sp>
      </p:grpSp>
      <p:graphicFrame>
        <p:nvGraphicFramePr>
          <p:cNvPr id="12298" name="对象 1">
            <a:hlinkClick r:id="" action="ppaction://ole?verb=1"/>
          </p:cNvPr>
          <p:cNvGraphicFramePr>
            <a:graphicFrameLocks noChangeAspect="1"/>
          </p:cNvGraphicFramePr>
          <p:nvPr/>
        </p:nvGraphicFramePr>
        <p:xfrm>
          <a:off x="3925888" y="3003550"/>
          <a:ext cx="914400" cy="288925"/>
        </p:xfrm>
        <a:graphic>
          <a:graphicData uri="http://schemas.openxmlformats.org/presentationml/2006/ole">
            <mc:AlternateContent xmlns:mc="http://schemas.openxmlformats.org/markup-compatibility/2006">
              <mc:Choice xmlns:v="urn:schemas-microsoft-com:vml" Requires="v">
                <p:oleObj spid="_x0000_s22545" r:id="rId13" imgW="114300" imgH="215900" progId="Equation.KSEE3">
                  <p:embed/>
                </p:oleObj>
              </mc:Choice>
              <mc:Fallback>
                <p:oleObj r:id="rId13" imgW="114300" imgH="215900" progId="Equation.KSEE3">
                  <p:embed/>
                  <p:pic>
                    <p:nvPicPr>
                      <p:cNvPr id="0" name="对象 1">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5888" y="3003550"/>
                        <a:ext cx="9144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 name="组合 7"/>
          <p:cNvGrpSpPr/>
          <p:nvPr/>
        </p:nvGrpSpPr>
        <p:grpSpPr bwMode="auto">
          <a:xfrm>
            <a:off x="609600" y="1366161"/>
            <a:ext cx="6333570" cy="466929"/>
            <a:chOff x="609808" y="1235427"/>
            <a:chExt cx="5693795" cy="349567"/>
          </a:xfrm>
        </p:grpSpPr>
        <p:sp>
          <p:nvSpPr>
            <p:cNvPr id="12311" name="Text Box 6"/>
            <p:cNvSpPr txBox="1">
              <a:spLocks noChangeArrowheads="1"/>
            </p:cNvSpPr>
            <p:nvPr/>
          </p:nvSpPr>
          <p:spPr bwMode="auto">
            <a:xfrm>
              <a:off x="609808" y="1243045"/>
              <a:ext cx="629919" cy="29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solidFill>
                    <a:srgbClr val="0000FF"/>
                  </a:solidFill>
                  <a:latin typeface="黑体" panose="02010609060101010101" pitchFamily="49" charset="-122"/>
                  <a:ea typeface="黑体" panose="02010609060101010101" pitchFamily="49" charset="-122"/>
                </a:rPr>
                <a:t>解</a:t>
              </a:r>
            </a:p>
          </p:txBody>
        </p:sp>
        <p:grpSp>
          <p:nvGrpSpPr>
            <p:cNvPr id="12312" name="组合 17"/>
            <p:cNvGrpSpPr/>
            <p:nvPr/>
          </p:nvGrpSpPr>
          <p:grpSpPr bwMode="auto">
            <a:xfrm>
              <a:off x="893545" y="1235427"/>
              <a:ext cx="5410058" cy="349567"/>
              <a:chOff x="1681" y="2006"/>
              <a:chExt cx="9245" cy="734"/>
            </a:xfrm>
          </p:grpSpPr>
          <p:sp>
            <p:nvSpPr>
              <p:cNvPr id="12313" name="Rectangle 2"/>
              <p:cNvSpPr>
                <a:spLocks noChangeArrowheads="1"/>
              </p:cNvSpPr>
              <p:nvPr/>
            </p:nvSpPr>
            <p:spPr bwMode="auto">
              <a:xfrm>
                <a:off x="1681" y="2006"/>
                <a:ext cx="9245"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dirty="0">
                    <a:solidFill>
                      <a:srgbClr val="002060"/>
                    </a:solidFill>
                    <a:latin typeface="华文细黑" panose="02010600040101010101" pitchFamily="2" charset="-122"/>
                    <a:ea typeface="华文细黑" panose="02010600040101010101" pitchFamily="2" charset="-122"/>
                  </a:rPr>
                  <a:t> </a:t>
                </a:r>
                <a:r>
                  <a:rPr lang="zh-CN" altLang="en-US" sz="2000" dirty="0">
                    <a:latin typeface="华文细黑" panose="02010600040101010101" pitchFamily="2" charset="-122"/>
                    <a:ea typeface="华文细黑" panose="02010600040101010101" pitchFamily="2" charset="-122"/>
                  </a:rPr>
                  <a:t>设                                    表示第 </a:t>
                </a:r>
                <a:r>
                  <a:rPr lang="zh-CN" altLang="en-US" sz="2000" i="1" dirty="0">
                    <a:latin typeface="Times New Roman" panose="02020603050405020304" pitchFamily="18" charset="0"/>
                    <a:ea typeface="华文细黑" panose="02010600040101010101" pitchFamily="2" charset="-122"/>
                    <a:sym typeface="宋体" panose="02010600030101010101" pitchFamily="2" charset="-122"/>
                  </a:rPr>
                  <a:t>i</a:t>
                </a:r>
                <a:r>
                  <a:rPr lang="zh-CN" altLang="en-US" sz="2000" dirty="0">
                    <a:latin typeface="Times New Roman" panose="02020603050405020304" pitchFamily="18" charset="0"/>
                    <a:ea typeface="华文细黑" panose="02010600040101010101" pitchFamily="2" charset="-122"/>
                    <a:sym typeface="宋体" panose="02010600030101010101" pitchFamily="2" charset="-122"/>
                  </a:rPr>
                  <a:t> </a:t>
                </a:r>
                <a:r>
                  <a:rPr lang="zh-CN" altLang="en-US" sz="2000" dirty="0">
                    <a:latin typeface="华文细黑" panose="02010600040101010101" pitchFamily="2" charset="-122"/>
                    <a:ea typeface="华文细黑" panose="02010600040101010101" pitchFamily="2" charset="-122"/>
                    <a:sym typeface="宋体" panose="02010600030101010101" pitchFamily="2" charset="-122"/>
                  </a:rPr>
                  <a:t>次掷出的点数，</a:t>
                </a:r>
              </a:p>
            </p:txBody>
          </p:sp>
          <p:graphicFrame>
            <p:nvGraphicFramePr>
              <p:cNvPr id="12314" name="对象 16">
                <a:hlinkClick r:id="" action="ppaction://ole?verb=1"/>
              </p:cNvPr>
              <p:cNvGraphicFramePr>
                <a:graphicFrameLocks noChangeAspect="1"/>
              </p:cNvGraphicFramePr>
              <p:nvPr>
                <p:extLst>
                  <p:ext uri="{D42A27DB-BD31-4B8C-83A1-F6EECF244321}">
                    <p14:modId xmlns:p14="http://schemas.microsoft.com/office/powerpoint/2010/main" val="1023417637"/>
                  </p:ext>
                </p:extLst>
              </p:nvPr>
            </p:nvGraphicFramePr>
            <p:xfrm>
              <a:off x="2336" y="2059"/>
              <a:ext cx="3601" cy="681"/>
            </p:xfrm>
            <a:graphic>
              <a:graphicData uri="http://schemas.openxmlformats.org/presentationml/2006/ole">
                <mc:AlternateContent xmlns:mc="http://schemas.openxmlformats.org/markup-compatibility/2006">
                  <mc:Choice xmlns:v="urn:schemas-microsoft-com:vml" Requires="v">
                    <p:oleObj spid="_x0000_s22546" name="Equation" r:id="rId15" imgW="1206500" imgH="228600" progId="Equation.DSMT4">
                      <p:embed/>
                    </p:oleObj>
                  </mc:Choice>
                  <mc:Fallback>
                    <p:oleObj name="Equation" r:id="rId15" imgW="1206500" imgH="228600" progId="Equation.DSMT4">
                      <p:embed/>
                      <p:pic>
                        <p:nvPicPr>
                          <p:cNvPr id="0" name="对象 16">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36" y="2059"/>
                            <a:ext cx="3601" cy="681"/>
                          </a:xfrm>
                          <a:prstGeom prst="rect">
                            <a:avLst/>
                          </a:prstGeom>
                          <a:noFill/>
                          <a:ln>
                            <a:noFill/>
                          </a:ln>
                        </p:spPr>
                      </p:pic>
                    </p:oleObj>
                  </mc:Fallback>
                </mc:AlternateContent>
              </a:graphicData>
            </a:graphic>
          </p:graphicFrame>
        </p:grpSp>
      </p:grpSp>
      <p:grpSp>
        <p:nvGrpSpPr>
          <p:cNvPr id="21" name="组合 2"/>
          <p:cNvGrpSpPr/>
          <p:nvPr/>
        </p:nvGrpSpPr>
        <p:grpSpPr bwMode="auto">
          <a:xfrm>
            <a:off x="6324301" y="1371688"/>
            <a:ext cx="3247414" cy="467347"/>
            <a:chOff x="3096" y="2201"/>
            <a:chExt cx="3861" cy="734"/>
          </a:xfrm>
        </p:grpSpPr>
        <p:sp>
          <p:nvSpPr>
            <p:cNvPr id="12308" name="文本框 3"/>
            <p:cNvSpPr txBox="1">
              <a:spLocks noChangeArrowheads="1"/>
            </p:cNvSpPr>
            <p:nvPr/>
          </p:nvSpPr>
          <p:spPr bwMode="auto">
            <a:xfrm>
              <a:off x="3096" y="2201"/>
              <a:ext cx="519"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a:latin typeface="华文细黑" panose="02010600040101010101" pitchFamily="2" charset="-122"/>
                  <a:ea typeface="华文细黑" panose="02010600040101010101" pitchFamily="2" charset="-122"/>
                  <a:sym typeface="Arial" panose="020B0604020202020204" pitchFamily="34" charset="0"/>
                </a:rPr>
                <a:t>则</a:t>
              </a:r>
            </a:p>
          </p:txBody>
        </p:sp>
        <p:graphicFrame>
          <p:nvGraphicFramePr>
            <p:cNvPr id="12309" name="对象 16">
              <a:hlinkClick r:id="" action="ppaction://ole?verb=1"/>
            </p:cNvPr>
            <p:cNvGraphicFramePr>
              <a:graphicFrameLocks noChangeAspect="1"/>
            </p:cNvGraphicFramePr>
            <p:nvPr/>
          </p:nvGraphicFramePr>
          <p:xfrm>
            <a:off x="3459" y="2227"/>
            <a:ext cx="790" cy="708"/>
          </p:xfrm>
          <a:graphic>
            <a:graphicData uri="http://schemas.openxmlformats.org/presentationml/2006/ole">
              <mc:AlternateContent xmlns:mc="http://schemas.openxmlformats.org/markup-compatibility/2006">
                <mc:Choice xmlns:v="urn:schemas-microsoft-com:vml" Requires="v">
                  <p:oleObj spid="_x0000_s22547" name="Equation" r:id="rId17" imgW="266700" imgH="228600" progId="Equation.DSMT4">
                    <p:embed/>
                  </p:oleObj>
                </mc:Choice>
                <mc:Fallback>
                  <p:oleObj name="Equation" r:id="rId17" imgW="266700" imgH="228600" progId="Equation.DSMT4">
                    <p:embed/>
                    <p:pic>
                      <p:nvPicPr>
                        <p:cNvPr id="0" name="对象 16">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59" y="2227"/>
                          <a:ext cx="790"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310" name="Rectangle 2"/>
            <p:cNvSpPr>
              <a:spLocks noChangeArrowheads="1"/>
            </p:cNvSpPr>
            <p:nvPr/>
          </p:nvSpPr>
          <p:spPr bwMode="auto">
            <a:xfrm>
              <a:off x="3731" y="2205"/>
              <a:ext cx="3226"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dirty="0">
                  <a:solidFill>
                    <a:srgbClr val="0000FF"/>
                  </a:solidFill>
                  <a:latin typeface="华文细黑" panose="02010600040101010101" pitchFamily="2" charset="-122"/>
                  <a:ea typeface="华文细黑" panose="02010600040101010101" pitchFamily="2" charset="-122"/>
                </a:rPr>
                <a:t>  </a:t>
              </a:r>
              <a:r>
                <a:rPr lang="zh-CN" altLang="en-US" sz="2000" dirty="0">
                  <a:solidFill>
                    <a:srgbClr val="0000FF"/>
                  </a:solidFill>
                  <a:latin typeface="华文细黑" panose="02010600040101010101" pitchFamily="2" charset="-122"/>
                  <a:ea typeface="华文细黑" panose="02010600040101010101" pitchFamily="2" charset="-122"/>
                </a:rPr>
                <a:t>独立同分布</a:t>
              </a:r>
              <a:r>
                <a:rPr lang="zh-CN" altLang="en-US" sz="2000" dirty="0">
                  <a:latin typeface="华文细黑" panose="02010600040101010101" pitchFamily="2" charset="-122"/>
                  <a:ea typeface="华文细黑" panose="02010600040101010101" pitchFamily="2" charset="-122"/>
                </a:rPr>
                <a:t>，且</a:t>
              </a:r>
              <a:endParaRPr lang="zh-CN" altLang="en-US" sz="2000" dirty="0">
                <a:latin typeface="华文细黑" panose="02010600040101010101" pitchFamily="2" charset="-122"/>
                <a:ea typeface="华文细黑" panose="02010600040101010101" pitchFamily="2" charset="-122"/>
                <a:sym typeface="宋体" panose="02010600030101010101" pitchFamily="2" charset="-122"/>
              </a:endParaRPr>
            </a:p>
          </p:txBody>
        </p:sp>
      </p:grpSp>
      <p:grpSp>
        <p:nvGrpSpPr>
          <p:cNvPr id="7" name="组合 6"/>
          <p:cNvGrpSpPr/>
          <p:nvPr/>
        </p:nvGrpSpPr>
        <p:grpSpPr bwMode="auto">
          <a:xfrm>
            <a:off x="6323013" y="1928812"/>
            <a:ext cx="2403475" cy="2667000"/>
            <a:chOff x="6476182" y="1733596"/>
            <a:chExt cx="2403211" cy="2000134"/>
          </a:xfrm>
        </p:grpSpPr>
        <p:graphicFrame>
          <p:nvGraphicFramePr>
            <p:cNvPr id="12302" name="对象 4">
              <a:hlinkClick r:id="" action="ppaction://ole?verb=1"/>
            </p:cNvPr>
            <p:cNvGraphicFramePr>
              <a:graphicFrameLocks noChangeAspect="1"/>
            </p:cNvGraphicFramePr>
            <p:nvPr/>
          </p:nvGraphicFramePr>
          <p:xfrm>
            <a:off x="6787298" y="1809770"/>
            <a:ext cx="1976220" cy="1254092"/>
          </p:xfrm>
          <a:graphic>
            <a:graphicData uri="http://schemas.openxmlformats.org/presentationml/2006/ole">
              <mc:AlternateContent xmlns:mc="http://schemas.openxmlformats.org/markup-compatibility/2006">
                <mc:Choice xmlns:v="urn:schemas-microsoft-com:vml" Requires="v">
                  <p:oleObj spid="_x0000_s22548" name="Equation" r:id="rId19" imgW="990600" imgH="838200" progId="Equation.DSMT4">
                    <p:embed/>
                  </p:oleObj>
                </mc:Choice>
                <mc:Fallback>
                  <p:oleObj name="Equation" r:id="rId19" imgW="990600" imgH="838200" progId="Equation.DSMT4">
                    <p:embed/>
                    <p:pic>
                      <p:nvPicPr>
                        <p:cNvPr id="0" name="对象 4">
                          <a:hlinkClick r:id="" action="ppaction://ole?verb=1"/>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87298" y="1809770"/>
                          <a:ext cx="1976220" cy="125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2303" name="对象 20">
              <a:hlinkClick r:id="" action="ppaction://ole?verb=1"/>
            </p:cNvPr>
            <p:cNvGraphicFramePr>
              <a:graphicFrameLocks noChangeAspect="1"/>
            </p:cNvGraphicFramePr>
            <p:nvPr/>
          </p:nvGraphicFramePr>
          <p:xfrm>
            <a:off x="7544377" y="3219425"/>
            <a:ext cx="930648" cy="297614"/>
          </p:xfrm>
          <a:graphic>
            <a:graphicData uri="http://schemas.openxmlformats.org/presentationml/2006/ole">
              <mc:AlternateContent xmlns:mc="http://schemas.openxmlformats.org/markup-compatibility/2006">
                <mc:Choice xmlns:v="urn:schemas-microsoft-com:vml" Requires="v">
                  <p:oleObj spid="_x0000_s22549" r:id="rId21" imgW="471170" imgH="203835" progId="Equation.DSMT4">
                    <p:embed/>
                  </p:oleObj>
                </mc:Choice>
                <mc:Fallback>
                  <p:oleObj r:id="rId21" imgW="471170" imgH="203835" progId="Equation.DSMT4">
                    <p:embed/>
                    <p:pic>
                      <p:nvPicPr>
                        <p:cNvPr id="0" name="对象 20">
                          <a:hlinkClick r:id="" action="ppaction://ole?verb=1"/>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44377" y="3219425"/>
                          <a:ext cx="930648" cy="297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304" name="组合 11"/>
            <p:cNvGrpSpPr/>
            <p:nvPr/>
          </p:nvGrpSpPr>
          <p:grpSpPr bwMode="auto">
            <a:xfrm>
              <a:off x="6476182" y="2902911"/>
              <a:ext cx="1448530" cy="830819"/>
              <a:chOff x="4467" y="4508"/>
              <a:chExt cx="2260" cy="1744"/>
            </a:xfrm>
          </p:grpSpPr>
          <p:sp>
            <p:nvSpPr>
              <p:cNvPr id="12306" name="文本框 4"/>
              <p:cNvSpPr txBox="1">
                <a:spLocks noChangeArrowheads="1"/>
              </p:cNvSpPr>
              <p:nvPr/>
            </p:nvSpPr>
            <p:spPr bwMode="auto">
              <a:xfrm>
                <a:off x="4467" y="4508"/>
                <a:ext cx="2260"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6600">
                    <a:solidFill>
                      <a:srgbClr val="0033CC"/>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2307" name="文本框 3"/>
              <p:cNvSpPr txBox="1">
                <a:spLocks noChangeArrowheads="1"/>
              </p:cNvSpPr>
              <p:nvPr/>
            </p:nvSpPr>
            <p:spPr bwMode="auto">
              <a:xfrm>
                <a:off x="5004" y="4927"/>
                <a:ext cx="1128"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1400" b="1">
                    <a:solidFill>
                      <a:srgbClr val="C00000"/>
                    </a:solidFill>
                    <a:latin typeface="Arial" panose="020B0604020202020204" pitchFamily="34" charset="0"/>
                    <a:ea typeface="宋体" panose="02010600030101010101" pitchFamily="2" charset="-122"/>
                    <a:cs typeface="Arial" panose="020B0604020202020204" pitchFamily="34" charset="0"/>
                  </a:rPr>
                  <a:t>近似地</a:t>
                </a:r>
              </a:p>
            </p:txBody>
          </p:sp>
        </p:grpSp>
        <p:sp>
          <p:nvSpPr>
            <p:cNvPr id="6" name="圆角矩形 5"/>
            <p:cNvSpPr/>
            <p:nvPr/>
          </p:nvSpPr>
          <p:spPr>
            <a:xfrm>
              <a:off x="6704757" y="1733596"/>
              <a:ext cx="2174636" cy="1828694"/>
            </a:xfrm>
            <a:prstGeom prst="roundRect">
              <a:avLst/>
            </a:prstGeom>
            <a:noFill/>
            <a:ln w="1905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F240AAF-1100-E7D7-9B5F-4E4DF3CAA9BF}"/>
              </a:ext>
            </a:extLst>
          </p:cNvPr>
          <p:cNvSpPr txBox="1"/>
          <p:nvPr>
            <p:custDataLst>
              <p:tags r:id="rId3"/>
            </p:custDataLst>
          </p:nvPr>
        </p:nvSpPr>
        <p:spPr>
          <a:xfrm>
            <a:off x="5052826" y="2092486"/>
            <a:ext cx="1651000" cy="2143125"/>
          </a:xfrm>
          <a:prstGeom prst="rect">
            <a:avLst/>
          </a:prstGeom>
          <a:noFill/>
        </p:spPr>
        <p:txBody>
          <a:bodyPr vert="horz" wrap="square" rtlCol="0" anchor="ctr" anchorCtr="0">
            <a:noAutofit/>
          </a:bodyPr>
          <a:lstStyle/>
          <a:p>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矩形: 圆角 6">
            <a:extLst>
              <a:ext uri="{FF2B5EF4-FFF2-40B4-BE49-F238E27FC236}">
                <a16:creationId xmlns:a16="http://schemas.microsoft.com/office/drawing/2014/main" id="{F9DF83FB-8A2D-F710-13F2-749E83699ADD}"/>
              </a:ext>
            </a:extLst>
          </p:cNvPr>
          <p:cNvSpPr/>
          <p:nvPr>
            <p:custDataLst>
              <p:tags r:id="rId4"/>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4" name="Rectangle 2">
            <a:extLst>
              <a:ext uri="{FF2B5EF4-FFF2-40B4-BE49-F238E27FC236}">
                <a16:creationId xmlns:a16="http://schemas.microsoft.com/office/drawing/2014/main" id="{88695653-6787-5AA0-3CF7-9BB21E42A4DF}"/>
              </a:ext>
            </a:extLst>
          </p:cNvPr>
          <p:cNvSpPr/>
          <p:nvPr/>
        </p:nvSpPr>
        <p:spPr>
          <a:xfrm>
            <a:off x="510747" y="1120551"/>
            <a:ext cx="6931025" cy="5334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00FF"/>
                </a:solidFill>
                <a:latin typeface="楷体_GB2312" panose="02010609030101010101" pitchFamily="49" charset="-122"/>
                <a:ea typeface="楷体_GB2312" panose="02010609030101010101" pitchFamily="49" charset="-122"/>
              </a:rPr>
              <a:t>练习 </a:t>
            </a:r>
            <a:r>
              <a:rPr lang="zh-CN" altLang="en-US" sz="2800" dirty="0">
                <a:latin typeface="楷体_GB2312" panose="02010609030101010101" pitchFamily="49" charset="-122"/>
                <a:ea typeface="楷体_GB2312" panose="02010609030101010101" pitchFamily="49" charset="-122"/>
              </a:rPr>
              <a:t>某人要测量甲、乙两地之间的距离。</a:t>
            </a:r>
            <a:endParaRPr lang="zh-CN" altLang="en-US" sz="2800" dirty="0">
              <a:solidFill>
                <a:schemeClr val="tx2"/>
              </a:solidFill>
              <a:latin typeface="楷体_GB2312" panose="02010609030101010101" pitchFamily="49" charset="-122"/>
              <a:ea typeface="楷体_GB2312" panose="02010609030101010101" pitchFamily="49" charset="-122"/>
            </a:endParaRPr>
          </a:p>
        </p:txBody>
      </p:sp>
      <p:sp>
        <p:nvSpPr>
          <p:cNvPr id="15" name="Text Box 3">
            <a:extLst>
              <a:ext uri="{FF2B5EF4-FFF2-40B4-BE49-F238E27FC236}">
                <a16:creationId xmlns:a16="http://schemas.microsoft.com/office/drawing/2014/main" id="{0461ACBC-38AE-E77F-677B-078FFB851A5A}"/>
              </a:ext>
            </a:extLst>
          </p:cNvPr>
          <p:cNvSpPr txBox="1"/>
          <p:nvPr/>
        </p:nvSpPr>
        <p:spPr>
          <a:xfrm>
            <a:off x="6917897" y="1120551"/>
            <a:ext cx="16129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dirty="0">
                <a:latin typeface="Times New Roman" panose="02020603050405020304" pitchFamily="18" charset="0"/>
                <a:ea typeface="楷体_GB2312" panose="02010609030101010101" pitchFamily="49" charset="-122"/>
              </a:rPr>
              <a:t>限于测量</a:t>
            </a:r>
          </a:p>
        </p:txBody>
      </p:sp>
      <p:sp>
        <p:nvSpPr>
          <p:cNvPr id="16" name="Text Box 4">
            <a:extLst>
              <a:ext uri="{FF2B5EF4-FFF2-40B4-BE49-F238E27FC236}">
                <a16:creationId xmlns:a16="http://schemas.microsoft.com/office/drawing/2014/main" id="{1A03C0F7-BACC-2BDA-F854-E5F8624CECB2}"/>
              </a:ext>
            </a:extLst>
          </p:cNvPr>
          <p:cNvSpPr txBox="1"/>
          <p:nvPr/>
        </p:nvSpPr>
        <p:spPr>
          <a:xfrm>
            <a:off x="291672" y="1730151"/>
            <a:ext cx="4984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工具，分成 </a:t>
            </a:r>
            <a:r>
              <a:rPr lang="en-US" altLang="zh-CN" sz="2800" dirty="0">
                <a:latin typeface="Times New Roman" panose="02020603050405020304" pitchFamily="18" charset="0"/>
                <a:ea typeface="楷体_GB2312" panose="02010609030101010101" pitchFamily="49" charset="-122"/>
              </a:rPr>
              <a:t>1200 </a:t>
            </a:r>
            <a:r>
              <a:rPr lang="zh-CN" altLang="en-US" sz="2800" dirty="0">
                <a:latin typeface="Times New Roman" panose="02020603050405020304" pitchFamily="18" charset="0"/>
                <a:ea typeface="楷体_GB2312" panose="02010609030101010101" pitchFamily="49" charset="-122"/>
              </a:rPr>
              <a:t>段独立测量。</a:t>
            </a:r>
          </a:p>
        </p:txBody>
      </p:sp>
      <p:sp>
        <p:nvSpPr>
          <p:cNvPr id="17" name="Text Box 5">
            <a:extLst>
              <a:ext uri="{FF2B5EF4-FFF2-40B4-BE49-F238E27FC236}">
                <a16:creationId xmlns:a16="http://schemas.microsoft.com/office/drawing/2014/main" id="{ADC7691E-46B3-8E0E-B0AA-84263879E3AB}"/>
              </a:ext>
            </a:extLst>
          </p:cNvPr>
          <p:cNvSpPr txBox="1"/>
          <p:nvPr/>
        </p:nvSpPr>
        <p:spPr>
          <a:xfrm>
            <a:off x="4968447" y="1730151"/>
            <a:ext cx="33988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每段测量误差（单位</a:t>
            </a:r>
          </a:p>
        </p:txBody>
      </p:sp>
      <p:sp>
        <p:nvSpPr>
          <p:cNvPr id="18" name="Text Box 6">
            <a:extLst>
              <a:ext uri="{FF2B5EF4-FFF2-40B4-BE49-F238E27FC236}">
                <a16:creationId xmlns:a16="http://schemas.microsoft.com/office/drawing/2014/main" id="{4BA18CD5-6A47-1324-1A29-FA4D7B6B07C3}"/>
              </a:ext>
            </a:extLst>
          </p:cNvPr>
          <p:cNvSpPr txBox="1"/>
          <p:nvPr/>
        </p:nvSpPr>
        <p:spPr>
          <a:xfrm>
            <a:off x="367872" y="2263551"/>
            <a:ext cx="81867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厘米）服从于（</a:t>
            </a:r>
            <a:r>
              <a:rPr lang="en-US" altLang="zh-CN" sz="2800" dirty="0">
                <a:latin typeface="Times New Roman" panose="02020603050405020304" pitchFamily="18" charset="0"/>
                <a:ea typeface="楷体_GB2312" panose="02010609030101010101" pitchFamily="49" charset="-122"/>
              </a:rPr>
              <a:t>-0.5,0.5)</a:t>
            </a:r>
            <a:r>
              <a:rPr lang="zh-CN" altLang="en-US" sz="2800" dirty="0">
                <a:latin typeface="Times New Roman" panose="02020603050405020304" pitchFamily="18" charset="0"/>
                <a:ea typeface="楷体_GB2312" panose="02010609030101010101" pitchFamily="49" charset="-122"/>
              </a:rPr>
              <a:t>上的均匀分布。总距离误差</a:t>
            </a:r>
          </a:p>
        </p:txBody>
      </p:sp>
      <p:sp>
        <p:nvSpPr>
          <p:cNvPr id="19" name="Text Box 7">
            <a:extLst>
              <a:ext uri="{FF2B5EF4-FFF2-40B4-BE49-F238E27FC236}">
                <a16:creationId xmlns:a16="http://schemas.microsoft.com/office/drawing/2014/main" id="{CBEFC7CA-38FD-AB57-1A48-0C3E80DD8469}"/>
              </a:ext>
            </a:extLst>
          </p:cNvPr>
          <p:cNvSpPr txBox="1"/>
          <p:nvPr/>
        </p:nvSpPr>
        <p:spPr>
          <a:xfrm>
            <a:off x="371047" y="2887439"/>
            <a:ext cx="802174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的绝对值超过</a:t>
            </a:r>
            <a:r>
              <a:rPr lang="en-US" altLang="zh-CN" sz="2800" dirty="0">
                <a:latin typeface="Times New Roman" panose="02020603050405020304" pitchFamily="18" charset="0"/>
                <a:ea typeface="楷体_GB2312" panose="02010609030101010101" pitchFamily="49" charset="-122"/>
              </a:rPr>
              <a:t>20</a:t>
            </a:r>
            <a:r>
              <a:rPr lang="zh-CN" altLang="en-US" sz="2800" dirty="0">
                <a:latin typeface="Times New Roman" panose="02020603050405020304" pitchFamily="18" charset="0"/>
                <a:ea typeface="楷体_GB2312" panose="02010609030101010101" pitchFamily="49" charset="-122"/>
              </a:rPr>
              <a:t>厘米的概率为             保留</a:t>
            </a:r>
            <a:r>
              <a:rPr lang="en-US" altLang="zh-CN" sz="2800" dirty="0">
                <a:latin typeface="Times New Roman" panose="02020603050405020304" pitchFamily="18" charset="0"/>
                <a:ea typeface="楷体_GB2312" panose="02010609030101010101" pitchFamily="49" charset="-122"/>
              </a:rPr>
              <a:t>4</a:t>
            </a:r>
            <a:r>
              <a:rPr lang="zh-CN" altLang="en-US" sz="2800" dirty="0">
                <a:latin typeface="Times New Roman" panose="02020603050405020304" pitchFamily="18" charset="0"/>
                <a:ea typeface="楷体_GB2312" panose="02010609030101010101" pitchFamily="49" charset="-122"/>
              </a:rPr>
              <a:t>位小数</a:t>
            </a:r>
          </a:p>
        </p:txBody>
      </p:sp>
      <p:graphicFrame>
        <p:nvGraphicFramePr>
          <p:cNvPr id="20" name="对象 7">
            <a:hlinkClick r:id="" action="ppaction://ole?verb=1"/>
          </p:cNvPr>
          <p:cNvGraphicFramePr>
            <a:graphicFrameLocks noChangeAspect="1"/>
          </p:cNvGraphicFramePr>
          <p:nvPr>
            <p:extLst>
              <p:ext uri="{D42A27DB-BD31-4B8C-83A1-F6EECF244321}">
                <p14:modId xmlns:p14="http://schemas.microsoft.com/office/powerpoint/2010/main" val="1328327658"/>
              </p:ext>
            </p:extLst>
          </p:nvPr>
        </p:nvGraphicFramePr>
        <p:xfrm>
          <a:off x="3811905" y="3800310"/>
          <a:ext cx="1830388" cy="400050"/>
        </p:xfrm>
        <a:graphic>
          <a:graphicData uri="http://schemas.openxmlformats.org/presentationml/2006/ole">
            <mc:AlternateContent xmlns:mc="http://schemas.openxmlformats.org/markup-compatibility/2006">
              <mc:Choice xmlns:v="urn:schemas-microsoft-com:vml" Requires="v">
                <p:oleObj spid="_x0000_s23555" name="Equation" r:id="rId12" imgW="927000" imgH="203040" progId="Equation.DSMT4">
                  <p:embed/>
                </p:oleObj>
              </mc:Choice>
              <mc:Fallback>
                <p:oleObj name="Equation" r:id="rId12" imgW="927000" imgH="203040" progId="Equation.DSMT4">
                  <p:embed/>
                  <p:pic>
                    <p:nvPicPr>
                      <p:cNvPr id="14343" name="对象 7">
                        <a:hlinkClick r:id="" action="ppaction://ole?verb=1"/>
                      </p:cNvPr>
                      <p:cNvPicPr>
                        <a:picLocks noChangeAspect="1" noChangeArrowheads="1"/>
                      </p:cNvPicPr>
                      <p:nvPr/>
                    </p:nvPicPr>
                    <p:blipFill>
                      <a:blip r:embed="rId13"/>
                      <a:srcRect/>
                      <a:stretch>
                        <a:fillRect/>
                      </a:stretch>
                    </p:blipFill>
                    <p:spPr bwMode="auto">
                      <a:xfrm>
                        <a:off x="3811905" y="3800310"/>
                        <a:ext cx="1830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2" name="组合 11">
            <a:extLst>
              <a:ext uri="{FF2B5EF4-FFF2-40B4-BE49-F238E27FC236}">
                <a16:creationId xmlns:a16="http://schemas.microsoft.com/office/drawing/2014/main" id="{07B6C911-7F0F-9D5B-32D2-F4D55D521199}"/>
              </a:ext>
            </a:extLst>
          </p:cNvPr>
          <p:cNvGrpSpPr/>
          <p:nvPr>
            <p:custDataLst>
              <p:tags r:id="rId5"/>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38FF834F-6D23-AAE9-12D9-1D154F4A19F5}"/>
                </a:ext>
              </a:extLst>
            </p:cNvPr>
            <p:cNvSpPr/>
            <p:nvPr>
              <p:custDataLst>
                <p:tags r:id="rId7"/>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9" name="ColorBlock">
              <a:extLst>
                <a:ext uri="{FF2B5EF4-FFF2-40B4-BE49-F238E27FC236}">
                  <a16:creationId xmlns:a16="http://schemas.microsoft.com/office/drawing/2014/main" id="{F949D7C9-8153-EDE9-7C7B-9A34A546FB98}"/>
                </a:ext>
              </a:extLst>
            </p:cNvPr>
            <p:cNvSpPr/>
            <p:nvPr>
              <p:custDataLst>
                <p:tags r:id="rId8"/>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TypeText">
              <a:extLst>
                <a:ext uri="{FF2B5EF4-FFF2-40B4-BE49-F238E27FC236}">
                  <a16:creationId xmlns:a16="http://schemas.microsoft.com/office/drawing/2014/main" id="{457E5F95-8F16-05AC-A204-189E96666CF8}"/>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1" name="TipText">
              <a:extLst>
                <a:ext uri="{FF2B5EF4-FFF2-40B4-BE49-F238E27FC236}">
                  <a16:creationId xmlns:a16="http://schemas.microsoft.com/office/drawing/2014/main" id="{95701F1F-3EDC-BDDA-2546-294E832AA68A}"/>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dirty="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5" name="图片 4">
            <a:extLst>
              <a:ext uri="{FF2B5EF4-FFF2-40B4-BE49-F238E27FC236}">
                <a16:creationId xmlns:a16="http://schemas.microsoft.com/office/drawing/2014/main" id="{FDBDE68B-D20D-4FEB-88FD-56C7FB4F0E34}"/>
              </a:ext>
            </a:extLst>
          </p:cNvPr>
          <p:cNvPicPr>
            <a:picLocks/>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2"/>
    </p:custDataLst>
    <p:extLst>
      <p:ext uri="{BB962C8B-B14F-4D97-AF65-F5344CB8AC3E}">
        <p14:creationId xmlns:p14="http://schemas.microsoft.com/office/powerpoint/2010/main" val="4076844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946" name="Rectangle 2"/>
          <p:cNvSpPr/>
          <p:nvPr/>
        </p:nvSpPr>
        <p:spPr>
          <a:xfrm>
            <a:off x="520700" y="609600"/>
            <a:ext cx="6931025" cy="5334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solidFill>
                  <a:srgbClr val="0000FF"/>
                </a:solidFill>
                <a:latin typeface="楷体_GB2312" panose="02010609030101010101" pitchFamily="49" charset="-122"/>
                <a:ea typeface="楷体_GB2312" panose="02010609030101010101" pitchFamily="49" charset="-122"/>
              </a:rPr>
              <a:t>例</a:t>
            </a:r>
            <a:r>
              <a:rPr lang="en-US" altLang="zh-CN" sz="2800" dirty="0">
                <a:solidFill>
                  <a:srgbClr val="0000FF"/>
                </a:solidFill>
                <a:latin typeface="楷体_GB2312" panose="02010609030101010101" pitchFamily="49" charset="-122"/>
                <a:ea typeface="楷体_GB2312" panose="02010609030101010101" pitchFamily="49" charset="-122"/>
              </a:rPr>
              <a:t>2</a:t>
            </a:r>
            <a:r>
              <a:rPr lang="en-US" altLang="zh-CN" sz="2800" dirty="0">
                <a:solidFill>
                  <a:schemeClr val="tx2"/>
                </a:solidFill>
                <a:latin typeface="楷体_GB2312" panose="02010609030101010101" pitchFamily="49" charset="-122"/>
                <a:ea typeface="楷体_GB2312" panose="02010609030101010101" pitchFamily="49" charset="-122"/>
              </a:rPr>
              <a:t> </a:t>
            </a:r>
            <a:r>
              <a:rPr lang="zh-CN" altLang="en-US" sz="2800" dirty="0">
                <a:latin typeface="楷体_GB2312" panose="02010609030101010101" pitchFamily="49" charset="-122"/>
                <a:ea typeface="楷体_GB2312" panose="02010609030101010101" pitchFamily="49" charset="-122"/>
              </a:rPr>
              <a:t>某人要测量甲、乙两地之间的距离。</a:t>
            </a:r>
            <a:endParaRPr lang="zh-CN" altLang="en-US" sz="2800" dirty="0">
              <a:solidFill>
                <a:schemeClr val="tx2"/>
              </a:solidFill>
              <a:latin typeface="楷体_GB2312" panose="02010609030101010101" pitchFamily="49" charset="-122"/>
              <a:ea typeface="楷体_GB2312" panose="02010609030101010101" pitchFamily="49" charset="-122"/>
            </a:endParaRPr>
          </a:p>
        </p:txBody>
      </p:sp>
      <p:sp>
        <p:nvSpPr>
          <p:cNvPr id="210947" name="Text Box 3"/>
          <p:cNvSpPr txBox="1"/>
          <p:nvPr/>
        </p:nvSpPr>
        <p:spPr>
          <a:xfrm>
            <a:off x="6927850" y="609600"/>
            <a:ext cx="16129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dirty="0">
                <a:latin typeface="Times New Roman" panose="02020603050405020304" pitchFamily="18" charset="0"/>
                <a:ea typeface="楷体_GB2312" panose="02010609030101010101" pitchFamily="49" charset="-122"/>
              </a:rPr>
              <a:t>限于测量</a:t>
            </a:r>
          </a:p>
        </p:txBody>
      </p:sp>
      <p:sp>
        <p:nvSpPr>
          <p:cNvPr id="210948" name="Text Box 4"/>
          <p:cNvSpPr txBox="1"/>
          <p:nvPr/>
        </p:nvSpPr>
        <p:spPr>
          <a:xfrm>
            <a:off x="301625" y="1219200"/>
            <a:ext cx="4984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工具，分成 </a:t>
            </a:r>
            <a:r>
              <a:rPr lang="en-US" altLang="zh-CN" sz="2800" dirty="0">
                <a:latin typeface="Times New Roman" panose="02020603050405020304" pitchFamily="18" charset="0"/>
                <a:ea typeface="楷体_GB2312" panose="02010609030101010101" pitchFamily="49" charset="-122"/>
              </a:rPr>
              <a:t>1200 </a:t>
            </a:r>
            <a:r>
              <a:rPr lang="zh-CN" altLang="en-US" sz="2800" dirty="0">
                <a:latin typeface="Times New Roman" panose="02020603050405020304" pitchFamily="18" charset="0"/>
                <a:ea typeface="楷体_GB2312" panose="02010609030101010101" pitchFamily="49" charset="-122"/>
              </a:rPr>
              <a:t>段独立测量。</a:t>
            </a:r>
          </a:p>
        </p:txBody>
      </p:sp>
      <p:sp>
        <p:nvSpPr>
          <p:cNvPr id="210949" name="Text Box 5"/>
          <p:cNvSpPr txBox="1"/>
          <p:nvPr/>
        </p:nvSpPr>
        <p:spPr>
          <a:xfrm>
            <a:off x="4978400" y="1219200"/>
            <a:ext cx="33988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每段测量误差（单位</a:t>
            </a:r>
          </a:p>
        </p:txBody>
      </p:sp>
      <p:sp>
        <p:nvSpPr>
          <p:cNvPr id="210950" name="Text Box 6"/>
          <p:cNvSpPr txBox="1"/>
          <p:nvPr/>
        </p:nvSpPr>
        <p:spPr>
          <a:xfrm>
            <a:off x="377825" y="1752600"/>
            <a:ext cx="81867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厘米）服从于（</a:t>
            </a:r>
            <a:r>
              <a:rPr lang="en-US" altLang="zh-CN" sz="2800" dirty="0">
                <a:latin typeface="Times New Roman" panose="02020603050405020304" pitchFamily="18" charset="0"/>
                <a:ea typeface="楷体_GB2312" panose="02010609030101010101" pitchFamily="49" charset="-122"/>
              </a:rPr>
              <a:t>-0.5,0.5)</a:t>
            </a:r>
            <a:r>
              <a:rPr lang="zh-CN" altLang="en-US" sz="2800" dirty="0">
                <a:latin typeface="Times New Roman" panose="02020603050405020304" pitchFamily="18" charset="0"/>
                <a:ea typeface="楷体_GB2312" panose="02010609030101010101" pitchFamily="49" charset="-122"/>
              </a:rPr>
              <a:t>上的均匀分布。求总距离误</a:t>
            </a:r>
          </a:p>
        </p:txBody>
      </p:sp>
      <p:sp>
        <p:nvSpPr>
          <p:cNvPr id="210951" name="Text Box 7"/>
          <p:cNvSpPr txBox="1"/>
          <p:nvPr/>
        </p:nvSpPr>
        <p:spPr>
          <a:xfrm>
            <a:off x="381000" y="2376488"/>
            <a:ext cx="518318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差的绝对值超过</a:t>
            </a:r>
            <a:r>
              <a:rPr lang="en-US" altLang="zh-CN" sz="2800" dirty="0">
                <a:latin typeface="Times New Roman" panose="02020603050405020304" pitchFamily="18" charset="0"/>
                <a:ea typeface="楷体_GB2312" panose="02010609030101010101" pitchFamily="49" charset="-122"/>
              </a:rPr>
              <a:t>20</a:t>
            </a:r>
            <a:r>
              <a:rPr lang="zh-CN" altLang="en-US" sz="2800" dirty="0">
                <a:latin typeface="Times New Roman" panose="02020603050405020304" pitchFamily="18" charset="0"/>
                <a:ea typeface="楷体_GB2312" panose="02010609030101010101" pitchFamily="49" charset="-122"/>
              </a:rPr>
              <a:t>厘米的概率。</a:t>
            </a:r>
          </a:p>
        </p:txBody>
      </p:sp>
      <p:sp>
        <p:nvSpPr>
          <p:cNvPr id="210952" name="Text Box 8"/>
          <p:cNvSpPr txBox="1"/>
          <p:nvPr/>
        </p:nvSpPr>
        <p:spPr>
          <a:xfrm>
            <a:off x="514350" y="2962275"/>
            <a:ext cx="44672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solidFill>
                  <a:srgbClr val="0000FF"/>
                </a:solidFill>
                <a:latin typeface="Times New Roman" panose="02020603050405020304" pitchFamily="18" charset="0"/>
                <a:ea typeface="楷体_GB2312" panose="02010609030101010101" pitchFamily="49" charset="-122"/>
              </a:rPr>
              <a:t>解 </a:t>
            </a:r>
            <a:r>
              <a:rPr lang="zh-CN" altLang="en-US" sz="2800" dirty="0">
                <a:latin typeface="Times New Roman" panose="02020603050405020304" pitchFamily="18" charset="0"/>
                <a:ea typeface="楷体_GB2312" panose="02010609030101010101" pitchFamily="49" charset="-122"/>
              </a:rPr>
              <a:t>    设第</a:t>
            </a:r>
            <a:r>
              <a:rPr lang="en-US" altLang="zh-CN" sz="2800" i="1" dirty="0">
                <a:latin typeface="Times New Roman" panose="02020603050405020304" pitchFamily="18" charset="0"/>
                <a:ea typeface="楷体_GB2312" panose="02010609030101010101" pitchFamily="49" charset="-122"/>
              </a:rPr>
              <a:t>k</a:t>
            </a:r>
            <a:r>
              <a:rPr lang="en-US" altLang="zh-CN" sz="2800" dirty="0">
                <a:latin typeface="Times New Roman" panose="02020603050405020304" pitchFamily="18" charset="0"/>
                <a:ea typeface="楷体_GB2312" panose="02010609030101010101" pitchFamily="49" charset="-122"/>
              </a:rPr>
              <a:t> </a:t>
            </a:r>
            <a:r>
              <a:rPr lang="zh-CN" altLang="en-US" sz="2800" dirty="0">
                <a:latin typeface="Times New Roman" panose="02020603050405020304" pitchFamily="18" charset="0"/>
                <a:ea typeface="楷体_GB2312" panose="02010609030101010101" pitchFamily="49" charset="-122"/>
              </a:rPr>
              <a:t>段的测量误差为</a:t>
            </a:r>
          </a:p>
        </p:txBody>
      </p:sp>
      <p:graphicFrame>
        <p:nvGraphicFramePr>
          <p:cNvPr id="210953" name="Object 9"/>
          <p:cNvGraphicFramePr>
            <a:graphicFrameLocks noChangeAspect="1"/>
          </p:cNvGraphicFramePr>
          <p:nvPr/>
        </p:nvGraphicFramePr>
        <p:xfrm>
          <a:off x="4889500" y="2986088"/>
          <a:ext cx="3302000" cy="546100"/>
        </p:xfrm>
        <a:graphic>
          <a:graphicData uri="http://schemas.openxmlformats.org/presentationml/2006/ole">
            <mc:AlternateContent xmlns:mc="http://schemas.openxmlformats.org/markup-compatibility/2006">
              <mc:Choice xmlns:v="urn:schemas-microsoft-com:vml" Requires="v">
                <p:oleObj spid="_x0000_s24582" r:id="rId3" imgW="2286000" imgH="355600" progId="Equation.DSMT4">
                  <p:embed/>
                </p:oleObj>
              </mc:Choice>
              <mc:Fallback>
                <p:oleObj r:id="rId3" imgW="2286000" imgH="355600" progId="Equation.DSMT4">
                  <p:embed/>
                  <p:pic>
                    <p:nvPicPr>
                      <p:cNvPr id="210953" name="Object 9"/>
                      <p:cNvPicPr/>
                      <p:nvPr/>
                    </p:nvPicPr>
                    <p:blipFill>
                      <a:blip r:embed="rId4">
                        <a:clrChange>
                          <a:clrFrom>
                            <a:srgbClr val="000000"/>
                          </a:clrFrom>
                          <a:clrTo>
                            <a:srgbClr val="000000"/>
                          </a:clrTo>
                        </a:clrChange>
                      </a:blip>
                      <a:stretch>
                        <a:fillRect/>
                      </a:stretch>
                    </p:blipFill>
                    <p:spPr>
                      <a:xfrm>
                        <a:off x="4889500" y="2986088"/>
                        <a:ext cx="3302000" cy="546100"/>
                      </a:xfrm>
                      <a:prstGeom prst="rect">
                        <a:avLst/>
                      </a:prstGeom>
                      <a:noFill/>
                      <a:ln w="38100">
                        <a:noFill/>
                        <a:miter/>
                      </a:ln>
                    </p:spPr>
                  </p:pic>
                </p:oleObj>
              </mc:Fallback>
            </mc:AlternateContent>
          </a:graphicData>
        </a:graphic>
      </p:graphicFrame>
      <p:grpSp>
        <p:nvGrpSpPr>
          <p:cNvPr id="2" name="组合 1"/>
          <p:cNvGrpSpPr/>
          <p:nvPr/>
        </p:nvGrpSpPr>
        <p:grpSpPr>
          <a:xfrm>
            <a:off x="304800" y="3519488"/>
            <a:ext cx="7924800" cy="581025"/>
            <a:chOff x="304800" y="3519488"/>
            <a:chExt cx="7924800" cy="581025"/>
          </a:xfrm>
        </p:grpSpPr>
        <p:graphicFrame>
          <p:nvGraphicFramePr>
            <p:cNvPr id="210954" name="Object 10"/>
            <p:cNvGraphicFramePr>
              <a:graphicFrameLocks noChangeAspect="1"/>
            </p:cNvGraphicFramePr>
            <p:nvPr/>
          </p:nvGraphicFramePr>
          <p:xfrm>
            <a:off x="838200" y="3554413"/>
            <a:ext cx="2393950" cy="546100"/>
          </p:xfrm>
          <a:graphic>
            <a:graphicData uri="http://schemas.openxmlformats.org/presentationml/2006/ole">
              <mc:AlternateContent xmlns:mc="http://schemas.openxmlformats.org/markup-compatibility/2006">
                <mc:Choice xmlns:v="urn:schemas-microsoft-com:vml" Requires="v">
                  <p:oleObj spid="_x0000_s24583" r:id="rId5" imgW="1651000" imgH="355600" progId="Equation.3">
                    <p:embed/>
                  </p:oleObj>
                </mc:Choice>
                <mc:Fallback>
                  <p:oleObj r:id="rId5" imgW="1651000" imgH="355600" progId="Equation.3">
                    <p:embed/>
                    <p:pic>
                      <p:nvPicPr>
                        <p:cNvPr id="210954" name="Object 10"/>
                        <p:cNvPicPr/>
                        <p:nvPr/>
                      </p:nvPicPr>
                      <p:blipFill>
                        <a:blip r:embed="rId6">
                          <a:clrChange>
                            <a:clrFrom>
                              <a:srgbClr val="000000"/>
                            </a:clrFrom>
                            <a:clrTo>
                              <a:srgbClr val="000000"/>
                            </a:clrTo>
                          </a:clrChange>
                        </a:blip>
                        <a:stretch>
                          <a:fillRect/>
                        </a:stretch>
                      </p:blipFill>
                      <p:spPr>
                        <a:xfrm>
                          <a:off x="838200" y="3554413"/>
                          <a:ext cx="2393950" cy="546100"/>
                        </a:xfrm>
                        <a:prstGeom prst="rect">
                          <a:avLst/>
                        </a:prstGeom>
                        <a:noFill/>
                        <a:ln w="38100">
                          <a:noFill/>
                          <a:miter/>
                        </a:ln>
                      </p:spPr>
                    </p:pic>
                  </p:oleObj>
                </mc:Fallback>
              </mc:AlternateContent>
            </a:graphicData>
          </a:graphic>
        </p:graphicFrame>
        <p:sp>
          <p:nvSpPr>
            <p:cNvPr id="210955" name="Text Box 11"/>
            <p:cNvSpPr txBox="1"/>
            <p:nvPr/>
          </p:nvSpPr>
          <p:spPr>
            <a:xfrm>
              <a:off x="304800" y="3519488"/>
              <a:ext cx="5397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且</a:t>
              </a:r>
            </a:p>
          </p:txBody>
        </p:sp>
        <p:sp>
          <p:nvSpPr>
            <p:cNvPr id="210956" name="Text Box 12"/>
            <p:cNvSpPr txBox="1"/>
            <p:nvPr/>
          </p:nvSpPr>
          <p:spPr>
            <a:xfrm>
              <a:off x="3152775" y="3533775"/>
              <a:ext cx="50768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zh-CN" altLang="en-US" sz="2800" dirty="0">
                  <a:latin typeface="Times New Roman" panose="02020603050405020304" pitchFamily="18" charset="0"/>
                  <a:ea typeface="楷体_GB2312" panose="02010609030101010101" pitchFamily="49" charset="-122"/>
                </a:rPr>
                <a:t>是独立同分布的随机变量。且</a:t>
              </a:r>
            </a:p>
          </p:txBody>
        </p:sp>
      </p:grpSp>
      <p:graphicFrame>
        <p:nvGraphicFramePr>
          <p:cNvPr id="210957" name="Object 13"/>
          <p:cNvGraphicFramePr>
            <a:graphicFrameLocks noChangeAspect="1"/>
          </p:cNvGraphicFramePr>
          <p:nvPr/>
        </p:nvGraphicFramePr>
        <p:xfrm>
          <a:off x="1585913" y="4330700"/>
          <a:ext cx="5272087" cy="546100"/>
        </p:xfrm>
        <a:graphic>
          <a:graphicData uri="http://schemas.openxmlformats.org/presentationml/2006/ole">
            <mc:AlternateContent xmlns:mc="http://schemas.openxmlformats.org/markup-compatibility/2006">
              <mc:Choice xmlns:v="urn:schemas-microsoft-com:vml" Requires="v">
                <p:oleObj spid="_x0000_s24584" r:id="rId7" imgW="3657600" imgH="355600" progId="Equation.3">
                  <p:embed/>
                </p:oleObj>
              </mc:Choice>
              <mc:Fallback>
                <p:oleObj r:id="rId7" imgW="3657600" imgH="355600" progId="Equation.3">
                  <p:embed/>
                  <p:pic>
                    <p:nvPicPr>
                      <p:cNvPr id="210957" name="Object 13"/>
                      <p:cNvPicPr/>
                      <p:nvPr/>
                    </p:nvPicPr>
                    <p:blipFill>
                      <a:blip r:embed="rId8">
                        <a:clrChange>
                          <a:clrFrom>
                            <a:srgbClr val="000000"/>
                          </a:clrFrom>
                          <a:clrTo>
                            <a:srgbClr val="000000"/>
                          </a:clrTo>
                        </a:clrChange>
                      </a:blip>
                      <a:stretch>
                        <a:fillRect/>
                      </a:stretch>
                    </p:blipFill>
                    <p:spPr>
                      <a:xfrm>
                        <a:off x="1585913" y="4330700"/>
                        <a:ext cx="5272087" cy="546100"/>
                      </a:xfrm>
                      <a:prstGeom prst="rect">
                        <a:avLst/>
                      </a:prstGeom>
                      <a:noFill/>
                      <a:ln w="38100">
                        <a:noFill/>
                        <a:miter/>
                      </a:ln>
                    </p:spPr>
                  </p:pic>
                </p:oleObj>
              </mc:Fallback>
            </mc:AlternateContent>
          </a:graphicData>
        </a:graphic>
      </p:graphicFrame>
      <p:graphicFrame>
        <p:nvGraphicFramePr>
          <p:cNvPr id="210958" name="Object 14"/>
          <p:cNvGraphicFramePr>
            <a:graphicFrameLocks noGrp="1" noChangeAspect="1"/>
          </p:cNvGraphicFramePr>
          <p:nvPr>
            <p:ph/>
          </p:nvPr>
        </p:nvGraphicFramePr>
        <p:xfrm>
          <a:off x="1524000" y="5032375"/>
          <a:ext cx="6096000" cy="819150"/>
        </p:xfrm>
        <a:graphic>
          <a:graphicData uri="http://schemas.openxmlformats.org/presentationml/2006/ole">
            <mc:AlternateContent xmlns:mc="http://schemas.openxmlformats.org/markup-compatibility/2006">
              <mc:Choice xmlns:v="urn:schemas-microsoft-com:vml" Requires="v">
                <p:oleObj spid="_x0000_s24585" r:id="rId9" imgW="10223500" imgH="1346200" progId="Equation.DSMT4">
                  <p:embed/>
                </p:oleObj>
              </mc:Choice>
              <mc:Fallback>
                <p:oleObj r:id="rId9" imgW="10223500" imgH="1346200" progId="Equation.DSMT4">
                  <p:embed/>
                  <p:pic>
                    <p:nvPicPr>
                      <p:cNvPr id="210958" name="Object 14"/>
                      <p:cNvPicPr/>
                      <p:nvPr/>
                    </p:nvPicPr>
                    <p:blipFill>
                      <a:blip r:embed="rId10">
                        <a:clrChange>
                          <a:clrFrom>
                            <a:srgbClr val="000000"/>
                          </a:clrFrom>
                          <a:clrTo>
                            <a:srgbClr val="000000"/>
                          </a:clrTo>
                        </a:clrChange>
                      </a:blip>
                      <a:srcRect/>
                      <a:stretch>
                        <a:fillRect/>
                      </a:stretch>
                    </p:blipFill>
                    <p:spPr>
                      <a:xfrm>
                        <a:off x="1524000" y="5032375"/>
                        <a:ext cx="6096000" cy="819150"/>
                      </a:xfrm>
                      <a:prstGeom prst="rect">
                        <a:avLst/>
                      </a:prstGeom>
                      <a:noFill/>
                      <a:ln w="38100">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9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9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9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2"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1298575" y="685800"/>
          <a:ext cx="6092825" cy="823912"/>
        </p:xfrm>
        <a:graphic>
          <a:graphicData uri="http://schemas.openxmlformats.org/presentationml/2006/ole">
            <mc:AlternateContent xmlns:mc="http://schemas.openxmlformats.org/markup-compatibility/2006">
              <mc:Choice xmlns:v="urn:schemas-microsoft-com:vml" Requires="v">
                <p:oleObj spid="_x0000_s25607" r:id="rId3" imgW="10134600" imgH="1346200" progId="Equation.DSMT4">
                  <p:embed/>
                </p:oleObj>
              </mc:Choice>
              <mc:Fallback>
                <p:oleObj r:id="rId3" imgW="10134600" imgH="1346200" progId="Equation.DSMT4">
                  <p:embed/>
                  <p:pic>
                    <p:nvPicPr>
                      <p:cNvPr id="39938" name="Object 2"/>
                      <p:cNvPicPr/>
                      <p:nvPr/>
                    </p:nvPicPr>
                    <p:blipFill>
                      <a:blip r:embed="rId4">
                        <a:clrChange>
                          <a:clrFrom>
                            <a:srgbClr val="000000"/>
                          </a:clrFrom>
                          <a:clrTo>
                            <a:srgbClr val="000000"/>
                          </a:clrTo>
                        </a:clrChange>
                      </a:blip>
                      <a:stretch>
                        <a:fillRect/>
                      </a:stretch>
                    </p:blipFill>
                    <p:spPr>
                      <a:xfrm>
                        <a:off x="1298575" y="685800"/>
                        <a:ext cx="6092825" cy="823912"/>
                      </a:xfrm>
                      <a:prstGeom prst="rect">
                        <a:avLst/>
                      </a:prstGeom>
                      <a:noFill/>
                      <a:ln w="38100">
                        <a:noFill/>
                        <a:miter/>
                      </a:ln>
                    </p:spPr>
                  </p:pic>
                </p:oleObj>
              </mc:Fallback>
            </mc:AlternateContent>
          </a:graphicData>
        </a:graphic>
      </p:graphicFrame>
      <p:sp>
        <p:nvSpPr>
          <p:cNvPr id="211971" name="Text Box 3"/>
          <p:cNvSpPr txBox="1"/>
          <p:nvPr/>
        </p:nvSpPr>
        <p:spPr>
          <a:xfrm>
            <a:off x="457200" y="1873250"/>
            <a:ext cx="41132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累计误差即总距离误差为</a:t>
            </a:r>
          </a:p>
        </p:txBody>
      </p:sp>
      <p:graphicFrame>
        <p:nvGraphicFramePr>
          <p:cNvPr id="211972" name="Object 4"/>
          <p:cNvGraphicFramePr>
            <a:graphicFrameLocks noChangeAspect="1"/>
          </p:cNvGraphicFramePr>
          <p:nvPr/>
        </p:nvGraphicFramePr>
        <p:xfrm>
          <a:off x="4500563" y="1636713"/>
          <a:ext cx="1000125" cy="1030287"/>
        </p:xfrm>
        <a:graphic>
          <a:graphicData uri="http://schemas.openxmlformats.org/presentationml/2006/ole">
            <mc:AlternateContent xmlns:mc="http://schemas.openxmlformats.org/markup-compatibility/2006">
              <mc:Choice xmlns:v="urn:schemas-microsoft-com:vml" Requires="v">
                <p:oleObj spid="_x0000_s25608" r:id="rId5" imgW="673100" imgH="698500" progId="Equation.3">
                  <p:embed/>
                </p:oleObj>
              </mc:Choice>
              <mc:Fallback>
                <p:oleObj r:id="rId5" imgW="673100" imgH="698500" progId="Equation.3">
                  <p:embed/>
                  <p:pic>
                    <p:nvPicPr>
                      <p:cNvPr id="211972" name="Object 4"/>
                      <p:cNvPicPr/>
                      <p:nvPr/>
                    </p:nvPicPr>
                    <p:blipFill>
                      <a:blip r:embed="rId6">
                        <a:clrChange>
                          <a:clrFrom>
                            <a:srgbClr val="000000"/>
                          </a:clrFrom>
                          <a:clrTo>
                            <a:srgbClr val="FF33CC"/>
                          </a:clrTo>
                        </a:clrChange>
                      </a:blip>
                      <a:stretch>
                        <a:fillRect/>
                      </a:stretch>
                    </p:blipFill>
                    <p:spPr>
                      <a:xfrm>
                        <a:off x="4500563" y="1636713"/>
                        <a:ext cx="1000125" cy="1030287"/>
                      </a:xfrm>
                      <a:prstGeom prst="rect">
                        <a:avLst/>
                      </a:prstGeom>
                      <a:noFill/>
                      <a:ln w="38100">
                        <a:noFill/>
                        <a:miter/>
                      </a:ln>
                    </p:spPr>
                  </p:pic>
                </p:oleObj>
              </mc:Fallback>
            </mc:AlternateContent>
          </a:graphicData>
        </a:graphic>
      </p:graphicFrame>
      <p:sp>
        <p:nvSpPr>
          <p:cNvPr id="211973" name="Text Box 5"/>
          <p:cNvSpPr txBox="1"/>
          <p:nvPr/>
        </p:nvSpPr>
        <p:spPr>
          <a:xfrm>
            <a:off x="533400" y="3011488"/>
            <a:ext cx="2139950"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Times New Roman" panose="02020603050405020304" pitchFamily="18" charset="0"/>
                <a:ea typeface="楷体_GB2312" panose="02010609030101010101" pitchFamily="49" charset="-122"/>
              </a:rPr>
              <a:t>由</a:t>
            </a:r>
            <a:r>
              <a:rPr lang="zh-CN" altLang="en-US" sz="2800" dirty="0">
                <a:latin typeface="Times New Roman" panose="02020603050405020304" pitchFamily="18" charset="0"/>
                <a:ea typeface="楷体_GB2312" panose="02010609030101010101" pitchFamily="49" charset="-122"/>
                <a:hlinkClick r:id="rId7" action="ppaction://hlinksldjump"/>
              </a:rPr>
              <a:t>定理</a:t>
            </a:r>
            <a:r>
              <a:rPr lang="en-US" altLang="zh-CN" sz="2800" dirty="0">
                <a:latin typeface="Times New Roman" panose="02020603050405020304" pitchFamily="18" charset="0"/>
                <a:ea typeface="楷体_GB2312" panose="02010609030101010101" pitchFamily="49" charset="-122"/>
                <a:hlinkClick r:id="rId7" action="ppaction://hlinksldjump"/>
              </a:rPr>
              <a:t>1</a:t>
            </a:r>
            <a:r>
              <a:rPr lang="zh-CN" altLang="en-US" sz="2800" dirty="0">
                <a:latin typeface="Times New Roman" panose="02020603050405020304" pitchFamily="18" charset="0"/>
                <a:ea typeface="楷体_GB2312" panose="02010609030101010101" pitchFamily="49" charset="-122"/>
              </a:rPr>
              <a:t>可得</a:t>
            </a:r>
          </a:p>
        </p:txBody>
      </p:sp>
      <p:graphicFrame>
        <p:nvGraphicFramePr>
          <p:cNvPr id="211974" name="Object 6"/>
          <p:cNvGraphicFramePr>
            <a:graphicFrameLocks noChangeAspect="1"/>
          </p:cNvGraphicFramePr>
          <p:nvPr/>
        </p:nvGraphicFramePr>
        <p:xfrm>
          <a:off x="2889250" y="2743200"/>
          <a:ext cx="2590800" cy="1158875"/>
        </p:xfrm>
        <a:graphic>
          <a:graphicData uri="http://schemas.openxmlformats.org/presentationml/2006/ole">
            <mc:AlternateContent xmlns:mc="http://schemas.openxmlformats.org/markup-compatibility/2006">
              <mc:Choice xmlns:v="urn:schemas-microsoft-com:vml" Requires="v">
                <p:oleObj spid="_x0000_s25609" r:id="rId8" imgW="1778000" imgH="774700" progId="Equation.DSMT4">
                  <p:embed/>
                </p:oleObj>
              </mc:Choice>
              <mc:Fallback>
                <p:oleObj r:id="rId8" imgW="1778000" imgH="774700" progId="Equation.DSMT4">
                  <p:embed/>
                  <p:pic>
                    <p:nvPicPr>
                      <p:cNvPr id="211974" name="Object 6"/>
                      <p:cNvPicPr/>
                      <p:nvPr/>
                    </p:nvPicPr>
                    <p:blipFill>
                      <a:blip r:embed="rId9">
                        <a:clrChange>
                          <a:clrFrom>
                            <a:srgbClr val="000000"/>
                          </a:clrFrom>
                          <a:clrTo>
                            <a:srgbClr val="000000"/>
                          </a:clrTo>
                        </a:clrChange>
                      </a:blip>
                      <a:stretch>
                        <a:fillRect/>
                      </a:stretch>
                    </p:blipFill>
                    <p:spPr>
                      <a:xfrm>
                        <a:off x="2889250" y="2743200"/>
                        <a:ext cx="2590800" cy="1158875"/>
                      </a:xfrm>
                      <a:prstGeom prst="rect">
                        <a:avLst/>
                      </a:prstGeom>
                      <a:noFill/>
                      <a:ln w="38100">
                        <a:noFill/>
                        <a:miter/>
                      </a:ln>
                    </p:spPr>
                  </p:pic>
                </p:oleObj>
              </mc:Fallback>
            </mc:AlternateContent>
          </a:graphicData>
        </a:graphic>
      </p:graphicFrame>
      <p:graphicFrame>
        <p:nvGraphicFramePr>
          <p:cNvPr id="211975" name="Object 7"/>
          <p:cNvGraphicFramePr>
            <a:graphicFrameLocks noChangeAspect="1"/>
          </p:cNvGraphicFramePr>
          <p:nvPr/>
        </p:nvGraphicFramePr>
        <p:xfrm>
          <a:off x="2582862" y="5518150"/>
          <a:ext cx="1411288" cy="349250"/>
        </p:xfrm>
        <a:graphic>
          <a:graphicData uri="http://schemas.openxmlformats.org/presentationml/2006/ole">
            <mc:AlternateContent xmlns:mc="http://schemas.openxmlformats.org/markup-compatibility/2006">
              <mc:Choice xmlns:v="urn:schemas-microsoft-com:vml" Requires="v">
                <p:oleObj spid="_x0000_s25610" r:id="rId10" imgW="2108200" imgH="508000" progId="Equation.DSMT4">
                  <p:embed/>
                </p:oleObj>
              </mc:Choice>
              <mc:Fallback>
                <p:oleObj r:id="rId10" imgW="2108200" imgH="508000" progId="Equation.DSMT4">
                  <p:embed/>
                  <p:pic>
                    <p:nvPicPr>
                      <p:cNvPr id="211975" name="Object 7"/>
                      <p:cNvPicPr/>
                      <p:nvPr/>
                    </p:nvPicPr>
                    <p:blipFill>
                      <a:blip r:embed="rId11">
                        <a:clrChange>
                          <a:clrFrom>
                            <a:srgbClr val="000000"/>
                          </a:clrFrom>
                          <a:clrTo>
                            <a:srgbClr val="000000"/>
                          </a:clrTo>
                        </a:clrChange>
                      </a:blip>
                      <a:stretch>
                        <a:fillRect/>
                      </a:stretch>
                    </p:blipFill>
                    <p:spPr>
                      <a:xfrm>
                        <a:off x="2582862" y="5518150"/>
                        <a:ext cx="1411288" cy="349250"/>
                      </a:xfrm>
                      <a:prstGeom prst="rect">
                        <a:avLst/>
                      </a:prstGeom>
                      <a:noFill/>
                      <a:ln w="38100">
                        <a:noFill/>
                        <a:miter/>
                      </a:ln>
                    </p:spPr>
                  </p:pic>
                </p:oleObj>
              </mc:Fallback>
            </mc:AlternateContent>
          </a:graphicData>
        </a:graphic>
      </p:graphicFrame>
      <p:graphicFrame>
        <p:nvGraphicFramePr>
          <p:cNvPr id="211976" name="Object 8"/>
          <p:cNvGraphicFramePr>
            <a:graphicFrameLocks noChangeAspect="1"/>
          </p:cNvGraphicFramePr>
          <p:nvPr/>
        </p:nvGraphicFramePr>
        <p:xfrm>
          <a:off x="2614612" y="4110038"/>
          <a:ext cx="5073650" cy="1098550"/>
        </p:xfrm>
        <a:graphic>
          <a:graphicData uri="http://schemas.openxmlformats.org/presentationml/2006/ole">
            <mc:AlternateContent xmlns:mc="http://schemas.openxmlformats.org/markup-compatibility/2006">
              <mc:Choice xmlns:v="urn:schemas-microsoft-com:vml" Requires="v">
                <p:oleObj spid="_x0000_s25611" r:id="rId12" imgW="7810500" imgH="1663700" progId="Equation.DSMT4">
                  <p:embed/>
                </p:oleObj>
              </mc:Choice>
              <mc:Fallback>
                <p:oleObj r:id="rId12" imgW="7810500" imgH="1663700" progId="Equation.DSMT4">
                  <p:embed/>
                  <p:pic>
                    <p:nvPicPr>
                      <p:cNvPr id="211976" name="Object 8"/>
                      <p:cNvPicPr/>
                      <p:nvPr/>
                    </p:nvPicPr>
                    <p:blipFill>
                      <a:blip r:embed="rId13">
                        <a:clrChange>
                          <a:clrFrom>
                            <a:srgbClr val="000000"/>
                          </a:clrFrom>
                          <a:clrTo>
                            <a:srgbClr val="000000"/>
                          </a:clrTo>
                        </a:clrChange>
                      </a:blip>
                      <a:stretch>
                        <a:fillRect/>
                      </a:stretch>
                    </p:blipFill>
                    <p:spPr>
                      <a:xfrm>
                        <a:off x="2614612" y="4110038"/>
                        <a:ext cx="5073650" cy="10985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9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9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9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9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p:bldP spid="21197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bwMode="auto">
          <a:xfrm>
            <a:off x="381000" y="838200"/>
            <a:ext cx="7761288" cy="407988"/>
            <a:chOff x="1038" y="1173"/>
            <a:chExt cx="12223" cy="642"/>
          </a:xfrm>
        </p:grpSpPr>
        <p:sp>
          <p:nvSpPr>
            <p:cNvPr id="13346" name="文本框 3"/>
            <p:cNvSpPr txBox="1">
              <a:spLocks noChangeArrowheads="1"/>
            </p:cNvSpPr>
            <p:nvPr/>
          </p:nvSpPr>
          <p:spPr bwMode="auto">
            <a:xfrm>
              <a:off x="1038" y="1173"/>
              <a:ext cx="1030"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solidFill>
                    <a:srgbClr val="0000FF"/>
                  </a:solidFill>
                  <a:latin typeface="Arial" panose="020B0604020202020204" pitchFamily="34" charset="0"/>
                  <a:ea typeface="华文细黑" panose="02010600040101010101" pitchFamily="2" charset="-122"/>
                  <a:sym typeface="Arial" panose="020B0604020202020204" pitchFamily="34" charset="0"/>
                </a:rPr>
                <a:t>例</a:t>
              </a:r>
              <a:r>
                <a:rPr lang="en-US" altLang="zh-CN" sz="2000" b="1">
                  <a:solidFill>
                    <a:srgbClr val="0000FF"/>
                  </a:solidFill>
                  <a:latin typeface="Arial" panose="020B0604020202020204" pitchFamily="34" charset="0"/>
                  <a:ea typeface="华文细黑" panose="02010600040101010101" pitchFamily="2" charset="-122"/>
                  <a:sym typeface="Arial" panose="020B0604020202020204" pitchFamily="34" charset="0"/>
                </a:rPr>
                <a:t>2 </a:t>
              </a:r>
            </a:p>
          </p:txBody>
        </p:sp>
        <p:sp>
          <p:nvSpPr>
            <p:cNvPr id="13347" name="Rectangle 2"/>
            <p:cNvSpPr>
              <a:spLocks noChangeArrowheads="1"/>
            </p:cNvSpPr>
            <p:nvPr/>
          </p:nvSpPr>
          <p:spPr bwMode="auto">
            <a:xfrm>
              <a:off x="1758" y="1186"/>
              <a:ext cx="11503"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 某天文学家要测量一个遥远的恒星到地球之间的距离。</a:t>
              </a:r>
            </a:p>
          </p:txBody>
        </p:sp>
      </p:grpSp>
      <p:sp>
        <p:nvSpPr>
          <p:cNvPr id="16" name="Rectangle 2"/>
          <p:cNvSpPr>
            <a:spLocks noChangeArrowheads="1"/>
          </p:cNvSpPr>
          <p:nvPr/>
        </p:nvSpPr>
        <p:spPr bwMode="auto">
          <a:xfrm>
            <a:off x="381000" y="1376363"/>
            <a:ext cx="525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测量，用这些测量值的平均值作为距离</a:t>
            </a:r>
            <a:r>
              <a:rPr lang="zh-CN" altLang="en-US" sz="2000" b="1">
                <a:latin typeface="华文细黑" panose="02010600040101010101" pitchFamily="2" charset="-122"/>
                <a:ea typeface="华文细黑" panose="02010600040101010101" pitchFamily="2" charset="-122"/>
                <a:sym typeface="宋体" panose="02010600030101010101" pitchFamily="2" charset="-122"/>
              </a:rPr>
              <a:t>真值</a:t>
            </a:r>
            <a:endParaRPr lang="zh-CN" altLang="en-US" sz="2000" b="1">
              <a:latin typeface="华文细黑" panose="02010600040101010101" pitchFamily="2" charset="-122"/>
              <a:ea typeface="华文细黑" panose="02010600040101010101" pitchFamily="2" charset="-122"/>
            </a:endParaRPr>
          </a:p>
        </p:txBody>
      </p:sp>
      <p:sp>
        <p:nvSpPr>
          <p:cNvPr id="2" name="Rectangle 2"/>
          <p:cNvSpPr>
            <a:spLocks noChangeArrowheads="1"/>
          </p:cNvSpPr>
          <p:nvPr/>
        </p:nvSpPr>
        <p:spPr bwMode="auto">
          <a:xfrm>
            <a:off x="3522663" y="1838325"/>
            <a:ext cx="348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 </a:t>
            </a:r>
            <a:r>
              <a:rPr lang="en-US" altLang="zh-CN" sz="2000" b="1" i="1">
                <a:latin typeface="Times New Roman" panose="02020603050405020304" pitchFamily="18" charset="0"/>
                <a:ea typeface="华文细黑" panose="02010600040101010101" pitchFamily="2" charset="-122"/>
              </a:rPr>
              <a:t>d</a:t>
            </a:r>
            <a:r>
              <a:rPr lang="en-US" altLang="zh-CN" sz="2000" b="1" i="1">
                <a:latin typeface="Arial" panose="020B0604020202020204" pitchFamily="34" charset="0"/>
                <a:ea typeface="华文细黑" panose="02010600040101010101" pitchFamily="2" charset="-122"/>
              </a:rPr>
              <a:t> </a:t>
            </a:r>
            <a:r>
              <a:rPr lang="en-US" altLang="zh-CN" sz="2000" b="1">
                <a:latin typeface="Arial" panose="020B0604020202020204" pitchFamily="34" charset="0"/>
                <a:ea typeface="华文细黑" panose="02010600040101010101" pitchFamily="2" charset="-122"/>
              </a:rPr>
              <a:t>(</a:t>
            </a:r>
            <a:r>
              <a:rPr lang="zh-CN" altLang="en-US" sz="2000" b="1">
                <a:latin typeface="华文细黑" panose="02010600040101010101" pitchFamily="2" charset="-122"/>
                <a:ea typeface="华文细黑" panose="02010600040101010101" pitchFamily="2" charset="-122"/>
                <a:sym typeface="Arial" panose="020B0604020202020204" pitchFamily="34" charset="0"/>
              </a:rPr>
              <a:t>距离的真值</a:t>
            </a:r>
            <a:r>
              <a:rPr lang="en-US" altLang="zh-CN" sz="2000" b="1">
                <a:latin typeface="Arial" panose="020B0604020202020204" pitchFamily="34" charset="0"/>
                <a:ea typeface="华文细黑" panose="02010600040101010101" pitchFamily="2" charset="-122"/>
              </a:rPr>
              <a:t>)</a:t>
            </a:r>
            <a:r>
              <a:rPr lang="zh-CN" altLang="en-US" sz="2000" b="1">
                <a:latin typeface="华文细黑" panose="02010600040101010101" pitchFamily="2" charset="-122"/>
                <a:ea typeface="华文细黑" panose="02010600040101010101" pitchFamily="2" charset="-122"/>
              </a:rPr>
              <a:t>，方差为</a:t>
            </a:r>
          </a:p>
        </p:txBody>
      </p:sp>
      <p:graphicFrame>
        <p:nvGraphicFramePr>
          <p:cNvPr id="12305" name="对象 7">
            <a:hlinkClick r:id="" action="ppaction://ole?verb=1"/>
          </p:cNvPr>
          <p:cNvGraphicFramePr>
            <a:graphicFrameLocks noChangeAspect="1"/>
          </p:cNvGraphicFramePr>
          <p:nvPr/>
        </p:nvGraphicFramePr>
        <p:xfrm>
          <a:off x="6429375" y="1847850"/>
          <a:ext cx="885825" cy="404813"/>
        </p:xfrm>
        <a:graphic>
          <a:graphicData uri="http://schemas.openxmlformats.org/presentationml/2006/ole">
            <mc:AlternateContent xmlns:mc="http://schemas.openxmlformats.org/markup-compatibility/2006">
              <mc:Choice xmlns:v="urn:schemas-microsoft-com:vml" Requires="v">
                <p:oleObj spid="_x0000_s26636" r:id="rId3" imgW="448945" imgH="205105" progId="Equation.KSEE3">
                  <p:embed/>
                </p:oleObj>
              </mc:Choice>
              <mc:Fallback>
                <p:oleObj r:id="rId3" imgW="448945" imgH="205105" progId="Equation.KSEE3">
                  <p:embed/>
                  <p:pic>
                    <p:nvPicPr>
                      <p:cNvPr id="0" name="对象 7">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5" y="1847850"/>
                        <a:ext cx="88582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 name="Rectangle 2"/>
          <p:cNvSpPr>
            <a:spLocks noChangeArrowheads="1"/>
          </p:cNvSpPr>
          <p:nvPr/>
        </p:nvSpPr>
        <p:spPr bwMode="auto">
          <a:xfrm>
            <a:off x="381000" y="2305050"/>
            <a:ext cx="414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测量多少次才能</a:t>
            </a:r>
            <a:endParaRPr lang="zh-CN" altLang="en-US" sz="2000" b="1">
              <a:latin typeface="华文细黑" panose="02010600040101010101" pitchFamily="2" charset="-122"/>
              <a:ea typeface="华文细黑" panose="02010600040101010101" pitchFamily="2" charset="-122"/>
            </a:endParaRPr>
          </a:p>
        </p:txBody>
      </p:sp>
      <p:sp>
        <p:nvSpPr>
          <p:cNvPr id="5" name="文本框 4"/>
          <p:cNvSpPr txBox="1">
            <a:spLocks noChangeArrowheads="1"/>
          </p:cNvSpPr>
          <p:nvPr/>
        </p:nvSpPr>
        <p:spPr bwMode="auto">
          <a:xfrm>
            <a:off x="5257800" y="1371600"/>
            <a:ext cx="3630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的估计值 </a:t>
            </a:r>
            <a:r>
              <a:rPr lang="en-US" altLang="zh-CN" sz="2000" b="1">
                <a:latin typeface="Arial" panose="020B0604020202020204" pitchFamily="34" charset="0"/>
                <a:ea typeface="华文细黑" panose="02010600040101010101" pitchFamily="2" charset="-122"/>
                <a:sym typeface="Arial" panose="020B0604020202020204" pitchFamily="34" charset="0"/>
              </a:rPr>
              <a:t>(</a:t>
            </a:r>
            <a:r>
              <a:rPr lang="zh-CN" altLang="en-US" sz="2000" b="1">
                <a:latin typeface="华文细黑" panose="02010600040101010101" pitchFamily="2" charset="-122"/>
                <a:ea typeface="华文细黑" panose="02010600040101010101" pitchFamily="2" charset="-122"/>
                <a:sym typeface="宋体" panose="02010600030101010101" pitchFamily="2" charset="-122"/>
              </a:rPr>
              <a:t>单位</a:t>
            </a:r>
            <a:r>
              <a:rPr lang="en-US" altLang="zh-CN" sz="2000" b="1">
                <a:latin typeface="华文细黑" panose="02010600040101010101" pitchFamily="2" charset="-122"/>
                <a:ea typeface="华文细黑" panose="02010600040101010101" pitchFamily="2" charset="-122"/>
                <a:sym typeface="宋体" panose="02010600030101010101" pitchFamily="2" charset="-122"/>
              </a:rPr>
              <a:t>: </a:t>
            </a:r>
            <a:r>
              <a:rPr lang="zh-CN" altLang="en-US" sz="2000" b="1">
                <a:latin typeface="华文细黑" panose="02010600040101010101" pitchFamily="2" charset="-122"/>
                <a:ea typeface="华文细黑" panose="02010600040101010101" pitchFamily="2" charset="-122"/>
                <a:sym typeface="宋体" panose="02010600030101010101" pitchFamily="2" charset="-122"/>
              </a:rPr>
              <a:t>光年</a:t>
            </a:r>
            <a:r>
              <a:rPr lang="en-US" altLang="zh-CN" sz="2000" b="1">
                <a:latin typeface="Arial" panose="020B0604020202020204" pitchFamily="34" charset="0"/>
                <a:ea typeface="华文细黑" panose="02010600040101010101" pitchFamily="2" charset="-122"/>
                <a:sym typeface="Arial" panose="020B0604020202020204" pitchFamily="34" charset="0"/>
              </a:rPr>
              <a:t>)</a:t>
            </a:r>
            <a:r>
              <a:rPr lang="zh-CN" altLang="en-US" sz="2000" b="1">
                <a:latin typeface="华文细黑" panose="02010600040101010101" pitchFamily="2" charset="-122"/>
                <a:ea typeface="华文细黑" panose="02010600040101010101" pitchFamily="2" charset="-122"/>
                <a:sym typeface="Arial" panose="020B0604020202020204" pitchFamily="34" charset="0"/>
              </a:rPr>
              <a:t>。若各次</a:t>
            </a:r>
            <a:endParaRPr lang="zh-CN" altLang="en-US" sz="2000">
              <a:latin typeface="Arial" panose="020B0604020202020204" pitchFamily="34" charset="0"/>
              <a:ea typeface="宋体" panose="02010600030101010101" pitchFamily="2" charset="-122"/>
              <a:cs typeface="Arial" panose="020B0604020202020204" pitchFamily="34" charset="0"/>
            </a:endParaRPr>
          </a:p>
        </p:txBody>
      </p:sp>
      <p:sp>
        <p:nvSpPr>
          <p:cNvPr id="8" name="文本框 7"/>
          <p:cNvSpPr txBox="1">
            <a:spLocks noChangeArrowheads="1"/>
          </p:cNvSpPr>
          <p:nvPr/>
        </p:nvSpPr>
        <p:spPr bwMode="auto">
          <a:xfrm>
            <a:off x="381000" y="1827213"/>
            <a:ext cx="3262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测量值独立同分布，期望为</a:t>
            </a:r>
            <a:endParaRPr lang="zh-CN" altLang="en-US" sz="2000">
              <a:latin typeface="Arial" panose="020B0604020202020204" pitchFamily="34" charset="0"/>
              <a:ea typeface="宋体" panose="02010600030101010101" pitchFamily="2" charset="-122"/>
              <a:cs typeface="Arial" panose="020B0604020202020204" pitchFamily="34" charset="0"/>
            </a:endParaRPr>
          </a:p>
        </p:txBody>
      </p:sp>
      <p:sp>
        <p:nvSpPr>
          <p:cNvPr id="14349" name="文本框 3"/>
          <p:cNvSpPr txBox="1">
            <a:spLocks noChangeArrowheads="1"/>
          </p:cNvSpPr>
          <p:nvPr/>
        </p:nvSpPr>
        <p:spPr bwMode="auto">
          <a:xfrm>
            <a:off x="1262063" y="2919413"/>
            <a:ext cx="2519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设要重复测量 </a:t>
            </a:r>
            <a:r>
              <a:rPr lang="en-US" altLang="zh-CN" sz="2000" b="1" i="1">
                <a:latin typeface="Times New Roman" panose="02020603050405020304" pitchFamily="18" charset="0"/>
                <a:ea typeface="华文细黑" panose="02010600040101010101" pitchFamily="2" charset="-122"/>
                <a:sym typeface="Arial" panose="020B0604020202020204" pitchFamily="34" charset="0"/>
              </a:rPr>
              <a:t>n</a:t>
            </a:r>
            <a:r>
              <a:rPr lang="en-US" altLang="zh-CN" sz="2000" b="1" i="1">
                <a:latin typeface="Arial" panose="020B0604020202020204" pitchFamily="34" charset="0"/>
                <a:ea typeface="华文细黑" panose="02010600040101010101" pitchFamily="2" charset="-122"/>
                <a:sym typeface="Arial" panose="020B0604020202020204" pitchFamily="34" charset="0"/>
              </a:rPr>
              <a:t> </a:t>
            </a:r>
            <a:r>
              <a:rPr lang="zh-CN" altLang="zh-CN" sz="2000" b="1">
                <a:latin typeface="Arial" panose="020B0604020202020204" pitchFamily="34" charset="0"/>
                <a:ea typeface="华文细黑" panose="02010600040101010101" pitchFamily="2" charset="-122"/>
                <a:sym typeface="Arial" panose="020B0604020202020204" pitchFamily="34" charset="0"/>
              </a:rPr>
              <a:t>次</a:t>
            </a:r>
            <a:r>
              <a:rPr lang="zh-CN" altLang="en-US" sz="2000" b="1">
                <a:latin typeface="华文细黑" panose="02010600040101010101" pitchFamily="2" charset="-122"/>
                <a:ea typeface="华文细黑" panose="02010600040101010101" pitchFamily="2" charset="-122"/>
                <a:sym typeface="Arial" panose="020B0604020202020204" pitchFamily="34" charset="0"/>
              </a:rPr>
              <a:t>，</a:t>
            </a:r>
          </a:p>
        </p:txBody>
      </p:sp>
      <p:sp>
        <p:nvSpPr>
          <p:cNvPr id="14352" name="Text Box 6"/>
          <p:cNvSpPr txBox="1">
            <a:spLocks noChangeArrowheads="1"/>
          </p:cNvSpPr>
          <p:nvPr/>
        </p:nvSpPr>
        <p:spPr bwMode="auto">
          <a:xfrm>
            <a:off x="457200" y="2935288"/>
            <a:ext cx="892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solidFill>
                  <a:srgbClr val="0000FF"/>
                </a:solidFill>
                <a:latin typeface="黑体" panose="02010609060101010101" pitchFamily="49" charset="-122"/>
                <a:ea typeface="黑体" panose="02010609060101010101" pitchFamily="49" charset="-122"/>
              </a:rPr>
              <a:t>分析</a:t>
            </a:r>
            <a:endParaRPr lang="en-US" altLang="zh-CN" sz="2000" b="1">
              <a:solidFill>
                <a:srgbClr val="0000FF"/>
              </a:solidFill>
              <a:latin typeface="黑体" panose="02010609060101010101" pitchFamily="49" charset="-122"/>
              <a:ea typeface="黑体" panose="02010609060101010101" pitchFamily="49" charset="-122"/>
            </a:endParaRPr>
          </a:p>
        </p:txBody>
      </p:sp>
      <p:grpSp>
        <p:nvGrpSpPr>
          <p:cNvPr id="7" name="组合 6"/>
          <p:cNvGrpSpPr/>
          <p:nvPr/>
        </p:nvGrpSpPr>
        <p:grpSpPr>
          <a:xfrm>
            <a:off x="3587750" y="2965450"/>
            <a:ext cx="4032250" cy="439420"/>
            <a:chOff x="5650" y="4670"/>
            <a:chExt cx="6350" cy="692"/>
          </a:xfrm>
        </p:grpSpPr>
        <p:graphicFrame>
          <p:nvGraphicFramePr>
            <p:cNvPr id="14350" name="对象 16">
              <a:hlinkClick r:id="" action="ppaction://ole?verb=1"/>
            </p:cNvPr>
            <p:cNvGraphicFramePr>
              <a:graphicFrameLocks noChangeAspect="1"/>
            </p:cNvGraphicFramePr>
            <p:nvPr/>
          </p:nvGraphicFramePr>
          <p:xfrm>
            <a:off x="5650" y="4670"/>
            <a:ext cx="2670" cy="693"/>
          </p:xfrm>
          <a:graphic>
            <a:graphicData uri="http://schemas.openxmlformats.org/presentationml/2006/ole">
              <mc:AlternateContent xmlns:mc="http://schemas.openxmlformats.org/markup-compatibility/2006">
                <mc:Choice xmlns:v="urn:schemas-microsoft-com:vml" Requires="v">
                  <p:oleObj spid="_x0000_s26637" name="Equation" r:id="rId5" imgW="876300" imgH="228600" progId="Equation.DSMT4">
                    <p:embed/>
                  </p:oleObj>
                </mc:Choice>
                <mc:Fallback>
                  <p:oleObj name="Equation" r:id="rId5" imgW="876300" imgH="228600" progId="Equation.DSMT4">
                    <p:embed/>
                    <p:pic>
                      <p:nvPicPr>
                        <p:cNvPr id="0" name="对象 16">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0" y="4670"/>
                          <a:ext cx="2670"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文本框 3"/>
            <p:cNvSpPr txBox="1">
              <a:spLocks noChangeArrowheads="1"/>
            </p:cNvSpPr>
            <p:nvPr/>
          </p:nvSpPr>
          <p:spPr bwMode="auto">
            <a:xfrm>
              <a:off x="7598" y="4680"/>
              <a:ext cx="4402"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为 </a:t>
              </a:r>
              <a:r>
                <a:rPr lang="en-US" altLang="zh-CN" sz="2000" b="1" i="1">
                  <a:latin typeface="Times New Roman" panose="02020603050405020304" pitchFamily="18" charset="0"/>
                  <a:ea typeface="华文细黑" panose="02010600040101010101" pitchFamily="2" charset="-122"/>
                  <a:sym typeface="Arial" panose="020B0604020202020204" pitchFamily="34" charset="0"/>
                </a:rPr>
                <a:t>n </a:t>
              </a:r>
              <a:r>
                <a:rPr lang="zh-CN" altLang="zh-CN" sz="2000" b="1">
                  <a:latin typeface="Arial" panose="020B0604020202020204" pitchFamily="34" charset="0"/>
                  <a:ea typeface="华文细黑" panose="02010600040101010101" pitchFamily="2" charset="-122"/>
                  <a:sym typeface="Arial" panose="020B0604020202020204" pitchFamily="34" charset="0"/>
                </a:rPr>
                <a:t>次</a:t>
              </a:r>
              <a:r>
                <a:rPr lang="zh-CN" altLang="en-US" sz="2000" b="1">
                  <a:latin typeface="Arial" panose="020B0604020202020204" pitchFamily="34" charset="0"/>
                  <a:ea typeface="华文细黑" panose="02010600040101010101" pitchFamily="2" charset="-122"/>
                  <a:sym typeface="Arial" panose="020B0604020202020204" pitchFamily="34" charset="0"/>
                </a:rPr>
                <a:t>测量值</a:t>
              </a:r>
              <a:r>
                <a:rPr lang="zh-CN" altLang="en-US" sz="2000" b="1">
                  <a:latin typeface="华文细黑" panose="02010600040101010101" pitchFamily="2" charset="-122"/>
                  <a:ea typeface="华文细黑" panose="02010600040101010101" pitchFamily="2" charset="-122"/>
                  <a:sym typeface="Arial" panose="020B0604020202020204" pitchFamily="34" charset="0"/>
                </a:rPr>
                <a:t>，</a:t>
              </a:r>
            </a:p>
          </p:txBody>
        </p:sp>
      </p:grpSp>
      <p:sp>
        <p:nvSpPr>
          <p:cNvPr id="14345" name="文本框 3"/>
          <p:cNvSpPr txBox="1">
            <a:spLocks noChangeArrowheads="1"/>
          </p:cNvSpPr>
          <p:nvPr/>
        </p:nvSpPr>
        <p:spPr bwMode="auto">
          <a:xfrm>
            <a:off x="914400" y="3411538"/>
            <a:ext cx="3733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问题转化为</a:t>
            </a:r>
            <a:r>
              <a:rPr lang="zh-CN" altLang="en-US" sz="2000" b="1">
                <a:solidFill>
                  <a:srgbClr val="0000FF"/>
                </a:solidFill>
                <a:latin typeface="华文细黑" panose="02010600040101010101" pitchFamily="2" charset="-122"/>
                <a:ea typeface="华文细黑" panose="02010600040101010101" pitchFamily="2" charset="-122"/>
                <a:sym typeface="Arial" panose="020B0604020202020204" pitchFamily="34" charset="0"/>
              </a:rPr>
              <a:t>确定</a:t>
            </a:r>
            <a:r>
              <a:rPr lang="zh-CN" altLang="en-US" sz="2000" b="1">
                <a:solidFill>
                  <a:srgbClr val="0000FF"/>
                </a:solidFill>
                <a:latin typeface="Arial" panose="020B0604020202020204" pitchFamily="34" charset="0"/>
                <a:ea typeface="华文细黑" panose="02010600040101010101" pitchFamily="2" charset="-122"/>
                <a:sym typeface="Arial" panose="020B0604020202020204" pitchFamily="34" charset="0"/>
              </a:rPr>
              <a:t> </a:t>
            </a:r>
            <a:r>
              <a:rPr lang="en-US" altLang="zh-CN" sz="2000" b="1" i="1">
                <a:solidFill>
                  <a:srgbClr val="0000FF"/>
                </a:solidFill>
                <a:latin typeface="Times New Roman" panose="02020603050405020304" pitchFamily="18" charset="0"/>
                <a:ea typeface="华文细黑" panose="02010600040101010101" pitchFamily="2" charset="-122"/>
                <a:sym typeface="Arial" panose="020B0604020202020204" pitchFamily="34" charset="0"/>
              </a:rPr>
              <a:t>n</a:t>
            </a:r>
            <a:r>
              <a:rPr lang="en-US" altLang="zh-CN" sz="2000" b="1" i="1">
                <a:solidFill>
                  <a:srgbClr val="0000FF"/>
                </a:solidFill>
                <a:latin typeface="Arial" panose="020B0604020202020204" pitchFamily="34" charset="0"/>
                <a:ea typeface="华文细黑" panose="02010600040101010101" pitchFamily="2" charset="-122"/>
                <a:sym typeface="Arial" panose="020B0604020202020204" pitchFamily="34" charset="0"/>
              </a:rPr>
              <a:t> </a:t>
            </a:r>
            <a:r>
              <a:rPr lang="zh-CN" altLang="en-US" sz="2000" b="1">
                <a:solidFill>
                  <a:srgbClr val="0000FF"/>
                </a:solidFill>
                <a:latin typeface="Arial" panose="020B0604020202020204" pitchFamily="34" charset="0"/>
                <a:ea typeface="华文细黑" panose="02010600040101010101" pitchFamily="2" charset="-122"/>
                <a:sym typeface="Arial" panose="020B0604020202020204" pitchFamily="34" charset="0"/>
              </a:rPr>
              <a:t>，使得</a:t>
            </a:r>
          </a:p>
        </p:txBody>
      </p:sp>
      <p:graphicFrame>
        <p:nvGraphicFramePr>
          <p:cNvPr id="24602" name="对象 7">
            <a:hlinkClick r:id="" action="ppaction://ole?verb=1"/>
          </p:cNvPr>
          <p:cNvGraphicFramePr>
            <a:graphicFrameLocks noChangeAspect="1"/>
          </p:cNvGraphicFramePr>
          <p:nvPr/>
        </p:nvGraphicFramePr>
        <p:xfrm>
          <a:off x="3048000" y="3930650"/>
          <a:ext cx="2203450" cy="900113"/>
        </p:xfrm>
        <a:graphic>
          <a:graphicData uri="http://schemas.openxmlformats.org/presentationml/2006/ole">
            <mc:AlternateContent xmlns:mc="http://schemas.openxmlformats.org/markup-compatibility/2006">
              <mc:Choice xmlns:v="urn:schemas-microsoft-com:vml" Requires="v">
                <p:oleObj spid="_x0000_s26638" name="Equation" r:id="rId7" imgW="1123315" imgH="459740" progId="Equation.DSMT4">
                  <p:embed/>
                </p:oleObj>
              </mc:Choice>
              <mc:Fallback>
                <p:oleObj name="Equation" r:id="rId7" imgW="1123315" imgH="459740" progId="Equation.DSMT4">
                  <p:embed/>
                  <p:pic>
                    <p:nvPicPr>
                      <p:cNvPr id="0" name="对象 7">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3930650"/>
                        <a:ext cx="22034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5" name="Rectangle 2"/>
          <p:cNvSpPr>
            <a:spLocks noChangeArrowheads="1"/>
          </p:cNvSpPr>
          <p:nvPr/>
        </p:nvSpPr>
        <p:spPr bwMode="auto">
          <a:xfrm>
            <a:off x="2209800" y="2305050"/>
            <a:ext cx="6477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宋体" panose="02010600030101010101" pitchFamily="2" charset="-122"/>
              </a:rPr>
              <a:t>以</a:t>
            </a:r>
            <a:r>
              <a:rPr lang="en-US" altLang="zh-CN" sz="2000" b="1">
                <a:latin typeface="Arial" panose="020B0604020202020204" pitchFamily="34" charset="0"/>
                <a:ea typeface="华文细黑" panose="02010600040101010101" pitchFamily="2" charset="-122"/>
                <a:sym typeface="宋体" panose="02010600030101010101" pitchFamily="2" charset="-122"/>
              </a:rPr>
              <a:t>95%</a:t>
            </a:r>
            <a:r>
              <a:rPr lang="zh-CN" altLang="en-US" sz="2000" b="1">
                <a:latin typeface="Arial" panose="020B0604020202020204" pitchFamily="34" charset="0"/>
                <a:ea typeface="华文细黑" panose="02010600040101010101" pitchFamily="2" charset="-122"/>
                <a:sym typeface="宋体" panose="02010600030101010101" pitchFamily="2" charset="-122"/>
              </a:rPr>
              <a:t>以上</a:t>
            </a:r>
            <a:r>
              <a:rPr lang="zh-CN" altLang="en-US" sz="2000" b="1">
                <a:latin typeface="华文细黑" panose="02010600040101010101" pitchFamily="2" charset="-122"/>
                <a:ea typeface="华文细黑" panose="02010600040101010101" pitchFamily="2" charset="-122"/>
                <a:sym typeface="Arial" panose="020B0604020202020204" pitchFamily="34" charset="0"/>
              </a:rPr>
              <a:t>的</a:t>
            </a:r>
            <a:r>
              <a:rPr lang="zh-CN" altLang="en-US" sz="2000" b="1">
                <a:latin typeface="华文细黑" panose="02010600040101010101" pitchFamily="2" charset="-122"/>
                <a:ea typeface="华文细黑" panose="02010600040101010101" pitchFamily="2" charset="-122"/>
              </a:rPr>
              <a:t>把握保证测量误差的绝对值不超过</a:t>
            </a:r>
            <a:r>
              <a:rPr lang="en-US" altLang="zh-CN" sz="2000" b="1">
                <a:latin typeface="Arial" panose="020B0604020202020204" pitchFamily="34" charset="0"/>
                <a:ea typeface="华文细黑" panose="02010600040101010101" pitchFamily="2" charset="-122"/>
              </a:rPr>
              <a:t>0.5</a:t>
            </a:r>
            <a:r>
              <a:rPr lang="zh-CN" altLang="en-US" sz="2000" b="1">
                <a:latin typeface="华文细黑" panose="02010600040101010101" pitchFamily="2" charset="-122"/>
                <a:ea typeface="华文细黑" panose="02010600040101010101" pitchFamily="2" charset="-122"/>
              </a:rPr>
              <a:t>光年</a:t>
            </a:r>
            <a:r>
              <a:rPr lang="zh-CN" altLang="en-US" sz="2000" b="1">
                <a:latin typeface="Arial" panose="020B0604020202020204" pitchFamily="34" charset="0"/>
                <a:ea typeface="华文细黑" panose="02010600040101010101" pitchFamily="2" charset="-122"/>
              </a:rPr>
              <a:t>？</a:t>
            </a:r>
          </a:p>
        </p:txBody>
      </p:sp>
      <p:grpSp>
        <p:nvGrpSpPr>
          <p:cNvPr id="4" name="组合 3"/>
          <p:cNvGrpSpPr/>
          <p:nvPr/>
        </p:nvGrpSpPr>
        <p:grpSpPr bwMode="auto">
          <a:xfrm>
            <a:off x="2562225" y="4065588"/>
            <a:ext cx="3816350" cy="581025"/>
            <a:chOff x="3995" y="7050"/>
            <a:chExt cx="5857" cy="914"/>
          </a:xfrm>
        </p:grpSpPr>
        <p:sp>
          <p:nvSpPr>
            <p:cNvPr id="13342" name="文本框 22"/>
            <p:cNvSpPr txBox="1">
              <a:spLocks noChangeArrowheads="1"/>
            </p:cNvSpPr>
            <p:nvPr/>
          </p:nvSpPr>
          <p:spPr bwMode="auto">
            <a:xfrm>
              <a:off x="3995" y="7140"/>
              <a:ext cx="621"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en-US" altLang="zh-CN" sz="2800" i="1">
                  <a:latin typeface="Times New Roman" panose="02020603050405020304" pitchFamily="18" charset="0"/>
                  <a:ea typeface="华文细黑" panose="02010600040101010101" pitchFamily="2" charset="-122"/>
                  <a:sym typeface="Arial" panose="020B0604020202020204" pitchFamily="34" charset="0"/>
                </a:rPr>
                <a:t>P</a:t>
              </a:r>
            </a:p>
          </p:txBody>
        </p:sp>
        <p:graphicFrame>
          <p:nvGraphicFramePr>
            <p:cNvPr id="13343" name="对象 25">
              <a:hlinkClick r:id="" action="ppaction://ole?verb=1"/>
            </p:cNvPr>
            <p:cNvGraphicFramePr>
              <a:graphicFrameLocks noChangeAspect="1"/>
            </p:cNvGraphicFramePr>
            <p:nvPr/>
          </p:nvGraphicFramePr>
          <p:xfrm>
            <a:off x="4410" y="7050"/>
            <a:ext cx="692" cy="907"/>
          </p:xfrm>
          <a:graphic>
            <a:graphicData uri="http://schemas.openxmlformats.org/presentationml/2006/ole">
              <mc:AlternateContent xmlns:mc="http://schemas.openxmlformats.org/markup-compatibility/2006">
                <mc:Choice xmlns:v="urn:schemas-microsoft-com:vml" Requires="v">
                  <p:oleObj spid="_x0000_s26639" r:id="rId9" imgW="167005" imgH="217805" progId="Equation.KSEE3">
                    <p:embed/>
                  </p:oleObj>
                </mc:Choice>
                <mc:Fallback>
                  <p:oleObj r:id="rId9" imgW="167005" imgH="217805" progId="Equation.KSEE3">
                    <p:embed/>
                    <p:pic>
                      <p:nvPicPr>
                        <p:cNvPr id="0" name="对象 25">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0" y="7050"/>
                          <a:ext cx="692"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44" name="对象 26">
              <a:hlinkClick r:id="" action="ppaction://ole?verb=1"/>
            </p:cNvPr>
            <p:cNvGraphicFramePr>
              <a:graphicFrameLocks noChangeAspect="1"/>
            </p:cNvGraphicFramePr>
            <p:nvPr/>
          </p:nvGraphicFramePr>
          <p:xfrm>
            <a:off x="7700" y="7050"/>
            <a:ext cx="692" cy="907"/>
          </p:xfrm>
          <a:graphic>
            <a:graphicData uri="http://schemas.openxmlformats.org/presentationml/2006/ole">
              <mc:AlternateContent xmlns:mc="http://schemas.openxmlformats.org/markup-compatibility/2006">
                <mc:Choice xmlns:v="urn:schemas-microsoft-com:vml" Requires="v">
                  <p:oleObj spid="_x0000_s26640" r:id="rId11" imgW="167005" imgH="217805" progId="Equation.KSEE3">
                    <p:embed/>
                  </p:oleObj>
                </mc:Choice>
                <mc:Fallback>
                  <p:oleObj r:id="rId11" imgW="167005" imgH="217805" progId="Equation.KSEE3">
                    <p:embed/>
                    <p:pic>
                      <p:nvPicPr>
                        <p:cNvPr id="0" name="对象 26">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00" y="7050"/>
                          <a:ext cx="692"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45" name="对象 28">
              <a:hlinkClick r:id="" action="ppaction://ole?verb=1"/>
            </p:cNvPr>
            <p:cNvGraphicFramePr>
              <a:graphicFrameLocks noChangeAspect="1"/>
            </p:cNvGraphicFramePr>
            <p:nvPr/>
          </p:nvGraphicFramePr>
          <p:xfrm>
            <a:off x="8470" y="7204"/>
            <a:ext cx="1382" cy="567"/>
          </p:xfrm>
          <a:graphic>
            <a:graphicData uri="http://schemas.openxmlformats.org/presentationml/2006/ole">
              <mc:AlternateContent xmlns:mc="http://schemas.openxmlformats.org/markup-compatibility/2006">
                <mc:Choice xmlns:v="urn:schemas-microsoft-com:vml" Requires="v">
                  <p:oleObj spid="_x0000_s26641" name="Equation" r:id="rId13" imgW="434340" imgH="178435" progId="Equation.DSMT4">
                    <p:embed/>
                  </p:oleObj>
                </mc:Choice>
                <mc:Fallback>
                  <p:oleObj name="Equation" r:id="rId13" imgW="434340" imgH="178435" progId="Equation.DSMT4">
                    <p:embed/>
                    <p:pic>
                      <p:nvPicPr>
                        <p:cNvPr id="0" name="对象 28">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70" y="7204"/>
                          <a:ext cx="1382"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24611" name="对象 20">
            <a:hlinkClick r:id="" action="ppaction://ole?verb=1"/>
          </p:cNvPr>
          <p:cNvGraphicFramePr>
            <a:graphicFrameLocks noChangeAspect="1"/>
          </p:cNvGraphicFramePr>
          <p:nvPr/>
        </p:nvGraphicFramePr>
        <p:xfrm>
          <a:off x="2435225" y="4830763"/>
          <a:ext cx="3876675" cy="1257300"/>
        </p:xfrm>
        <a:graphic>
          <a:graphicData uri="http://schemas.openxmlformats.org/presentationml/2006/ole">
            <mc:AlternateContent xmlns:mc="http://schemas.openxmlformats.org/markup-compatibility/2006">
              <mc:Choice xmlns:v="urn:schemas-microsoft-com:vml" Requires="v">
                <p:oleObj spid="_x0000_s26642" r:id="rId15" imgW="1956435" imgH="635000" progId="Equation.DSMT4">
                  <p:embed/>
                </p:oleObj>
              </mc:Choice>
              <mc:Fallback>
                <p:oleObj r:id="rId15" imgW="1956435" imgH="635000" progId="Equation.DSMT4">
                  <p:embed/>
                  <p:pic>
                    <p:nvPicPr>
                      <p:cNvPr id="0" name="对象 20">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5225" y="4830763"/>
                        <a:ext cx="38766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 name="组合 5"/>
          <p:cNvGrpSpPr/>
          <p:nvPr/>
        </p:nvGrpSpPr>
        <p:grpSpPr bwMode="auto">
          <a:xfrm>
            <a:off x="1968500" y="5426075"/>
            <a:ext cx="5527675" cy="539750"/>
            <a:chOff x="4254" y="7120"/>
            <a:chExt cx="4594" cy="847"/>
          </a:xfrm>
        </p:grpSpPr>
        <p:sp>
          <p:nvSpPr>
            <p:cNvPr id="13338" name="文本框 11"/>
            <p:cNvSpPr txBox="1">
              <a:spLocks noChangeArrowheads="1"/>
            </p:cNvSpPr>
            <p:nvPr/>
          </p:nvSpPr>
          <p:spPr bwMode="auto">
            <a:xfrm>
              <a:off x="4254" y="7140"/>
              <a:ext cx="580"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en-US" altLang="zh-CN" sz="2800" i="1">
                  <a:latin typeface="Times New Roman" panose="02020603050405020304" pitchFamily="18" charset="0"/>
                  <a:ea typeface="华文细黑" panose="02010600040101010101" pitchFamily="2" charset="-122"/>
                  <a:sym typeface="Arial" panose="020B0604020202020204" pitchFamily="34" charset="0"/>
                </a:rPr>
                <a:t>P</a:t>
              </a:r>
            </a:p>
          </p:txBody>
        </p:sp>
        <p:graphicFrame>
          <p:nvGraphicFramePr>
            <p:cNvPr id="13339" name="对象 25">
              <a:hlinkClick r:id="" action="ppaction://ole?verb=1"/>
            </p:cNvPr>
            <p:cNvGraphicFramePr/>
            <p:nvPr/>
          </p:nvGraphicFramePr>
          <p:xfrm>
            <a:off x="4454" y="7120"/>
            <a:ext cx="449" cy="847"/>
          </p:xfrm>
          <a:graphic>
            <a:graphicData uri="http://schemas.openxmlformats.org/presentationml/2006/ole">
              <mc:AlternateContent xmlns:mc="http://schemas.openxmlformats.org/markup-compatibility/2006">
                <mc:Choice xmlns:v="urn:schemas-microsoft-com:vml" Requires="v">
                  <p:oleObj spid="_x0000_s26643" r:id="rId17" imgW="167005" imgH="217805" progId="Equation.KSEE3">
                    <p:embed/>
                  </p:oleObj>
                </mc:Choice>
                <mc:Fallback>
                  <p:oleObj r:id="rId17" imgW="167005" imgH="217805" progId="Equation.KSEE3">
                    <p:embed/>
                    <p:pic>
                      <p:nvPicPr>
                        <p:cNvPr id="0" name="对象 25">
                          <a:hlinkClick r:id="" action="ppaction://ole?verb=1"/>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 y="7120"/>
                          <a:ext cx="449"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40" name="对象 26">
              <a:hlinkClick r:id="" action="ppaction://ole?verb=1"/>
            </p:cNvPr>
            <p:cNvGraphicFramePr/>
            <p:nvPr/>
          </p:nvGraphicFramePr>
          <p:xfrm>
            <a:off x="7626" y="7120"/>
            <a:ext cx="449" cy="847"/>
          </p:xfrm>
          <a:graphic>
            <a:graphicData uri="http://schemas.openxmlformats.org/presentationml/2006/ole">
              <mc:AlternateContent xmlns:mc="http://schemas.openxmlformats.org/markup-compatibility/2006">
                <mc:Choice xmlns:v="urn:schemas-microsoft-com:vml" Requires="v">
                  <p:oleObj spid="_x0000_s26644" r:id="rId18" imgW="167005" imgH="217805" progId="Equation.KSEE3">
                    <p:embed/>
                  </p:oleObj>
                </mc:Choice>
                <mc:Fallback>
                  <p:oleObj r:id="rId18" imgW="167005" imgH="217805" progId="Equation.KSEE3">
                    <p:embed/>
                    <p:pic>
                      <p:nvPicPr>
                        <p:cNvPr id="0" name="对象 26">
                          <a:hlinkClick r:id="" action="ppaction://ole?verb=1"/>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6" y="7120"/>
                          <a:ext cx="449" cy="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341" name="对象 28">
              <a:hlinkClick r:id="" action="ppaction://ole?verb=1"/>
            </p:cNvPr>
            <p:cNvGraphicFramePr/>
            <p:nvPr/>
          </p:nvGraphicFramePr>
          <p:xfrm>
            <a:off x="8100" y="7220"/>
            <a:ext cx="748" cy="567"/>
          </p:xfrm>
          <a:graphic>
            <a:graphicData uri="http://schemas.openxmlformats.org/presentationml/2006/ole">
              <mc:AlternateContent xmlns:mc="http://schemas.openxmlformats.org/markup-compatibility/2006">
                <mc:Choice xmlns:v="urn:schemas-microsoft-com:vml" Requires="v">
                  <p:oleObj spid="_x0000_s26645" r:id="rId19" imgW="434340" imgH="178435" progId="Equation.KSEE3">
                    <p:embed/>
                  </p:oleObj>
                </mc:Choice>
                <mc:Fallback>
                  <p:oleObj r:id="rId19" imgW="434340" imgH="178435" progId="Equation.KSEE3">
                    <p:embed/>
                    <p:pic>
                      <p:nvPicPr>
                        <p:cNvPr id="0" name="对象 28">
                          <a:hlinkClick r:id="" action="ppaction://ole?verb=1"/>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0" y="7220"/>
                          <a:ext cx="74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4" name="左右箭头 23"/>
          <p:cNvSpPr>
            <a:spLocks noChangeArrowheads="1"/>
          </p:cNvSpPr>
          <p:nvPr/>
        </p:nvSpPr>
        <p:spPr bwMode="auto">
          <a:xfrm>
            <a:off x="1262063" y="5627688"/>
            <a:ext cx="642937" cy="182562"/>
          </a:xfrm>
          <a:prstGeom prst="leftRightArrow">
            <a:avLst>
              <a:gd name="adj1" fmla="val 50000"/>
              <a:gd name="adj2" fmla="val 49092"/>
            </a:avLst>
          </a:prstGeom>
          <a:solidFill>
            <a:srgbClr val="99CCFF"/>
          </a:solidFill>
          <a:ln w="12700">
            <a:solidFill>
              <a:srgbClr val="0000FF"/>
            </a:solidFill>
            <a:miter lim="800000"/>
          </a:ln>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Arial" panose="020B0604020202020204" pitchFamily="34" charset="0"/>
              <a:ea typeface="宋体" panose="02010600030101010101" pitchFamily="2" charset="-122"/>
              <a:cs typeface="Arial" panose="020B0604020202020204" pitchFamily="34" charset="0"/>
            </a:endParaRPr>
          </a:p>
        </p:txBody>
      </p:sp>
      <p:sp>
        <p:nvSpPr>
          <p:cNvPr id="25" name="圆角矩形 24"/>
          <p:cNvSpPr>
            <a:spLocks noChangeArrowheads="1"/>
          </p:cNvSpPr>
          <p:nvPr/>
        </p:nvSpPr>
        <p:spPr bwMode="auto">
          <a:xfrm>
            <a:off x="3733800" y="4870450"/>
            <a:ext cx="1439863" cy="1239838"/>
          </a:xfrm>
          <a:prstGeom prst="roundRect">
            <a:avLst>
              <a:gd name="adj" fmla="val 16667"/>
            </a:avLst>
          </a:prstGeom>
          <a:noFill/>
          <a:ln w="19050">
            <a:solidFill>
              <a:srgbClr val="C00000"/>
            </a:solidFill>
            <a:miter lim="800000"/>
          </a:ln>
          <a:extLst>
            <a:ext uri="{909E8E84-426E-40DD-AFC4-6F175D3DCCD1}">
              <a14:hiddenFill xmlns:a14="http://schemas.microsoft.com/office/drawing/2010/main">
                <a:solidFill>
                  <a:srgbClr val="FFFFFF"/>
                </a:solidFill>
              </a14:hiddenFill>
            </a:ext>
          </a:extLst>
        </p:spPr>
        <p:txBody>
          <a:bodyPr wrap="none" lIns="78145" tIns="39072" rIns="78145" bIns="39072" anchor="ct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lnSpc>
                <a:spcPct val="110000"/>
              </a:lnSpc>
              <a:spcBef>
                <a:spcPct val="50000"/>
              </a:spcBef>
              <a:buClr>
                <a:schemeClr val="accent2"/>
              </a:buClr>
              <a:buSzPct val="80000"/>
              <a:buFont typeface="Wingdings" panose="05000000000000000000" pitchFamily="2" charset="2"/>
              <a:buNone/>
            </a:pPr>
            <a:endParaRPr lang="zh-CN" altLang="en-US">
              <a:latin typeface="Arial" panose="020B0604020202020204" pitchFamily="34" charset="0"/>
              <a:ea typeface="宋体" panose="02010600030101010101" pitchFamily="2" charset="-122"/>
              <a:cs typeface="Arial" panose="020B0604020202020204" pitchFamily="34" charset="0"/>
            </a:endParaRPr>
          </a:p>
        </p:txBody>
      </p:sp>
      <p:sp>
        <p:nvSpPr>
          <p:cNvPr id="35" name="Rectangle 2"/>
          <p:cNvSpPr>
            <a:spLocks noChangeArrowheads="1"/>
          </p:cNvSpPr>
          <p:nvPr/>
        </p:nvSpPr>
        <p:spPr bwMode="auto">
          <a:xfrm>
            <a:off x="7013575" y="846138"/>
            <a:ext cx="2130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计划进行一组</a:t>
            </a:r>
          </a:p>
        </p:txBody>
      </p:sp>
      <p:sp>
        <p:nvSpPr>
          <p:cNvPr id="39" name="Rectangle 2"/>
          <p:cNvSpPr>
            <a:spLocks noChangeArrowheads="1"/>
          </p:cNvSpPr>
          <p:nvPr/>
        </p:nvSpPr>
        <p:spPr bwMode="auto">
          <a:xfrm>
            <a:off x="7391400" y="1852613"/>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，则要重复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52"/>
                                        </p:tgtEl>
                                        <p:attrNameLst>
                                          <p:attrName>style.visibility</p:attrName>
                                        </p:attrNameLst>
                                      </p:cBhvr>
                                      <p:to>
                                        <p:strVal val="visible"/>
                                      </p:to>
                                    </p:set>
                                    <p:animEffect transition="in" filter="blinds(horizontal)">
                                      <p:cBhvr>
                                        <p:cTn id="7" dur="500"/>
                                        <p:tgtEl>
                                          <p:spTgt spid="143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9"/>
                                        </p:tgtEl>
                                        <p:attrNameLst>
                                          <p:attrName>style.visibility</p:attrName>
                                        </p:attrNameLst>
                                      </p:cBhvr>
                                      <p:to>
                                        <p:strVal val="visible"/>
                                      </p:to>
                                    </p:set>
                                    <p:animEffect transition="in" filter="blinds(horizontal)">
                                      <p:cBhvr>
                                        <p:cTn id="12" dur="500"/>
                                        <p:tgtEl>
                                          <p:spTgt spid="14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45"/>
                                        </p:tgtEl>
                                        <p:attrNameLst>
                                          <p:attrName>style.visibility</p:attrName>
                                        </p:attrNameLst>
                                      </p:cBhvr>
                                      <p:to>
                                        <p:strVal val="visible"/>
                                      </p:to>
                                    </p:set>
                                    <p:animEffect transition="in" filter="blinds(horizontal)">
                                      <p:cBhvr>
                                        <p:cTn id="22" dur="500"/>
                                        <p:tgtEl>
                                          <p:spTgt spid="143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4602"/>
                                        </p:tgtEl>
                                        <p:attrNameLst>
                                          <p:attrName>style.visibility</p:attrName>
                                        </p:attrNameLst>
                                      </p:cBhvr>
                                      <p:to>
                                        <p:strVal val="visible"/>
                                      </p:to>
                                    </p:set>
                                    <p:animEffect transition="in" filter="blinds(horizontal)">
                                      <p:cBhvr>
                                        <p:cTn id="27" dur="500"/>
                                        <p:tgtEl>
                                          <p:spTgt spid="2460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611"/>
                                        </p:tgtEl>
                                        <p:attrNameLst>
                                          <p:attrName>style.visibility</p:attrName>
                                        </p:attrNameLst>
                                      </p:cBhvr>
                                      <p:to>
                                        <p:strVal val="visible"/>
                                      </p:to>
                                    </p:set>
                                    <p:animEffect transition="in" filter="blinds(horizontal)">
                                      <p:cBhvr>
                                        <p:cTn id="42" dur="500"/>
                                        <p:tgtEl>
                                          <p:spTgt spid="246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p:bldP spid="14352" grpId="0"/>
      <p:bldP spid="14345" grpId="0"/>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
          <p:cNvGrpSpPr/>
          <p:nvPr/>
        </p:nvGrpSpPr>
        <p:grpSpPr bwMode="auto">
          <a:xfrm>
            <a:off x="395288" y="685800"/>
            <a:ext cx="8377237" cy="708025"/>
            <a:chOff x="1038" y="944"/>
            <a:chExt cx="12167" cy="1113"/>
          </a:xfrm>
        </p:grpSpPr>
        <p:sp>
          <p:nvSpPr>
            <p:cNvPr id="14364" name="文本框 3"/>
            <p:cNvSpPr txBox="1">
              <a:spLocks noChangeArrowheads="1"/>
            </p:cNvSpPr>
            <p:nvPr/>
          </p:nvSpPr>
          <p:spPr bwMode="auto">
            <a:xfrm>
              <a:off x="1038" y="1165"/>
              <a:ext cx="1030"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solidFill>
                    <a:srgbClr val="0000FF"/>
                  </a:solidFill>
                  <a:latin typeface="Arial" panose="020B0604020202020204" pitchFamily="34" charset="0"/>
                  <a:ea typeface="华文细黑" panose="02010600040101010101" pitchFamily="2" charset="-122"/>
                  <a:sym typeface="Arial" panose="020B0604020202020204" pitchFamily="34" charset="0"/>
                </a:rPr>
                <a:t>例</a:t>
              </a:r>
              <a:r>
                <a:rPr lang="en-US" altLang="zh-CN" sz="2000" b="1">
                  <a:solidFill>
                    <a:srgbClr val="0000FF"/>
                  </a:solidFill>
                  <a:latin typeface="Arial" panose="020B0604020202020204" pitchFamily="34" charset="0"/>
                  <a:ea typeface="华文细黑" panose="02010600040101010101" pitchFamily="2" charset="-122"/>
                  <a:sym typeface="Arial" panose="020B0604020202020204" pitchFamily="34" charset="0"/>
                </a:rPr>
                <a:t>2 </a:t>
              </a:r>
            </a:p>
          </p:txBody>
        </p:sp>
        <p:sp>
          <p:nvSpPr>
            <p:cNvPr id="14365" name="Rectangle 2"/>
            <p:cNvSpPr>
              <a:spLocks noChangeArrowheads="1"/>
            </p:cNvSpPr>
            <p:nvPr/>
          </p:nvSpPr>
          <p:spPr bwMode="auto">
            <a:xfrm>
              <a:off x="1702" y="944"/>
              <a:ext cx="11503"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 某天文学家要测量一个遥远的恒星到地球之间的距离。计划进行一组</a:t>
              </a:r>
            </a:p>
          </p:txBody>
        </p:sp>
      </p:grpSp>
      <p:sp>
        <p:nvSpPr>
          <p:cNvPr id="14339" name="Rectangle 2"/>
          <p:cNvSpPr>
            <a:spLocks noChangeArrowheads="1"/>
          </p:cNvSpPr>
          <p:nvPr/>
        </p:nvSpPr>
        <p:spPr bwMode="auto">
          <a:xfrm>
            <a:off x="1081088" y="1370013"/>
            <a:ext cx="498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用这些测量值的平均值作为距离</a:t>
            </a:r>
            <a:r>
              <a:rPr lang="zh-CN" altLang="en-US" sz="2000" b="1">
                <a:latin typeface="华文细黑" panose="02010600040101010101" pitchFamily="2" charset="-122"/>
                <a:ea typeface="华文细黑" panose="02010600040101010101" pitchFamily="2" charset="-122"/>
                <a:sym typeface="宋体" panose="02010600030101010101" pitchFamily="2" charset="-122"/>
              </a:rPr>
              <a:t>真值</a:t>
            </a:r>
            <a:endParaRPr lang="zh-CN" altLang="en-US" sz="2000" b="1">
              <a:latin typeface="华文细黑" panose="02010600040101010101" pitchFamily="2" charset="-122"/>
              <a:ea typeface="华文细黑" panose="02010600040101010101" pitchFamily="2" charset="-122"/>
            </a:endParaRPr>
          </a:p>
        </p:txBody>
      </p:sp>
      <p:sp>
        <p:nvSpPr>
          <p:cNvPr id="14340" name="Rectangle 2"/>
          <p:cNvSpPr>
            <a:spLocks noChangeArrowheads="1"/>
          </p:cNvSpPr>
          <p:nvPr/>
        </p:nvSpPr>
        <p:spPr bwMode="auto">
          <a:xfrm>
            <a:off x="3544888" y="1860550"/>
            <a:ext cx="3487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 </a:t>
            </a:r>
            <a:r>
              <a:rPr lang="en-US" altLang="zh-CN" sz="2000" b="1" i="1">
                <a:latin typeface="Times New Roman" panose="02020603050405020304" pitchFamily="18" charset="0"/>
                <a:ea typeface="华文细黑" panose="02010600040101010101" pitchFamily="2" charset="-122"/>
              </a:rPr>
              <a:t>d</a:t>
            </a:r>
            <a:r>
              <a:rPr lang="en-US" altLang="zh-CN" sz="2000" b="1" i="1">
                <a:latin typeface="Arial" panose="020B0604020202020204" pitchFamily="34" charset="0"/>
                <a:ea typeface="华文细黑" panose="02010600040101010101" pitchFamily="2" charset="-122"/>
              </a:rPr>
              <a:t> </a:t>
            </a:r>
            <a:r>
              <a:rPr lang="en-US" altLang="zh-CN" sz="2000" b="1">
                <a:latin typeface="Arial" panose="020B0604020202020204" pitchFamily="34" charset="0"/>
                <a:ea typeface="华文细黑" panose="02010600040101010101" pitchFamily="2" charset="-122"/>
              </a:rPr>
              <a:t>(</a:t>
            </a:r>
            <a:r>
              <a:rPr lang="zh-CN" altLang="en-US" sz="2000" b="1">
                <a:latin typeface="华文细黑" panose="02010600040101010101" pitchFamily="2" charset="-122"/>
                <a:ea typeface="华文细黑" panose="02010600040101010101" pitchFamily="2" charset="-122"/>
                <a:sym typeface="Arial" panose="020B0604020202020204" pitchFamily="34" charset="0"/>
              </a:rPr>
              <a:t>距离的真值</a:t>
            </a:r>
            <a:r>
              <a:rPr lang="en-US" altLang="zh-CN" sz="2000" b="1">
                <a:latin typeface="Arial" panose="020B0604020202020204" pitchFamily="34" charset="0"/>
                <a:ea typeface="华文细黑" panose="02010600040101010101" pitchFamily="2" charset="-122"/>
              </a:rPr>
              <a:t>)</a:t>
            </a:r>
            <a:r>
              <a:rPr lang="zh-CN" altLang="en-US" sz="2000" b="1">
                <a:latin typeface="华文细黑" panose="02010600040101010101" pitchFamily="2" charset="-122"/>
                <a:ea typeface="华文细黑" panose="02010600040101010101" pitchFamily="2" charset="-122"/>
              </a:rPr>
              <a:t>，方差为</a:t>
            </a:r>
          </a:p>
        </p:txBody>
      </p:sp>
      <p:graphicFrame>
        <p:nvGraphicFramePr>
          <p:cNvPr id="14341" name="对象 7">
            <a:hlinkClick r:id="" action="ppaction://ole?verb=1"/>
          </p:cNvPr>
          <p:cNvGraphicFramePr>
            <a:graphicFrameLocks noChangeAspect="1"/>
          </p:cNvGraphicFramePr>
          <p:nvPr/>
        </p:nvGraphicFramePr>
        <p:xfrm>
          <a:off x="6440488" y="1854200"/>
          <a:ext cx="885825" cy="406400"/>
        </p:xfrm>
        <a:graphic>
          <a:graphicData uri="http://schemas.openxmlformats.org/presentationml/2006/ole">
            <mc:AlternateContent xmlns:mc="http://schemas.openxmlformats.org/markup-compatibility/2006">
              <mc:Choice xmlns:v="urn:schemas-microsoft-com:vml" Requires="v">
                <p:oleObj spid="_x0000_s27656" r:id="rId3" imgW="448945" imgH="205105" progId="Equation.KSEE3">
                  <p:embed/>
                </p:oleObj>
              </mc:Choice>
              <mc:Fallback>
                <p:oleObj r:id="rId3" imgW="448945" imgH="205105" progId="Equation.KSEE3">
                  <p:embed/>
                  <p:pic>
                    <p:nvPicPr>
                      <p:cNvPr id="0" name="对象 7">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0488" y="1854200"/>
                        <a:ext cx="8858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42" name="Rectangle 2"/>
          <p:cNvSpPr>
            <a:spLocks noChangeArrowheads="1"/>
          </p:cNvSpPr>
          <p:nvPr/>
        </p:nvSpPr>
        <p:spPr bwMode="auto">
          <a:xfrm>
            <a:off x="395288" y="2370138"/>
            <a:ext cx="414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测量多少次才能</a:t>
            </a:r>
            <a:endParaRPr lang="zh-CN" altLang="en-US" sz="2000" b="1">
              <a:latin typeface="华文细黑" panose="02010600040101010101" pitchFamily="2" charset="-122"/>
              <a:ea typeface="华文细黑" panose="02010600040101010101" pitchFamily="2" charset="-122"/>
            </a:endParaRPr>
          </a:p>
        </p:txBody>
      </p:sp>
      <p:sp>
        <p:nvSpPr>
          <p:cNvPr id="14343" name="文本框 4"/>
          <p:cNvSpPr txBox="1">
            <a:spLocks noChangeArrowheads="1"/>
          </p:cNvSpPr>
          <p:nvPr/>
        </p:nvSpPr>
        <p:spPr bwMode="auto">
          <a:xfrm>
            <a:off x="5195888" y="1365250"/>
            <a:ext cx="3630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的估计值 </a:t>
            </a:r>
            <a:r>
              <a:rPr lang="en-US" altLang="zh-CN" sz="2000" b="1">
                <a:latin typeface="Arial" panose="020B0604020202020204" pitchFamily="34" charset="0"/>
                <a:ea typeface="华文细黑" panose="02010600040101010101" pitchFamily="2" charset="-122"/>
                <a:sym typeface="Arial" panose="020B0604020202020204" pitchFamily="34" charset="0"/>
              </a:rPr>
              <a:t>(</a:t>
            </a:r>
            <a:r>
              <a:rPr lang="zh-CN" altLang="en-US" sz="2000" b="1">
                <a:latin typeface="华文细黑" panose="02010600040101010101" pitchFamily="2" charset="-122"/>
                <a:ea typeface="华文细黑" panose="02010600040101010101" pitchFamily="2" charset="-122"/>
                <a:sym typeface="宋体" panose="02010600030101010101" pitchFamily="2" charset="-122"/>
              </a:rPr>
              <a:t>单位</a:t>
            </a:r>
            <a:r>
              <a:rPr lang="en-US" altLang="zh-CN" sz="2000" b="1">
                <a:latin typeface="华文细黑" panose="02010600040101010101" pitchFamily="2" charset="-122"/>
                <a:ea typeface="华文细黑" panose="02010600040101010101" pitchFamily="2" charset="-122"/>
                <a:sym typeface="宋体" panose="02010600030101010101" pitchFamily="2" charset="-122"/>
              </a:rPr>
              <a:t>: </a:t>
            </a:r>
            <a:r>
              <a:rPr lang="zh-CN" altLang="en-US" sz="2000" b="1">
                <a:latin typeface="华文细黑" panose="02010600040101010101" pitchFamily="2" charset="-122"/>
                <a:ea typeface="华文细黑" panose="02010600040101010101" pitchFamily="2" charset="-122"/>
                <a:sym typeface="宋体" panose="02010600030101010101" pitchFamily="2" charset="-122"/>
              </a:rPr>
              <a:t>光年</a:t>
            </a:r>
            <a:r>
              <a:rPr lang="en-US" altLang="zh-CN" sz="2000" b="1">
                <a:latin typeface="Arial" panose="020B0604020202020204" pitchFamily="34" charset="0"/>
                <a:ea typeface="华文细黑" panose="02010600040101010101" pitchFamily="2" charset="-122"/>
                <a:sym typeface="Arial" panose="020B0604020202020204" pitchFamily="34" charset="0"/>
              </a:rPr>
              <a:t>)</a:t>
            </a:r>
            <a:r>
              <a:rPr lang="zh-CN" altLang="en-US" sz="2000" b="1">
                <a:latin typeface="华文细黑" panose="02010600040101010101" pitchFamily="2" charset="-122"/>
                <a:ea typeface="华文细黑" panose="02010600040101010101" pitchFamily="2" charset="-122"/>
                <a:sym typeface="Arial" panose="020B0604020202020204" pitchFamily="34" charset="0"/>
              </a:rPr>
              <a:t>。若各次</a:t>
            </a:r>
            <a:endParaRPr lang="zh-CN" altLang="en-US" sz="2000">
              <a:latin typeface="Arial" panose="020B0604020202020204" pitchFamily="34" charset="0"/>
              <a:ea typeface="宋体" panose="02010600030101010101" pitchFamily="2" charset="-122"/>
              <a:cs typeface="Arial" panose="020B0604020202020204" pitchFamily="34" charset="0"/>
            </a:endParaRPr>
          </a:p>
        </p:txBody>
      </p:sp>
      <p:sp>
        <p:nvSpPr>
          <p:cNvPr id="14344" name="文本框 7"/>
          <p:cNvSpPr txBox="1">
            <a:spLocks noChangeArrowheads="1"/>
          </p:cNvSpPr>
          <p:nvPr/>
        </p:nvSpPr>
        <p:spPr bwMode="auto">
          <a:xfrm>
            <a:off x="398463" y="1878013"/>
            <a:ext cx="3262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测量值独立同分布，期望为</a:t>
            </a:r>
            <a:endParaRPr lang="zh-CN" altLang="en-US" sz="2000">
              <a:latin typeface="Arial" panose="020B0604020202020204" pitchFamily="34" charset="0"/>
              <a:ea typeface="宋体" panose="02010600030101010101" pitchFamily="2" charset="-122"/>
              <a:cs typeface="Arial" panose="020B0604020202020204" pitchFamily="34" charset="0"/>
            </a:endParaRPr>
          </a:p>
        </p:txBody>
      </p:sp>
      <p:sp>
        <p:nvSpPr>
          <p:cNvPr id="14345" name="Rectangle 2"/>
          <p:cNvSpPr>
            <a:spLocks noChangeArrowheads="1"/>
          </p:cNvSpPr>
          <p:nvPr/>
        </p:nvSpPr>
        <p:spPr bwMode="auto">
          <a:xfrm>
            <a:off x="2224088" y="2373313"/>
            <a:ext cx="6545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sym typeface="宋体" panose="02010600030101010101" pitchFamily="2" charset="-122"/>
              </a:rPr>
              <a:t>以 </a:t>
            </a:r>
            <a:r>
              <a:rPr lang="en-US" altLang="zh-CN" sz="2000" b="1">
                <a:latin typeface="Arial" panose="020B0604020202020204" pitchFamily="34" charset="0"/>
                <a:ea typeface="华文细黑" panose="02010600040101010101" pitchFamily="2" charset="-122"/>
                <a:sym typeface="宋体" panose="02010600030101010101" pitchFamily="2" charset="-122"/>
              </a:rPr>
              <a:t>95%</a:t>
            </a:r>
            <a:r>
              <a:rPr lang="zh-CN" altLang="en-US" sz="2000" b="1">
                <a:latin typeface="Arial" panose="020B0604020202020204" pitchFamily="34" charset="0"/>
                <a:ea typeface="华文细黑" panose="02010600040101010101" pitchFamily="2" charset="-122"/>
                <a:sym typeface="宋体" panose="02010600030101010101" pitchFamily="2" charset="-122"/>
              </a:rPr>
              <a:t>以上</a:t>
            </a:r>
            <a:r>
              <a:rPr lang="zh-CN" altLang="en-US" sz="2000" b="1">
                <a:latin typeface="华文细黑" panose="02010600040101010101" pitchFamily="2" charset="-122"/>
                <a:ea typeface="华文细黑" panose="02010600040101010101" pitchFamily="2" charset="-122"/>
                <a:sym typeface="Arial" panose="020B0604020202020204" pitchFamily="34" charset="0"/>
              </a:rPr>
              <a:t>的</a:t>
            </a:r>
            <a:r>
              <a:rPr lang="zh-CN" altLang="en-US" sz="2000" b="1">
                <a:latin typeface="华文细黑" panose="02010600040101010101" pitchFamily="2" charset="-122"/>
                <a:ea typeface="华文细黑" panose="02010600040101010101" pitchFamily="2" charset="-122"/>
              </a:rPr>
              <a:t>把握保证测量误差的绝对值不超过</a:t>
            </a:r>
            <a:r>
              <a:rPr lang="en-US" altLang="zh-CN" sz="2000" b="1">
                <a:latin typeface="Arial" panose="020B0604020202020204" pitchFamily="34" charset="0"/>
                <a:ea typeface="华文细黑" panose="02010600040101010101" pitchFamily="2" charset="-122"/>
              </a:rPr>
              <a:t>0.5</a:t>
            </a:r>
            <a:r>
              <a:rPr lang="zh-CN" altLang="en-US" sz="2000" b="1">
                <a:latin typeface="华文细黑" panose="02010600040101010101" pitchFamily="2" charset="-122"/>
                <a:ea typeface="华文细黑" panose="02010600040101010101" pitchFamily="2" charset="-122"/>
              </a:rPr>
              <a:t>光年</a:t>
            </a:r>
            <a:r>
              <a:rPr lang="zh-CN" altLang="en-US" sz="2000" b="1">
                <a:latin typeface="Arial" panose="020B0604020202020204" pitchFamily="34" charset="0"/>
                <a:ea typeface="华文细黑" panose="02010600040101010101" pitchFamily="2" charset="-122"/>
              </a:rPr>
              <a:t>？</a:t>
            </a:r>
          </a:p>
        </p:txBody>
      </p:sp>
      <p:sp>
        <p:nvSpPr>
          <p:cNvPr id="14347" name="Rectangle 2"/>
          <p:cNvSpPr>
            <a:spLocks noChangeArrowheads="1"/>
          </p:cNvSpPr>
          <p:nvPr/>
        </p:nvSpPr>
        <p:spPr bwMode="auto">
          <a:xfrm>
            <a:off x="381000" y="1384300"/>
            <a:ext cx="2435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测量，</a:t>
            </a:r>
          </a:p>
        </p:txBody>
      </p:sp>
      <p:sp>
        <p:nvSpPr>
          <p:cNvPr id="14348" name="Rectangle 2"/>
          <p:cNvSpPr>
            <a:spLocks noChangeArrowheads="1"/>
          </p:cNvSpPr>
          <p:nvPr/>
        </p:nvSpPr>
        <p:spPr bwMode="auto">
          <a:xfrm>
            <a:off x="7332663" y="1868488"/>
            <a:ext cx="149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华文细黑" panose="02010600040101010101" pitchFamily="2" charset="-122"/>
                <a:ea typeface="华文细黑" panose="02010600040101010101" pitchFamily="2" charset="-122"/>
              </a:rPr>
              <a:t>，则要重复</a:t>
            </a:r>
          </a:p>
        </p:txBody>
      </p:sp>
      <p:sp>
        <p:nvSpPr>
          <p:cNvPr id="14349" name="文本框 3"/>
          <p:cNvSpPr txBox="1">
            <a:spLocks noChangeArrowheads="1"/>
          </p:cNvSpPr>
          <p:nvPr/>
        </p:nvSpPr>
        <p:spPr bwMode="auto">
          <a:xfrm>
            <a:off x="830262" y="2978150"/>
            <a:ext cx="244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设要重复测量 </a:t>
            </a:r>
            <a:r>
              <a:rPr lang="en-US" altLang="zh-CN" sz="2000" b="1" i="1">
                <a:latin typeface="Times New Roman" panose="02020603050405020304" pitchFamily="18" charset="0"/>
                <a:ea typeface="华文细黑" panose="02010600040101010101" pitchFamily="2" charset="-122"/>
                <a:sym typeface="Arial" panose="020B0604020202020204" pitchFamily="34" charset="0"/>
              </a:rPr>
              <a:t>n</a:t>
            </a:r>
            <a:r>
              <a:rPr lang="zh-CN" altLang="zh-CN" sz="2000" b="1">
                <a:latin typeface="Arial" panose="020B0604020202020204" pitchFamily="34" charset="0"/>
                <a:ea typeface="华文细黑" panose="02010600040101010101" pitchFamily="2" charset="-122"/>
                <a:sym typeface="Arial" panose="020B0604020202020204" pitchFamily="34" charset="0"/>
              </a:rPr>
              <a:t>次</a:t>
            </a:r>
            <a:r>
              <a:rPr lang="zh-CN" altLang="en-US" sz="2000" b="1">
                <a:latin typeface="华文细黑" panose="02010600040101010101" pitchFamily="2" charset="-122"/>
                <a:ea typeface="华文细黑" panose="02010600040101010101" pitchFamily="2" charset="-122"/>
                <a:sym typeface="Arial" panose="020B0604020202020204" pitchFamily="34" charset="0"/>
              </a:rPr>
              <a:t>，</a:t>
            </a:r>
          </a:p>
        </p:txBody>
      </p:sp>
      <p:graphicFrame>
        <p:nvGraphicFramePr>
          <p:cNvPr id="14350" name="对象 16">
            <a:hlinkClick r:id="" action="ppaction://ole?verb=1"/>
          </p:cNvPr>
          <p:cNvGraphicFramePr>
            <a:graphicFrameLocks noChangeAspect="1"/>
          </p:cNvGraphicFramePr>
          <p:nvPr/>
        </p:nvGraphicFramePr>
        <p:xfrm>
          <a:off x="3144837" y="3016250"/>
          <a:ext cx="1692275" cy="434975"/>
        </p:xfrm>
        <a:graphic>
          <a:graphicData uri="http://schemas.openxmlformats.org/presentationml/2006/ole">
            <mc:AlternateContent xmlns:mc="http://schemas.openxmlformats.org/markup-compatibility/2006">
              <mc:Choice xmlns:v="urn:schemas-microsoft-com:vml" Requires="v">
                <p:oleObj spid="_x0000_s27657" name="Equation" r:id="rId5" imgW="894080" imgH="229870" progId="Equation.DSMT4">
                  <p:embed/>
                </p:oleObj>
              </mc:Choice>
              <mc:Fallback>
                <p:oleObj name="Equation" r:id="rId5" imgW="894080" imgH="229870" progId="Equation.DSMT4">
                  <p:embed/>
                  <p:pic>
                    <p:nvPicPr>
                      <p:cNvPr id="0" name="对象 16">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837" y="3016250"/>
                        <a:ext cx="16922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1" name="Text Box 6"/>
          <p:cNvSpPr txBox="1">
            <a:spLocks noChangeArrowheads="1"/>
          </p:cNvSpPr>
          <p:nvPr/>
        </p:nvSpPr>
        <p:spPr bwMode="auto">
          <a:xfrm>
            <a:off x="457200" y="2998788"/>
            <a:ext cx="630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solidFill>
                  <a:srgbClr val="0000FF"/>
                </a:solidFill>
                <a:latin typeface="黑体" panose="02010609060101010101" pitchFamily="49" charset="-122"/>
                <a:ea typeface="黑体" panose="02010609060101010101" pitchFamily="49" charset="-122"/>
              </a:rPr>
              <a:t>解</a:t>
            </a:r>
          </a:p>
        </p:txBody>
      </p:sp>
      <p:sp>
        <p:nvSpPr>
          <p:cNvPr id="14352" name="文本框 3"/>
          <p:cNvSpPr txBox="1">
            <a:spLocks noChangeArrowheads="1"/>
          </p:cNvSpPr>
          <p:nvPr/>
        </p:nvSpPr>
        <p:spPr bwMode="auto">
          <a:xfrm>
            <a:off x="4821237" y="2971800"/>
            <a:ext cx="3189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为</a:t>
            </a:r>
            <a:r>
              <a:rPr lang="en-US" altLang="zh-CN" sz="2000" b="1" i="1">
                <a:latin typeface="Times New Roman" panose="02020603050405020304" pitchFamily="18" charset="0"/>
                <a:ea typeface="华文细黑" panose="02010600040101010101" pitchFamily="2" charset="-122"/>
                <a:sym typeface="Arial" panose="020B0604020202020204" pitchFamily="34" charset="0"/>
              </a:rPr>
              <a:t>n</a:t>
            </a:r>
            <a:r>
              <a:rPr lang="zh-CN" altLang="zh-CN" sz="2000" b="1">
                <a:latin typeface="Arial" panose="020B0604020202020204" pitchFamily="34" charset="0"/>
                <a:ea typeface="华文细黑" panose="02010600040101010101" pitchFamily="2" charset="-122"/>
                <a:sym typeface="Arial" panose="020B0604020202020204" pitchFamily="34" charset="0"/>
              </a:rPr>
              <a:t>次</a:t>
            </a:r>
            <a:r>
              <a:rPr lang="zh-CN" altLang="en-US" sz="2000" b="1">
                <a:latin typeface="Arial" panose="020B0604020202020204" pitchFamily="34" charset="0"/>
                <a:ea typeface="华文细黑" panose="02010600040101010101" pitchFamily="2" charset="-122"/>
                <a:sym typeface="Arial" panose="020B0604020202020204" pitchFamily="34" charset="0"/>
              </a:rPr>
              <a:t>测量值</a:t>
            </a:r>
            <a:r>
              <a:rPr lang="zh-CN" altLang="en-US" sz="2000" b="1">
                <a:latin typeface="华文细黑" panose="02010600040101010101" pitchFamily="2" charset="-122"/>
                <a:ea typeface="华文细黑" panose="02010600040101010101" pitchFamily="2" charset="-122"/>
                <a:sym typeface="Arial" panose="020B0604020202020204" pitchFamily="34" charset="0"/>
              </a:rPr>
              <a:t>，则</a:t>
            </a:r>
          </a:p>
        </p:txBody>
      </p:sp>
      <p:sp>
        <p:nvSpPr>
          <p:cNvPr id="41" name="文本框 3"/>
          <p:cNvSpPr txBox="1">
            <a:spLocks noChangeArrowheads="1"/>
          </p:cNvSpPr>
          <p:nvPr/>
        </p:nvSpPr>
        <p:spPr bwMode="auto">
          <a:xfrm>
            <a:off x="381000" y="4249738"/>
            <a:ext cx="594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由</a:t>
            </a:r>
            <a:r>
              <a:rPr lang="en-US" altLang="zh-CN" sz="2000" b="1">
                <a:solidFill>
                  <a:srgbClr val="0000FF"/>
                </a:solidFill>
                <a:latin typeface="Times New Roman" panose="02020603050405020304" pitchFamily="18" charset="0"/>
                <a:ea typeface="华文中宋" panose="02010600040101010101" pitchFamily="2" charset="-122"/>
                <a:sym typeface="Arial" panose="020B0604020202020204" pitchFamily="34" charset="0"/>
              </a:rPr>
              <a:t>Levy-Lindeberg</a:t>
            </a:r>
            <a:r>
              <a:rPr lang="en-US" altLang="zh-CN" sz="2000" b="1">
                <a:solidFill>
                  <a:srgbClr val="0000FF"/>
                </a:solidFill>
                <a:latin typeface="Arial" panose="020B0604020202020204" pitchFamily="34" charset="0"/>
                <a:ea typeface="华文中宋" panose="02010600040101010101" pitchFamily="2" charset="-122"/>
                <a:sym typeface="Arial" panose="020B0604020202020204" pitchFamily="34" charset="0"/>
              </a:rPr>
              <a:t>(</a:t>
            </a:r>
            <a:r>
              <a:rPr lang="zh-CN" altLang="en-US" sz="2000" b="1">
                <a:solidFill>
                  <a:srgbClr val="0000FF"/>
                </a:solidFill>
                <a:latin typeface="华文细黑" panose="02010600040101010101" pitchFamily="2" charset="-122"/>
                <a:ea typeface="华文细黑" panose="02010600040101010101" pitchFamily="2" charset="-122"/>
                <a:sym typeface="Arial" panose="020B0604020202020204" pitchFamily="34" charset="0"/>
              </a:rPr>
              <a:t>独立同分布的</a:t>
            </a:r>
            <a:r>
              <a:rPr lang="en-US" altLang="zh-CN" sz="2000" b="1">
                <a:solidFill>
                  <a:srgbClr val="0000FF"/>
                </a:solidFill>
                <a:latin typeface="Arial" panose="020B0604020202020204" pitchFamily="34" charset="0"/>
                <a:ea typeface="华文中宋" panose="02010600040101010101" pitchFamily="2" charset="-122"/>
                <a:sym typeface="Arial" panose="020B0604020202020204" pitchFamily="34" charset="0"/>
              </a:rPr>
              <a:t>)</a:t>
            </a:r>
            <a:r>
              <a:rPr lang="zh-CN" altLang="en-US" sz="2000" b="1">
                <a:solidFill>
                  <a:srgbClr val="0000FF"/>
                </a:solidFill>
                <a:latin typeface="华文细黑" panose="02010600040101010101" pitchFamily="2" charset="-122"/>
                <a:ea typeface="华文细黑" panose="02010600040101010101" pitchFamily="2" charset="-122"/>
                <a:sym typeface="Arial" panose="020B0604020202020204" pitchFamily="34" charset="0"/>
              </a:rPr>
              <a:t>中心极限定理</a:t>
            </a:r>
            <a:r>
              <a:rPr lang="zh-CN" altLang="en-US" sz="2000" b="1">
                <a:latin typeface="华文细黑" panose="02010600040101010101" pitchFamily="2" charset="-122"/>
                <a:ea typeface="华文细黑" panose="02010600040101010101" pitchFamily="2" charset="-122"/>
                <a:sym typeface="Arial" panose="020B0604020202020204" pitchFamily="34" charset="0"/>
              </a:rPr>
              <a:t>知</a:t>
            </a:r>
          </a:p>
        </p:txBody>
      </p:sp>
      <p:grpSp>
        <p:nvGrpSpPr>
          <p:cNvPr id="42" name="组合 41"/>
          <p:cNvGrpSpPr/>
          <p:nvPr/>
        </p:nvGrpSpPr>
        <p:grpSpPr bwMode="auto">
          <a:xfrm>
            <a:off x="2362200" y="4725988"/>
            <a:ext cx="3983038" cy="1328737"/>
            <a:chOff x="321" y="4546"/>
            <a:chExt cx="6271" cy="2091"/>
          </a:xfrm>
        </p:grpSpPr>
        <p:graphicFrame>
          <p:nvGraphicFramePr>
            <p:cNvPr id="14359" name="对象 20">
              <a:hlinkClick r:id="" action="ppaction://ole?verb=1"/>
            </p:cNvPr>
            <p:cNvGraphicFramePr>
              <a:graphicFrameLocks noChangeAspect="1"/>
            </p:cNvGraphicFramePr>
            <p:nvPr/>
          </p:nvGraphicFramePr>
          <p:xfrm>
            <a:off x="321" y="4546"/>
            <a:ext cx="3400" cy="2071"/>
          </p:xfrm>
          <a:graphic>
            <a:graphicData uri="http://schemas.openxmlformats.org/presentationml/2006/ole">
              <mc:AlternateContent xmlns:mc="http://schemas.openxmlformats.org/markup-compatibility/2006">
                <mc:Choice xmlns:v="urn:schemas-microsoft-com:vml" Requires="v">
                  <p:oleObj spid="_x0000_s27658" name="Equation" r:id="rId7" imgW="1047115" imgH="638175" progId="Equation.DSMT4">
                    <p:embed/>
                  </p:oleObj>
                </mc:Choice>
                <mc:Fallback>
                  <p:oleObj name="Equation" r:id="rId7" imgW="1047115" imgH="638175" progId="Equation.DSMT4">
                    <p:embed/>
                    <p:pic>
                      <p:nvPicPr>
                        <p:cNvPr id="0" name="对象 20">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 y="4546"/>
                          <a:ext cx="3400" cy="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360" name="对象 20">
              <a:hlinkClick r:id="" action="ppaction://ole?verb=1"/>
            </p:cNvPr>
            <p:cNvGraphicFramePr>
              <a:graphicFrameLocks noChangeAspect="1"/>
            </p:cNvGraphicFramePr>
            <p:nvPr/>
          </p:nvGraphicFramePr>
          <p:xfrm>
            <a:off x="5120" y="5457"/>
            <a:ext cx="1472" cy="635"/>
          </p:xfrm>
          <a:graphic>
            <a:graphicData uri="http://schemas.openxmlformats.org/presentationml/2006/ole">
              <mc:AlternateContent xmlns:mc="http://schemas.openxmlformats.org/markup-compatibility/2006">
                <mc:Choice xmlns:v="urn:schemas-microsoft-com:vml" Requires="v">
                  <p:oleObj spid="_x0000_s27659" r:id="rId9" imgW="478155" imgH="206375" progId="Equation.KSEE3">
                    <p:embed/>
                  </p:oleObj>
                </mc:Choice>
                <mc:Fallback>
                  <p:oleObj r:id="rId9" imgW="478155" imgH="206375" progId="Equation.KSEE3">
                    <p:embed/>
                    <p:pic>
                      <p:nvPicPr>
                        <p:cNvPr id="0" name="对象 20">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20" y="5457"/>
                          <a:ext cx="1472"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4361" name="组合 11"/>
            <p:cNvGrpSpPr/>
            <p:nvPr/>
          </p:nvGrpSpPr>
          <p:grpSpPr bwMode="auto">
            <a:xfrm>
              <a:off x="3320" y="4893"/>
              <a:ext cx="2260" cy="1744"/>
              <a:chOff x="4161" y="4614"/>
              <a:chExt cx="2260" cy="1743"/>
            </a:xfrm>
          </p:grpSpPr>
          <p:sp>
            <p:nvSpPr>
              <p:cNvPr id="14362" name="文本框 4"/>
              <p:cNvSpPr txBox="1">
                <a:spLocks noChangeArrowheads="1"/>
              </p:cNvSpPr>
              <p:nvPr/>
            </p:nvSpPr>
            <p:spPr bwMode="auto">
              <a:xfrm>
                <a:off x="4161" y="4614"/>
                <a:ext cx="2260" cy="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en-US" altLang="zh-CN" sz="6600">
                    <a:solidFill>
                      <a:srgbClr val="0033CC"/>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4363" name="文本框 3"/>
              <p:cNvSpPr txBox="1">
                <a:spLocks noChangeArrowheads="1"/>
              </p:cNvSpPr>
              <p:nvPr/>
            </p:nvSpPr>
            <p:spPr bwMode="auto">
              <a:xfrm>
                <a:off x="4641" y="4920"/>
                <a:ext cx="1267"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1600" b="1">
                    <a:solidFill>
                      <a:srgbClr val="C00000"/>
                    </a:solidFill>
                    <a:latin typeface="Arial" panose="020B0604020202020204" pitchFamily="34" charset="0"/>
                    <a:ea typeface="宋体" panose="02010600030101010101" pitchFamily="2" charset="-122"/>
                    <a:cs typeface="Arial" panose="020B0604020202020204" pitchFamily="34" charset="0"/>
                  </a:rPr>
                  <a:t>近似地</a:t>
                </a:r>
              </a:p>
            </p:txBody>
          </p:sp>
        </p:grpSp>
      </p:grpSp>
      <p:graphicFrame>
        <p:nvGraphicFramePr>
          <p:cNvPr id="48" name="对象 7">
            <a:hlinkClick r:id="" action="ppaction://ole?verb=1"/>
          </p:cNvPr>
          <p:cNvGraphicFramePr/>
          <p:nvPr/>
        </p:nvGraphicFramePr>
        <p:xfrm>
          <a:off x="3311525" y="3625850"/>
          <a:ext cx="4176712" cy="431800"/>
        </p:xfrm>
        <a:graphic>
          <a:graphicData uri="http://schemas.openxmlformats.org/presentationml/2006/ole">
            <mc:AlternateContent xmlns:mc="http://schemas.openxmlformats.org/markup-compatibility/2006">
              <mc:Choice xmlns:v="urn:schemas-microsoft-com:vml" Requires="v">
                <p:oleObj spid="_x0000_s27660" name="Equation" r:id="rId11" imgW="2387600" imgH="228600" progId="Equation.DSMT4">
                  <p:embed/>
                </p:oleObj>
              </mc:Choice>
              <mc:Fallback>
                <p:oleObj name="Equation" r:id="rId11" imgW="2387600" imgH="228600" progId="Equation.DSMT4">
                  <p:embed/>
                  <p:pic>
                    <p:nvPicPr>
                      <p:cNvPr id="0" name="对象 7">
                        <a:hlinkClick r:id="" action="ppaction://ole?verb=1"/>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1525" y="3625850"/>
                        <a:ext cx="41767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9" name="组合 2"/>
          <p:cNvGrpSpPr/>
          <p:nvPr/>
        </p:nvGrpSpPr>
        <p:grpSpPr bwMode="auto">
          <a:xfrm>
            <a:off x="1066800" y="3606800"/>
            <a:ext cx="2452687" cy="479425"/>
            <a:chOff x="5724" y="2124"/>
            <a:chExt cx="5171" cy="755"/>
          </a:xfrm>
        </p:grpSpPr>
        <p:graphicFrame>
          <p:nvGraphicFramePr>
            <p:cNvPr id="14357" name="对象 16">
              <a:hlinkClick r:id="" action="ppaction://ole?verb=1"/>
            </p:cNvPr>
            <p:cNvGraphicFramePr>
              <a:graphicFrameLocks noChangeAspect="1"/>
            </p:cNvGraphicFramePr>
            <p:nvPr/>
          </p:nvGraphicFramePr>
          <p:xfrm>
            <a:off x="5724" y="2170"/>
            <a:ext cx="595" cy="709"/>
          </p:xfrm>
          <a:graphic>
            <a:graphicData uri="http://schemas.openxmlformats.org/presentationml/2006/ole">
              <mc:AlternateContent xmlns:mc="http://schemas.openxmlformats.org/markup-compatibility/2006">
                <mc:Choice xmlns:v="urn:schemas-microsoft-com:vml" Requires="v">
                  <p:oleObj spid="_x0000_s27661" r:id="rId13" imgW="191770" imgH="229870" progId="Equation.DSMT4">
                    <p:embed/>
                  </p:oleObj>
                </mc:Choice>
                <mc:Fallback>
                  <p:oleObj r:id="rId13" imgW="191770" imgH="229870" progId="Equation.DSMT4">
                    <p:embed/>
                    <p:pic>
                      <p:nvPicPr>
                        <p:cNvPr id="0" name="对象 16">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24" y="2170"/>
                          <a:ext cx="595" cy="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358" name="Rectangle 2"/>
            <p:cNvSpPr>
              <a:spLocks noChangeArrowheads="1"/>
            </p:cNvSpPr>
            <p:nvPr/>
          </p:nvSpPr>
          <p:spPr bwMode="auto">
            <a:xfrm>
              <a:off x="5885" y="2124"/>
              <a:ext cx="501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eaLnBrk="1" hangingPunct="1"/>
              <a:r>
                <a:rPr lang="zh-CN" altLang="en-US" sz="2000" b="1">
                  <a:solidFill>
                    <a:srgbClr val="0000FF"/>
                  </a:solidFill>
                  <a:latin typeface="华文细黑" panose="02010600040101010101" pitchFamily="2" charset="-122"/>
                  <a:ea typeface="华文细黑" panose="02010600040101010101" pitchFamily="2" charset="-122"/>
                </a:rPr>
                <a:t>   独立同分布</a:t>
              </a:r>
              <a:r>
                <a:rPr lang="zh-CN" altLang="en-US" sz="2000" b="1">
                  <a:latin typeface="华文细黑" panose="02010600040101010101" pitchFamily="2" charset="-122"/>
                  <a:ea typeface="华文细黑" panose="02010600040101010101" pitchFamily="2" charset="-122"/>
                </a:rPr>
                <a:t>，且</a:t>
              </a:r>
              <a:endParaRPr lang="zh-CN" altLang="en-US" sz="2000" b="1">
                <a:latin typeface="华文细黑" panose="02010600040101010101" pitchFamily="2" charset="-122"/>
                <a:ea typeface="华文细黑" panose="02010600040101010101" pitchFamily="2" charset="-122"/>
                <a:sym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linds(horizont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3"/>
          <p:cNvSpPr txBox="1">
            <a:spLocks noChangeArrowheads="1"/>
          </p:cNvSpPr>
          <p:nvPr/>
        </p:nvSpPr>
        <p:spPr bwMode="auto">
          <a:xfrm>
            <a:off x="852488" y="1352550"/>
            <a:ext cx="6969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因此</a:t>
            </a:r>
          </a:p>
        </p:txBody>
      </p:sp>
      <p:graphicFrame>
        <p:nvGraphicFramePr>
          <p:cNvPr id="15363" name="对象 7">
            <a:hlinkClick r:id="" action="ppaction://ole?verb=1"/>
          </p:cNvPr>
          <p:cNvGraphicFramePr>
            <a:graphicFrameLocks noChangeAspect="1"/>
          </p:cNvGraphicFramePr>
          <p:nvPr/>
        </p:nvGraphicFramePr>
        <p:xfrm>
          <a:off x="1808163" y="1084263"/>
          <a:ext cx="2749550" cy="962025"/>
        </p:xfrm>
        <a:graphic>
          <a:graphicData uri="http://schemas.openxmlformats.org/presentationml/2006/ole">
            <mc:AlternateContent xmlns:mc="http://schemas.openxmlformats.org/markup-compatibility/2006">
              <mc:Choice xmlns:v="urn:schemas-microsoft-com:vml" Requires="v">
                <p:oleObj spid="_x0000_s28683" r:id="rId3" imgW="1391285" imgH="485140" progId="Equation.KSEE3">
                  <p:embed/>
                </p:oleObj>
              </mc:Choice>
              <mc:Fallback>
                <p:oleObj r:id="rId3" imgW="1391285" imgH="485140" progId="Equation.KSEE3">
                  <p:embed/>
                  <p:pic>
                    <p:nvPicPr>
                      <p:cNvPr id="0" name="对象 7">
                        <a:hlinkClick r:id="" action="ppaction://ole?verb=1"/>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163" y="1084263"/>
                        <a:ext cx="27495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5364" name="对象 7">
            <a:hlinkClick r:id="" action="ppaction://ole?verb=1"/>
          </p:cNvPr>
          <p:cNvGraphicFramePr>
            <a:graphicFrameLocks noChangeAspect="1"/>
          </p:cNvGraphicFramePr>
          <p:nvPr/>
        </p:nvGraphicFramePr>
        <p:xfrm>
          <a:off x="4572000" y="1052513"/>
          <a:ext cx="2924175" cy="1012825"/>
        </p:xfrm>
        <a:graphic>
          <a:graphicData uri="http://schemas.openxmlformats.org/presentationml/2006/ole">
            <mc:AlternateContent xmlns:mc="http://schemas.openxmlformats.org/markup-compatibility/2006">
              <mc:Choice xmlns:v="urn:schemas-microsoft-com:vml" Requires="v">
                <p:oleObj spid="_x0000_s28684" r:id="rId5" imgW="1473835" imgH="508000" progId="Equation.3">
                  <p:embed/>
                </p:oleObj>
              </mc:Choice>
              <mc:Fallback>
                <p:oleObj r:id="rId5" imgW="1473835" imgH="508000" progId="Equation.3">
                  <p:embed/>
                  <p:pic>
                    <p:nvPicPr>
                      <p:cNvPr id="0" name="对象 7">
                        <a:hlinkClick r:id="" action="ppaction://ole?verb=1"/>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052513"/>
                        <a:ext cx="2924175"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 name="对象 7">
            <a:hlinkClick r:id="" action="ppaction://ole?verb=1"/>
          </p:cNvPr>
          <p:cNvGraphicFramePr>
            <a:graphicFrameLocks noChangeAspect="1"/>
          </p:cNvGraphicFramePr>
          <p:nvPr/>
        </p:nvGraphicFramePr>
        <p:xfrm>
          <a:off x="1900238" y="2176463"/>
          <a:ext cx="2519362" cy="1012825"/>
        </p:xfrm>
        <a:graphic>
          <a:graphicData uri="http://schemas.openxmlformats.org/presentationml/2006/ole">
            <mc:AlternateContent xmlns:mc="http://schemas.openxmlformats.org/markup-compatibility/2006">
              <mc:Choice xmlns:v="urn:schemas-microsoft-com:vml" Requires="v">
                <p:oleObj spid="_x0000_s28685" r:id="rId7" imgW="1379220" imgH="510540" progId="Equation.KSEE3">
                  <p:embed/>
                </p:oleObj>
              </mc:Choice>
              <mc:Fallback>
                <p:oleObj r:id="rId7" imgW="1379220" imgH="510540" progId="Equation.KSEE3">
                  <p:embed/>
                  <p:pic>
                    <p:nvPicPr>
                      <p:cNvPr id="0" name="对象 7">
                        <a:hlinkClick r:id="" action="ppaction://ole?verb=1"/>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0238" y="2176463"/>
                        <a:ext cx="251936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对象 7">
            <a:hlinkClick r:id="" action="ppaction://ole?verb=1"/>
          </p:cNvPr>
          <p:cNvGraphicFramePr>
            <a:graphicFrameLocks noChangeAspect="1"/>
          </p:cNvGraphicFramePr>
          <p:nvPr/>
        </p:nvGraphicFramePr>
        <p:xfrm>
          <a:off x="4432300" y="2170113"/>
          <a:ext cx="1816100" cy="1012825"/>
        </p:xfrm>
        <a:graphic>
          <a:graphicData uri="http://schemas.openxmlformats.org/presentationml/2006/ole">
            <mc:AlternateContent xmlns:mc="http://schemas.openxmlformats.org/markup-compatibility/2006">
              <mc:Choice xmlns:v="urn:schemas-microsoft-com:vml" Requires="v">
                <p:oleObj spid="_x0000_s28686" r:id="rId9" imgW="919480" imgH="510540" progId="Equation.KSEE3">
                  <p:embed/>
                </p:oleObj>
              </mc:Choice>
              <mc:Fallback>
                <p:oleObj r:id="rId9" imgW="919480" imgH="510540" progId="Equation.KSEE3">
                  <p:embed/>
                  <p:pic>
                    <p:nvPicPr>
                      <p:cNvPr id="0" name="对象 7">
                        <a:hlinkClick r:id="" action="ppaction://ole?verb=1"/>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2300" y="2170113"/>
                        <a:ext cx="18161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438" name="对象 7">
            <a:hlinkClick r:id="" action="ppaction://ole?verb=1"/>
          </p:cNvPr>
          <p:cNvGraphicFramePr>
            <a:graphicFrameLocks noChangeAspect="1"/>
          </p:cNvGraphicFramePr>
          <p:nvPr/>
        </p:nvGraphicFramePr>
        <p:xfrm>
          <a:off x="6248400" y="2438083"/>
          <a:ext cx="760413" cy="357187"/>
        </p:xfrm>
        <a:graphic>
          <a:graphicData uri="http://schemas.openxmlformats.org/presentationml/2006/ole">
            <mc:AlternateContent xmlns:mc="http://schemas.openxmlformats.org/markup-compatibility/2006">
              <mc:Choice xmlns:v="urn:schemas-microsoft-com:vml" Requires="v">
                <p:oleObj spid="_x0000_s28687" r:id="rId11" imgW="436880" imgH="179705" progId="Equation.KSEE3">
                  <p:embed/>
                </p:oleObj>
              </mc:Choice>
              <mc:Fallback>
                <p:oleObj r:id="rId11" imgW="436880" imgH="179705" progId="Equation.KSEE3">
                  <p:embed/>
                  <p:pic>
                    <p:nvPicPr>
                      <p:cNvPr id="0" name="对象 7">
                        <a:hlinkClick r:id="" action="ppaction://ole?verb=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2438083"/>
                        <a:ext cx="76041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文本框 3"/>
          <p:cNvSpPr txBox="1">
            <a:spLocks noChangeArrowheads="1"/>
          </p:cNvSpPr>
          <p:nvPr/>
        </p:nvSpPr>
        <p:spPr bwMode="auto">
          <a:xfrm>
            <a:off x="942975" y="34861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即</a:t>
            </a:r>
          </a:p>
        </p:txBody>
      </p:sp>
      <p:graphicFrame>
        <p:nvGraphicFramePr>
          <p:cNvPr id="19" name="对象 7">
            <a:hlinkClick r:id="" action="ppaction://ole?verb=1"/>
          </p:cNvPr>
          <p:cNvGraphicFramePr>
            <a:graphicFrameLocks noChangeAspect="1"/>
          </p:cNvGraphicFramePr>
          <p:nvPr/>
        </p:nvGraphicFramePr>
        <p:xfrm>
          <a:off x="1965325" y="3276600"/>
          <a:ext cx="1844675" cy="1009650"/>
        </p:xfrm>
        <a:graphic>
          <a:graphicData uri="http://schemas.openxmlformats.org/presentationml/2006/ole">
            <mc:AlternateContent xmlns:mc="http://schemas.openxmlformats.org/markup-compatibility/2006">
              <mc:Choice xmlns:v="urn:schemas-microsoft-com:vml" Requires="v">
                <p:oleObj spid="_x0000_s28688" r:id="rId13" imgW="1043305" imgH="508635" progId="Equation.DSMT4">
                  <p:embed/>
                </p:oleObj>
              </mc:Choice>
              <mc:Fallback>
                <p:oleObj r:id="rId13" imgW="1043305" imgH="508635" progId="Equation.DSMT4">
                  <p:embed/>
                  <p:pic>
                    <p:nvPicPr>
                      <p:cNvPr id="0" name="对象 7">
                        <a:hlinkClick r:id="" action="ppaction://ole?verb=1"/>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5325" y="3276600"/>
                        <a:ext cx="18446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文本框 3"/>
          <p:cNvSpPr txBox="1">
            <a:spLocks noChangeArrowheads="1"/>
          </p:cNvSpPr>
          <p:nvPr/>
        </p:nvSpPr>
        <p:spPr bwMode="auto">
          <a:xfrm>
            <a:off x="914400" y="4343400"/>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查标准正态分布表，得</a:t>
            </a:r>
          </a:p>
        </p:txBody>
      </p:sp>
      <p:graphicFrame>
        <p:nvGraphicFramePr>
          <p:cNvPr id="22" name="对象 7">
            <a:hlinkClick r:id="" action="ppaction://ole?verb=1"/>
          </p:cNvPr>
          <p:cNvGraphicFramePr>
            <a:graphicFrameLocks noChangeAspect="1"/>
          </p:cNvGraphicFramePr>
          <p:nvPr/>
        </p:nvGraphicFramePr>
        <p:xfrm>
          <a:off x="3816350" y="4395788"/>
          <a:ext cx="1676400" cy="396875"/>
        </p:xfrm>
        <a:graphic>
          <a:graphicData uri="http://schemas.openxmlformats.org/presentationml/2006/ole">
            <mc:AlternateContent xmlns:mc="http://schemas.openxmlformats.org/markup-compatibility/2006">
              <mc:Choice xmlns:v="urn:schemas-microsoft-com:vml" Requires="v">
                <p:oleObj spid="_x0000_s28689" name="Equation" r:id="rId15" imgW="1008380" imgH="216535" progId="Equation.DSMT4">
                  <p:embed/>
                </p:oleObj>
              </mc:Choice>
              <mc:Fallback>
                <p:oleObj name="Equation" r:id="rId15" imgW="1008380" imgH="216535" progId="Equation.DSMT4">
                  <p:embed/>
                  <p:pic>
                    <p:nvPicPr>
                      <p:cNvPr id="0" name="对象 7">
                        <a:hlinkClick r:id="" action="ppaction://ole?verb=1"/>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6350" y="4395788"/>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 name="文本框 3"/>
          <p:cNvSpPr txBox="1">
            <a:spLocks noChangeArrowheads="1"/>
          </p:cNvSpPr>
          <p:nvPr/>
        </p:nvSpPr>
        <p:spPr bwMode="auto">
          <a:xfrm>
            <a:off x="914400" y="5099050"/>
            <a:ext cx="2749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由分布函数的单调性知</a:t>
            </a:r>
          </a:p>
        </p:txBody>
      </p:sp>
      <p:graphicFrame>
        <p:nvGraphicFramePr>
          <p:cNvPr id="33" name="对象 7">
            <a:hlinkClick r:id="" action="ppaction://ole?verb=1"/>
          </p:cNvPr>
          <p:cNvGraphicFramePr>
            <a:graphicFrameLocks noChangeAspect="1"/>
          </p:cNvGraphicFramePr>
          <p:nvPr/>
        </p:nvGraphicFramePr>
        <p:xfrm>
          <a:off x="3740150" y="4900613"/>
          <a:ext cx="1143000" cy="858837"/>
        </p:xfrm>
        <a:graphic>
          <a:graphicData uri="http://schemas.openxmlformats.org/presentationml/2006/ole">
            <mc:AlternateContent xmlns:mc="http://schemas.openxmlformats.org/markup-compatibility/2006">
              <mc:Choice xmlns:v="urn:schemas-microsoft-com:vml" Requires="v">
                <p:oleObj spid="_x0000_s28690" r:id="rId17" imgW="673735" imgH="432435" progId="Equation.DSMT4">
                  <p:embed/>
                </p:oleObj>
              </mc:Choice>
              <mc:Fallback>
                <p:oleObj r:id="rId17" imgW="673735" imgH="432435" progId="Equation.DSMT4">
                  <p:embed/>
                  <p:pic>
                    <p:nvPicPr>
                      <p:cNvPr id="0" name="对象 7">
                        <a:hlinkClick r:id="" action="ppaction://ole?verb=1"/>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40150" y="4900613"/>
                        <a:ext cx="11430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 name="文本框 3"/>
          <p:cNvSpPr txBox="1">
            <a:spLocks noChangeArrowheads="1"/>
          </p:cNvSpPr>
          <p:nvPr/>
        </p:nvSpPr>
        <p:spPr bwMode="auto">
          <a:xfrm>
            <a:off x="936625" y="584835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华文细黑" panose="02010600040101010101" pitchFamily="2" charset="-122"/>
                <a:ea typeface="华文细黑" panose="02010600040101010101" pitchFamily="2" charset="-122"/>
                <a:sym typeface="Arial" panose="020B0604020202020204" pitchFamily="34" charset="0"/>
              </a:rPr>
              <a:t>即</a:t>
            </a:r>
          </a:p>
        </p:txBody>
      </p:sp>
      <p:graphicFrame>
        <p:nvGraphicFramePr>
          <p:cNvPr id="36" name="对象 7">
            <a:hlinkClick r:id="" action="ppaction://ole?verb=1"/>
          </p:cNvPr>
          <p:cNvGraphicFramePr>
            <a:graphicFrameLocks noChangeAspect="1"/>
          </p:cNvGraphicFramePr>
          <p:nvPr/>
        </p:nvGraphicFramePr>
        <p:xfrm>
          <a:off x="1454150" y="5867400"/>
          <a:ext cx="1047750" cy="323850"/>
        </p:xfrm>
        <a:graphic>
          <a:graphicData uri="http://schemas.openxmlformats.org/presentationml/2006/ole">
            <mc:AlternateContent xmlns:mc="http://schemas.openxmlformats.org/markup-compatibility/2006">
              <mc:Choice xmlns:v="urn:schemas-microsoft-com:vml" Requires="v">
                <p:oleObj spid="_x0000_s28691" name="Equation" r:id="rId19" imgW="626110" imgH="178435" progId="Equation.DSMT4">
                  <p:embed/>
                </p:oleObj>
              </mc:Choice>
              <mc:Fallback>
                <p:oleObj name="Equation" r:id="rId19" imgW="626110" imgH="178435" progId="Equation.DSMT4">
                  <p:embed/>
                  <p:pic>
                    <p:nvPicPr>
                      <p:cNvPr id="0" name="对象 7">
                        <a:hlinkClick r:id="" action="ppaction://ole?verb=1"/>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54150" y="5867400"/>
                        <a:ext cx="10477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9" name="文本框 3"/>
          <p:cNvSpPr txBox="1">
            <a:spLocks noChangeArrowheads="1"/>
          </p:cNvSpPr>
          <p:nvPr/>
        </p:nvSpPr>
        <p:spPr bwMode="auto">
          <a:xfrm>
            <a:off x="3802063" y="5813425"/>
            <a:ext cx="3290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故至少要作</a:t>
            </a:r>
            <a:r>
              <a:rPr lang="en-US" altLang="zh-CN" sz="2000">
                <a:latin typeface="Arial" panose="020B0604020202020204" pitchFamily="34" charset="0"/>
                <a:ea typeface="华文细黑" panose="02010600040101010101" pitchFamily="2" charset="-122"/>
                <a:sym typeface="Arial" panose="020B0604020202020204" pitchFamily="34" charset="0"/>
              </a:rPr>
              <a:t>62</a:t>
            </a:r>
            <a:r>
              <a:rPr lang="zh-CN" altLang="zh-CN" sz="2000" b="1">
                <a:latin typeface="Arial" panose="020B0604020202020204" pitchFamily="34" charset="0"/>
                <a:ea typeface="华文细黑" panose="02010600040101010101" pitchFamily="2" charset="-122"/>
                <a:sym typeface="Arial" panose="020B0604020202020204" pitchFamily="34" charset="0"/>
              </a:rPr>
              <a:t>次</a:t>
            </a:r>
            <a:r>
              <a:rPr lang="zh-CN" altLang="en-US" sz="2000" b="1">
                <a:latin typeface="Arial" panose="020B0604020202020204" pitchFamily="34" charset="0"/>
                <a:ea typeface="华文细黑" panose="02010600040101010101" pitchFamily="2" charset="-122"/>
                <a:sym typeface="Arial" panose="020B0604020202020204" pitchFamily="34" charset="0"/>
              </a:rPr>
              <a:t>重复测量。</a:t>
            </a:r>
            <a:endParaRPr lang="zh-CN" altLang="en-US" sz="2000" b="1">
              <a:latin typeface="华文细黑" panose="02010600040101010101" pitchFamily="2" charset="-122"/>
              <a:ea typeface="华文细黑" panose="02010600040101010101" pitchFamily="2" charset="-122"/>
              <a:sym typeface="Arial" panose="020B0604020202020204" pitchFamily="34" charset="0"/>
            </a:endParaRPr>
          </a:p>
        </p:txBody>
      </p:sp>
      <p:sp>
        <p:nvSpPr>
          <p:cNvPr id="2" name="文本框 3"/>
          <p:cNvSpPr txBox="1">
            <a:spLocks noChangeArrowheads="1"/>
          </p:cNvSpPr>
          <p:nvPr/>
        </p:nvSpPr>
        <p:spPr bwMode="auto">
          <a:xfrm>
            <a:off x="2597150" y="5824538"/>
            <a:ext cx="1441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Tahoma" panose="020B0604030504040204" pitchFamily="34" charset="0"/>
              </a:defRPr>
            </a:lvl9pPr>
          </a:lstStyle>
          <a:p>
            <a:pPr algn="ctr" eaLnBrk="1" hangingPunct="1"/>
            <a:r>
              <a:rPr lang="zh-CN" altLang="en-US" sz="2000" b="1">
                <a:latin typeface="Arial" panose="020B0604020202020204" pitchFamily="34" charset="0"/>
                <a:ea typeface="华文细黑" panose="02010600040101010101" pitchFamily="2" charset="-122"/>
                <a:sym typeface="Arial" panose="020B0604020202020204" pitchFamily="34" charset="0"/>
              </a:rPr>
              <a:t>取 </a:t>
            </a:r>
            <a:r>
              <a:rPr lang="en-US" altLang="zh-CN" sz="2000" b="1" i="1">
                <a:solidFill>
                  <a:srgbClr val="0000FF"/>
                </a:solidFill>
                <a:latin typeface="Times New Roman" panose="02020603050405020304" pitchFamily="18" charset="0"/>
                <a:ea typeface="华文细黑" panose="02010600040101010101" pitchFamily="2" charset="-122"/>
                <a:sym typeface="Arial" panose="020B0604020202020204" pitchFamily="34" charset="0"/>
              </a:rPr>
              <a:t>n = </a:t>
            </a:r>
            <a:r>
              <a:rPr lang="en-US" altLang="zh-CN" sz="2000">
                <a:solidFill>
                  <a:srgbClr val="0000FF"/>
                </a:solidFill>
                <a:latin typeface="Times New Roman" panose="02020603050405020304" pitchFamily="18" charset="0"/>
                <a:ea typeface="华文细黑" panose="02010600040101010101" pitchFamily="2" charset="-122"/>
                <a:sym typeface="Arial" panose="020B0604020202020204" pitchFamily="34" charset="0"/>
              </a:rPr>
              <a:t>62</a:t>
            </a:r>
            <a:r>
              <a:rPr lang="zh-CN" altLang="en-US" sz="2000" b="1">
                <a:latin typeface="华文细黑" panose="02010600040101010101" pitchFamily="2" charset="-122"/>
                <a:ea typeface="华文细黑" panose="02010600040101010101" pitchFamily="2" charset="-122"/>
                <a:sym typeface="Arial" panose="020B0604020202020204"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linds(horizontal)">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blinds(horizontal)">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blinds(horizontal)">
                                      <p:cBhvr>
                                        <p:cTn id="17" dur="500"/>
                                        <p:tgtEl>
                                          <p:spTgt spid="153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438"/>
                                        </p:tgtEl>
                                        <p:attrNameLst>
                                          <p:attrName>style.visibility</p:attrName>
                                        </p:attrNameLst>
                                      </p:cBhvr>
                                      <p:to>
                                        <p:strVal val="visible"/>
                                      </p:to>
                                    </p:set>
                                    <p:animEffect transition="in" filter="blinds(horizontal)">
                                      <p:cBhvr>
                                        <p:cTn id="32" dur="500"/>
                                        <p:tgtEl>
                                          <p:spTgt spid="184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blinds(horizontal)">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linds(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linds(horizont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par>
                                <p:cTn id="68" presetID="3" presetClass="entr" presetSubtype="1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blinds(horizontal)">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4349"/>
                                        </p:tgtEl>
                                        <p:attrNameLst>
                                          <p:attrName>style.visibility</p:attrName>
                                        </p:attrNameLst>
                                      </p:cBhvr>
                                      <p:to>
                                        <p:strVal val="visible"/>
                                      </p:to>
                                    </p:set>
                                    <p:animEffect transition="in" filter="blinds(horizontal)">
                                      <p:cBhvr>
                                        <p:cTn id="75" dur="500"/>
                                        <p:tgtEl>
                                          <p:spTgt spid="14349"/>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blinds(horizontal)">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8" grpId="0"/>
      <p:bldP spid="21" grpId="0"/>
      <p:bldP spid="32" grpId="0"/>
      <p:bldP spid="35" grpId="0"/>
      <p:bldP spid="14349"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1143000" y="1600200"/>
            <a:ext cx="6804025" cy="4724400"/>
          </a:xfrm>
          <a:prstGeom prst="rect">
            <a:avLst/>
          </a:prstGeom>
          <a:solidFill>
            <a:srgbClr val="000099"/>
          </a:solidFill>
          <a:ln w="25400">
            <a:solidFill>
              <a:srgbClr val="385D8A"/>
            </a:solidFill>
            <a:round/>
          </a:ln>
        </p:spPr>
        <p:txBody>
          <a:bodyPr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endParaRPr lang="zh-CN" altLang="en-US">
              <a:solidFill>
                <a:srgbClr val="FFFFFF"/>
              </a:solidFill>
              <a:latin typeface="Calibri" panose="020F0502020204030204" pitchFamily="34" charset="0"/>
            </a:endParaRPr>
          </a:p>
        </p:txBody>
      </p:sp>
      <p:sp>
        <p:nvSpPr>
          <p:cNvPr id="11" name="Oval 8"/>
          <p:cNvSpPr>
            <a:spLocks noChangeArrowheads="1"/>
          </p:cNvSpPr>
          <p:nvPr/>
        </p:nvSpPr>
        <p:spPr bwMode="auto">
          <a:xfrm rot="17774864">
            <a:off x="4445001" y="2184400"/>
            <a:ext cx="150812" cy="147637"/>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12" name="Oval 9"/>
          <p:cNvSpPr>
            <a:spLocks noChangeArrowheads="1"/>
          </p:cNvSpPr>
          <p:nvPr/>
        </p:nvSpPr>
        <p:spPr bwMode="auto">
          <a:xfrm rot="17774864">
            <a:off x="4446587" y="2182813"/>
            <a:ext cx="150813" cy="147638"/>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13" name="Oval 10"/>
          <p:cNvSpPr>
            <a:spLocks noChangeArrowheads="1"/>
          </p:cNvSpPr>
          <p:nvPr/>
        </p:nvSpPr>
        <p:spPr bwMode="auto">
          <a:xfrm rot="17774864">
            <a:off x="4446587" y="2182813"/>
            <a:ext cx="150813" cy="147638"/>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nvGrpSpPr>
          <p:cNvPr id="17" name="Group 17"/>
          <p:cNvGrpSpPr/>
          <p:nvPr/>
        </p:nvGrpSpPr>
        <p:grpSpPr bwMode="auto">
          <a:xfrm>
            <a:off x="1939925" y="4670425"/>
            <a:ext cx="5200650" cy="1201738"/>
            <a:chOff x="1269" y="2294"/>
            <a:chExt cx="3276" cy="757"/>
          </a:xfrm>
        </p:grpSpPr>
        <p:sp>
          <p:nvSpPr>
            <p:cNvPr id="21510" name="Oval 18"/>
            <p:cNvSpPr>
              <a:spLocks noChangeArrowheads="1"/>
            </p:cNvSpPr>
            <p:nvPr/>
          </p:nvSpPr>
          <p:spPr bwMode="auto">
            <a:xfrm rot="-3825135">
              <a:off x="2734" y="228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1" name="Oval 19"/>
            <p:cNvSpPr>
              <a:spLocks noChangeArrowheads="1"/>
            </p:cNvSpPr>
            <p:nvPr/>
          </p:nvSpPr>
          <p:spPr bwMode="auto">
            <a:xfrm rot="-3825135">
              <a:off x="1259" y="2933"/>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2" name="Oval 20"/>
            <p:cNvSpPr>
              <a:spLocks noChangeArrowheads="1"/>
            </p:cNvSpPr>
            <p:nvPr/>
          </p:nvSpPr>
          <p:spPr bwMode="auto">
            <a:xfrm rot="-3825135">
              <a:off x="1474" y="284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3" name="Oval 21"/>
            <p:cNvSpPr>
              <a:spLocks noChangeArrowheads="1"/>
            </p:cNvSpPr>
            <p:nvPr/>
          </p:nvSpPr>
          <p:spPr bwMode="auto">
            <a:xfrm rot="-3825135">
              <a:off x="2527" y="237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4" name="Oval 22"/>
            <p:cNvSpPr>
              <a:spLocks noChangeArrowheads="1"/>
            </p:cNvSpPr>
            <p:nvPr/>
          </p:nvSpPr>
          <p:spPr bwMode="auto">
            <a:xfrm rot="-3825135">
              <a:off x="2946" y="285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5" name="Oval 23"/>
            <p:cNvSpPr>
              <a:spLocks noChangeArrowheads="1"/>
            </p:cNvSpPr>
            <p:nvPr/>
          </p:nvSpPr>
          <p:spPr bwMode="auto">
            <a:xfrm rot="-3825135">
              <a:off x="2729" y="285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6" name="Oval 24"/>
            <p:cNvSpPr>
              <a:spLocks noChangeArrowheads="1"/>
            </p:cNvSpPr>
            <p:nvPr/>
          </p:nvSpPr>
          <p:spPr bwMode="auto">
            <a:xfrm rot="-3825135">
              <a:off x="2729" y="2664"/>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7" name="Oval 25"/>
            <p:cNvSpPr>
              <a:spLocks noChangeArrowheads="1"/>
            </p:cNvSpPr>
            <p:nvPr/>
          </p:nvSpPr>
          <p:spPr bwMode="auto">
            <a:xfrm rot="-3825135">
              <a:off x="2729" y="275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8" name="Oval 26"/>
            <p:cNvSpPr>
              <a:spLocks noChangeArrowheads="1"/>
            </p:cNvSpPr>
            <p:nvPr/>
          </p:nvSpPr>
          <p:spPr bwMode="auto">
            <a:xfrm rot="-3825135">
              <a:off x="3156" y="2854"/>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19" name="Oval 27"/>
            <p:cNvSpPr>
              <a:spLocks noChangeArrowheads="1"/>
            </p:cNvSpPr>
            <p:nvPr/>
          </p:nvSpPr>
          <p:spPr bwMode="auto">
            <a:xfrm rot="-3825135">
              <a:off x="2734" y="256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0" name="Oval 28"/>
            <p:cNvSpPr>
              <a:spLocks noChangeArrowheads="1"/>
            </p:cNvSpPr>
            <p:nvPr/>
          </p:nvSpPr>
          <p:spPr bwMode="auto">
            <a:xfrm rot="-3825135">
              <a:off x="2734" y="238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1" name="Oval 29"/>
            <p:cNvSpPr>
              <a:spLocks noChangeArrowheads="1"/>
            </p:cNvSpPr>
            <p:nvPr/>
          </p:nvSpPr>
          <p:spPr bwMode="auto">
            <a:xfrm rot="-3825135">
              <a:off x="2734" y="247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2" name="Oval 30"/>
            <p:cNvSpPr>
              <a:spLocks noChangeArrowheads="1"/>
            </p:cNvSpPr>
            <p:nvPr/>
          </p:nvSpPr>
          <p:spPr bwMode="auto">
            <a:xfrm rot="-3825135">
              <a:off x="2951" y="228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3" name="Oval 31"/>
            <p:cNvSpPr>
              <a:spLocks noChangeArrowheads="1"/>
            </p:cNvSpPr>
            <p:nvPr/>
          </p:nvSpPr>
          <p:spPr bwMode="auto">
            <a:xfrm rot="-3825135">
              <a:off x="2946" y="266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4" name="Oval 32"/>
            <p:cNvSpPr>
              <a:spLocks noChangeArrowheads="1"/>
            </p:cNvSpPr>
            <p:nvPr/>
          </p:nvSpPr>
          <p:spPr bwMode="auto">
            <a:xfrm rot="-3825135">
              <a:off x="2946" y="276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5" name="Oval 33"/>
            <p:cNvSpPr>
              <a:spLocks noChangeArrowheads="1"/>
            </p:cNvSpPr>
            <p:nvPr/>
          </p:nvSpPr>
          <p:spPr bwMode="auto">
            <a:xfrm rot="-3825135">
              <a:off x="2951" y="257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6" name="Oval 34"/>
            <p:cNvSpPr>
              <a:spLocks noChangeArrowheads="1"/>
            </p:cNvSpPr>
            <p:nvPr/>
          </p:nvSpPr>
          <p:spPr bwMode="auto">
            <a:xfrm rot="-3825135">
              <a:off x="2951" y="2383"/>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7" name="Oval 35"/>
            <p:cNvSpPr>
              <a:spLocks noChangeArrowheads="1"/>
            </p:cNvSpPr>
            <p:nvPr/>
          </p:nvSpPr>
          <p:spPr bwMode="auto">
            <a:xfrm rot="-3825135">
              <a:off x="2951" y="247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8" name="Oval 36"/>
            <p:cNvSpPr>
              <a:spLocks noChangeArrowheads="1"/>
            </p:cNvSpPr>
            <p:nvPr/>
          </p:nvSpPr>
          <p:spPr bwMode="auto">
            <a:xfrm rot="-3825135">
              <a:off x="3156" y="2763"/>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29" name="Oval 37"/>
            <p:cNvSpPr>
              <a:spLocks noChangeArrowheads="1"/>
            </p:cNvSpPr>
            <p:nvPr/>
          </p:nvSpPr>
          <p:spPr bwMode="auto">
            <a:xfrm rot="-3825135">
              <a:off x="3156" y="257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0" name="Oval 38"/>
            <p:cNvSpPr>
              <a:spLocks noChangeArrowheads="1"/>
            </p:cNvSpPr>
            <p:nvPr/>
          </p:nvSpPr>
          <p:spPr bwMode="auto">
            <a:xfrm rot="-3825135">
              <a:off x="3156" y="267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1" name="Oval 39"/>
            <p:cNvSpPr>
              <a:spLocks noChangeArrowheads="1"/>
            </p:cNvSpPr>
            <p:nvPr/>
          </p:nvSpPr>
          <p:spPr bwMode="auto">
            <a:xfrm rot="-3825135">
              <a:off x="3161" y="248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2" name="Oval 40"/>
            <p:cNvSpPr>
              <a:spLocks noChangeArrowheads="1"/>
            </p:cNvSpPr>
            <p:nvPr/>
          </p:nvSpPr>
          <p:spPr bwMode="auto">
            <a:xfrm rot="-3825135">
              <a:off x="3161" y="238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3" name="Oval 41"/>
            <p:cNvSpPr>
              <a:spLocks noChangeArrowheads="1"/>
            </p:cNvSpPr>
            <p:nvPr/>
          </p:nvSpPr>
          <p:spPr bwMode="auto">
            <a:xfrm rot="-3825135">
              <a:off x="2521" y="293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4" name="Oval 42"/>
            <p:cNvSpPr>
              <a:spLocks noChangeArrowheads="1"/>
            </p:cNvSpPr>
            <p:nvPr/>
          </p:nvSpPr>
          <p:spPr bwMode="auto">
            <a:xfrm rot="-3825135">
              <a:off x="2521" y="284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5" name="Oval 43"/>
            <p:cNvSpPr>
              <a:spLocks noChangeArrowheads="1"/>
            </p:cNvSpPr>
            <p:nvPr/>
          </p:nvSpPr>
          <p:spPr bwMode="auto">
            <a:xfrm rot="-3825135">
              <a:off x="2521" y="2660"/>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6" name="Oval 44"/>
            <p:cNvSpPr>
              <a:spLocks noChangeArrowheads="1"/>
            </p:cNvSpPr>
            <p:nvPr/>
          </p:nvSpPr>
          <p:spPr bwMode="auto">
            <a:xfrm rot="-3825135">
              <a:off x="2521" y="2755"/>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7" name="Oval 45"/>
            <p:cNvSpPr>
              <a:spLocks noChangeArrowheads="1"/>
            </p:cNvSpPr>
            <p:nvPr/>
          </p:nvSpPr>
          <p:spPr bwMode="auto">
            <a:xfrm rot="-3825135">
              <a:off x="2526" y="2565"/>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8" name="Oval 46"/>
            <p:cNvSpPr>
              <a:spLocks noChangeArrowheads="1"/>
            </p:cNvSpPr>
            <p:nvPr/>
          </p:nvSpPr>
          <p:spPr bwMode="auto">
            <a:xfrm rot="-3825135">
              <a:off x="2526" y="247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39" name="Oval 47"/>
            <p:cNvSpPr>
              <a:spLocks noChangeArrowheads="1"/>
            </p:cNvSpPr>
            <p:nvPr/>
          </p:nvSpPr>
          <p:spPr bwMode="auto">
            <a:xfrm rot="-3825135">
              <a:off x="2315" y="293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0" name="Oval 48"/>
            <p:cNvSpPr>
              <a:spLocks noChangeArrowheads="1"/>
            </p:cNvSpPr>
            <p:nvPr/>
          </p:nvSpPr>
          <p:spPr bwMode="auto">
            <a:xfrm rot="-3825135">
              <a:off x="2315" y="284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1" name="Oval 49"/>
            <p:cNvSpPr>
              <a:spLocks noChangeArrowheads="1"/>
            </p:cNvSpPr>
            <p:nvPr/>
          </p:nvSpPr>
          <p:spPr bwMode="auto">
            <a:xfrm rot="-3825135">
              <a:off x="2315" y="266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2" name="Oval 50"/>
            <p:cNvSpPr>
              <a:spLocks noChangeArrowheads="1"/>
            </p:cNvSpPr>
            <p:nvPr/>
          </p:nvSpPr>
          <p:spPr bwMode="auto">
            <a:xfrm rot="-3825135">
              <a:off x="2315" y="275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3" name="Oval 51"/>
            <p:cNvSpPr>
              <a:spLocks noChangeArrowheads="1"/>
            </p:cNvSpPr>
            <p:nvPr/>
          </p:nvSpPr>
          <p:spPr bwMode="auto">
            <a:xfrm rot="-3825135">
              <a:off x="2320" y="256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4" name="Oval 52"/>
            <p:cNvSpPr>
              <a:spLocks noChangeArrowheads="1"/>
            </p:cNvSpPr>
            <p:nvPr/>
          </p:nvSpPr>
          <p:spPr bwMode="auto">
            <a:xfrm rot="-3825135">
              <a:off x="2102" y="293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5" name="Oval 53"/>
            <p:cNvSpPr>
              <a:spLocks noChangeArrowheads="1"/>
            </p:cNvSpPr>
            <p:nvPr/>
          </p:nvSpPr>
          <p:spPr bwMode="auto">
            <a:xfrm rot="-3825135">
              <a:off x="2102" y="284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6" name="Oval 54"/>
            <p:cNvSpPr>
              <a:spLocks noChangeArrowheads="1"/>
            </p:cNvSpPr>
            <p:nvPr/>
          </p:nvSpPr>
          <p:spPr bwMode="auto">
            <a:xfrm rot="-3825135">
              <a:off x="2102" y="266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7" name="Oval 55"/>
            <p:cNvSpPr>
              <a:spLocks noChangeArrowheads="1"/>
            </p:cNvSpPr>
            <p:nvPr/>
          </p:nvSpPr>
          <p:spPr bwMode="auto">
            <a:xfrm rot="-3825135">
              <a:off x="2102" y="275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8" name="Oval 56"/>
            <p:cNvSpPr>
              <a:spLocks noChangeArrowheads="1"/>
            </p:cNvSpPr>
            <p:nvPr/>
          </p:nvSpPr>
          <p:spPr bwMode="auto">
            <a:xfrm rot="-3825135">
              <a:off x="1900" y="294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49" name="Oval 57"/>
            <p:cNvSpPr>
              <a:spLocks noChangeArrowheads="1"/>
            </p:cNvSpPr>
            <p:nvPr/>
          </p:nvSpPr>
          <p:spPr bwMode="auto">
            <a:xfrm rot="-3825135">
              <a:off x="1900" y="285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0" name="Oval 58"/>
            <p:cNvSpPr>
              <a:spLocks noChangeArrowheads="1"/>
            </p:cNvSpPr>
            <p:nvPr/>
          </p:nvSpPr>
          <p:spPr bwMode="auto">
            <a:xfrm rot="-3825135">
              <a:off x="1900" y="276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1" name="Oval 59"/>
            <p:cNvSpPr>
              <a:spLocks noChangeArrowheads="1"/>
            </p:cNvSpPr>
            <p:nvPr/>
          </p:nvSpPr>
          <p:spPr bwMode="auto">
            <a:xfrm rot="-3825135">
              <a:off x="1682" y="294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2" name="Oval 60"/>
            <p:cNvSpPr>
              <a:spLocks noChangeArrowheads="1"/>
            </p:cNvSpPr>
            <p:nvPr/>
          </p:nvSpPr>
          <p:spPr bwMode="auto">
            <a:xfrm rot="-3825135">
              <a:off x="1682" y="2850"/>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3" name="Oval 61"/>
            <p:cNvSpPr>
              <a:spLocks noChangeArrowheads="1"/>
            </p:cNvSpPr>
            <p:nvPr/>
          </p:nvSpPr>
          <p:spPr bwMode="auto">
            <a:xfrm rot="-3825135">
              <a:off x="1475" y="293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4" name="Oval 62"/>
            <p:cNvSpPr>
              <a:spLocks noChangeArrowheads="1"/>
            </p:cNvSpPr>
            <p:nvPr/>
          </p:nvSpPr>
          <p:spPr bwMode="auto">
            <a:xfrm rot="-3825135">
              <a:off x="1682" y="275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5" name="Oval 63"/>
            <p:cNvSpPr>
              <a:spLocks noChangeArrowheads="1"/>
            </p:cNvSpPr>
            <p:nvPr/>
          </p:nvSpPr>
          <p:spPr bwMode="auto">
            <a:xfrm rot="-3825135">
              <a:off x="3371" y="293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6" name="Oval 64"/>
            <p:cNvSpPr>
              <a:spLocks noChangeArrowheads="1"/>
            </p:cNvSpPr>
            <p:nvPr/>
          </p:nvSpPr>
          <p:spPr bwMode="auto">
            <a:xfrm rot="-3825135">
              <a:off x="3371" y="284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7" name="Oval 65"/>
            <p:cNvSpPr>
              <a:spLocks noChangeArrowheads="1"/>
            </p:cNvSpPr>
            <p:nvPr/>
          </p:nvSpPr>
          <p:spPr bwMode="auto">
            <a:xfrm rot="-3825135">
              <a:off x="3371" y="266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8" name="Oval 66"/>
            <p:cNvSpPr>
              <a:spLocks noChangeArrowheads="1"/>
            </p:cNvSpPr>
            <p:nvPr/>
          </p:nvSpPr>
          <p:spPr bwMode="auto">
            <a:xfrm rot="-3825135">
              <a:off x="3371" y="275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59" name="Oval 67"/>
            <p:cNvSpPr>
              <a:spLocks noChangeArrowheads="1"/>
            </p:cNvSpPr>
            <p:nvPr/>
          </p:nvSpPr>
          <p:spPr bwMode="auto">
            <a:xfrm rot="-3825135">
              <a:off x="3376" y="256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0" name="Oval 68"/>
            <p:cNvSpPr>
              <a:spLocks noChangeArrowheads="1"/>
            </p:cNvSpPr>
            <p:nvPr/>
          </p:nvSpPr>
          <p:spPr bwMode="auto">
            <a:xfrm rot="-3825135">
              <a:off x="3584" y="293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1" name="Oval 69"/>
            <p:cNvSpPr>
              <a:spLocks noChangeArrowheads="1"/>
            </p:cNvSpPr>
            <p:nvPr/>
          </p:nvSpPr>
          <p:spPr bwMode="auto">
            <a:xfrm rot="-3825135">
              <a:off x="3584" y="2848"/>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2" name="Oval 70"/>
            <p:cNvSpPr>
              <a:spLocks noChangeArrowheads="1"/>
            </p:cNvSpPr>
            <p:nvPr/>
          </p:nvSpPr>
          <p:spPr bwMode="auto">
            <a:xfrm rot="-3825135">
              <a:off x="3584" y="2662"/>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3" name="Oval 71"/>
            <p:cNvSpPr>
              <a:spLocks noChangeArrowheads="1"/>
            </p:cNvSpPr>
            <p:nvPr/>
          </p:nvSpPr>
          <p:spPr bwMode="auto">
            <a:xfrm rot="-3825135">
              <a:off x="3584" y="275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4" name="Oval 72"/>
            <p:cNvSpPr>
              <a:spLocks noChangeArrowheads="1"/>
            </p:cNvSpPr>
            <p:nvPr/>
          </p:nvSpPr>
          <p:spPr bwMode="auto">
            <a:xfrm rot="-3825135">
              <a:off x="3793" y="294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5" name="Oval 73"/>
            <p:cNvSpPr>
              <a:spLocks noChangeArrowheads="1"/>
            </p:cNvSpPr>
            <p:nvPr/>
          </p:nvSpPr>
          <p:spPr bwMode="auto">
            <a:xfrm rot="-3825135">
              <a:off x="3793" y="2850"/>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6" name="Oval 74"/>
            <p:cNvSpPr>
              <a:spLocks noChangeArrowheads="1"/>
            </p:cNvSpPr>
            <p:nvPr/>
          </p:nvSpPr>
          <p:spPr bwMode="auto">
            <a:xfrm rot="-3825135">
              <a:off x="3793" y="2664"/>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7" name="Oval 75"/>
            <p:cNvSpPr>
              <a:spLocks noChangeArrowheads="1"/>
            </p:cNvSpPr>
            <p:nvPr/>
          </p:nvSpPr>
          <p:spPr bwMode="auto">
            <a:xfrm rot="-3825135">
              <a:off x="3793" y="275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8" name="Oval 76"/>
            <p:cNvSpPr>
              <a:spLocks noChangeArrowheads="1"/>
            </p:cNvSpPr>
            <p:nvPr/>
          </p:nvSpPr>
          <p:spPr bwMode="auto">
            <a:xfrm rot="-3825135">
              <a:off x="4006" y="2941"/>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69" name="Oval 77"/>
            <p:cNvSpPr>
              <a:spLocks noChangeArrowheads="1"/>
            </p:cNvSpPr>
            <p:nvPr/>
          </p:nvSpPr>
          <p:spPr bwMode="auto">
            <a:xfrm rot="-3825135">
              <a:off x="4006" y="2850"/>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70" name="Oval 78"/>
            <p:cNvSpPr>
              <a:spLocks noChangeArrowheads="1"/>
            </p:cNvSpPr>
            <p:nvPr/>
          </p:nvSpPr>
          <p:spPr bwMode="auto">
            <a:xfrm rot="-3825135">
              <a:off x="4006" y="275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71" name="Oval 79"/>
            <p:cNvSpPr>
              <a:spLocks noChangeArrowheads="1"/>
            </p:cNvSpPr>
            <p:nvPr/>
          </p:nvSpPr>
          <p:spPr bwMode="auto">
            <a:xfrm rot="-3825135">
              <a:off x="4219" y="2937"/>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72" name="Oval 80"/>
            <p:cNvSpPr>
              <a:spLocks noChangeArrowheads="1"/>
            </p:cNvSpPr>
            <p:nvPr/>
          </p:nvSpPr>
          <p:spPr bwMode="auto">
            <a:xfrm rot="-3825135">
              <a:off x="4219" y="2846"/>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73" name="Oval 81"/>
            <p:cNvSpPr>
              <a:spLocks noChangeArrowheads="1"/>
            </p:cNvSpPr>
            <p:nvPr/>
          </p:nvSpPr>
          <p:spPr bwMode="auto">
            <a:xfrm rot="-3825135">
              <a:off x="4442" y="2939"/>
              <a:ext cx="95" cy="93"/>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sp>
        <p:nvSpPr>
          <p:cNvPr id="82" name="Oval 82"/>
          <p:cNvSpPr>
            <a:spLocks noChangeArrowheads="1"/>
          </p:cNvSpPr>
          <p:nvPr/>
        </p:nvSpPr>
        <p:spPr bwMode="auto">
          <a:xfrm rot="17774864">
            <a:off x="4440237" y="2036763"/>
            <a:ext cx="150813" cy="147638"/>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83" name="Oval 83"/>
          <p:cNvSpPr>
            <a:spLocks noChangeArrowheads="1"/>
          </p:cNvSpPr>
          <p:nvPr/>
        </p:nvSpPr>
        <p:spPr bwMode="auto">
          <a:xfrm rot="17774864">
            <a:off x="4573587" y="1951038"/>
            <a:ext cx="150813" cy="147638"/>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84" name="Oval 84"/>
          <p:cNvSpPr>
            <a:spLocks noChangeArrowheads="1"/>
          </p:cNvSpPr>
          <p:nvPr/>
        </p:nvSpPr>
        <p:spPr bwMode="auto">
          <a:xfrm rot="17774864">
            <a:off x="4298951" y="1933575"/>
            <a:ext cx="150812" cy="147637"/>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85" name="Oval 85"/>
          <p:cNvSpPr>
            <a:spLocks noChangeArrowheads="1"/>
          </p:cNvSpPr>
          <p:nvPr/>
        </p:nvSpPr>
        <p:spPr bwMode="auto">
          <a:xfrm rot="17774864">
            <a:off x="4435475" y="1887538"/>
            <a:ext cx="150813" cy="147637"/>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86" name="Oval 86"/>
          <p:cNvSpPr>
            <a:spLocks noChangeArrowheads="1"/>
          </p:cNvSpPr>
          <p:nvPr/>
        </p:nvSpPr>
        <p:spPr bwMode="auto">
          <a:xfrm rot="17774864">
            <a:off x="4692650" y="1865313"/>
            <a:ext cx="150813" cy="147637"/>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87" name="Oval 87"/>
          <p:cNvSpPr>
            <a:spLocks noChangeArrowheads="1"/>
          </p:cNvSpPr>
          <p:nvPr/>
        </p:nvSpPr>
        <p:spPr bwMode="auto">
          <a:xfrm rot="17774864">
            <a:off x="4179888" y="1851025"/>
            <a:ext cx="150812" cy="147638"/>
          </a:xfrm>
          <a:prstGeom prst="ellipse">
            <a:avLst/>
          </a:prstGeom>
          <a:gradFill rotWithShape="1">
            <a:gsLst>
              <a:gs pos="0">
                <a:srgbClr val="FFFF00"/>
              </a:gs>
              <a:gs pos="100000">
                <a:srgbClr val="FF00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nvGrpSpPr>
          <p:cNvPr id="88" name="Group 90"/>
          <p:cNvGrpSpPr/>
          <p:nvPr/>
        </p:nvGrpSpPr>
        <p:grpSpPr bwMode="auto">
          <a:xfrm>
            <a:off x="1766888" y="1863725"/>
            <a:ext cx="5537200" cy="4019550"/>
            <a:chOff x="1160" y="478"/>
            <a:chExt cx="3488" cy="2532"/>
          </a:xfrm>
        </p:grpSpPr>
        <p:sp>
          <p:nvSpPr>
            <p:cNvPr id="21581" name="Line 91"/>
            <p:cNvSpPr>
              <a:spLocks noChangeShapeType="1"/>
            </p:cNvSpPr>
            <p:nvPr/>
          </p:nvSpPr>
          <p:spPr bwMode="auto">
            <a:xfrm>
              <a:off x="1160" y="3007"/>
              <a:ext cx="3488" cy="3"/>
            </a:xfrm>
            <a:prstGeom prst="line">
              <a:avLst/>
            </a:prstGeom>
            <a:noFill/>
            <a:ln w="28575">
              <a:solidFill>
                <a:srgbClr val="66CCFF"/>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1582" name="Group 92"/>
            <p:cNvGrpSpPr/>
            <p:nvPr/>
          </p:nvGrpSpPr>
          <p:grpSpPr bwMode="auto">
            <a:xfrm>
              <a:off x="1160" y="478"/>
              <a:ext cx="3488" cy="2531"/>
              <a:chOff x="1160" y="478"/>
              <a:chExt cx="3488" cy="2531"/>
            </a:xfrm>
          </p:grpSpPr>
          <p:grpSp>
            <p:nvGrpSpPr>
              <p:cNvPr id="21583" name="Group 93"/>
              <p:cNvGrpSpPr/>
              <p:nvPr/>
            </p:nvGrpSpPr>
            <p:grpSpPr bwMode="auto">
              <a:xfrm>
                <a:off x="1393" y="772"/>
                <a:ext cx="3012" cy="1521"/>
                <a:chOff x="1393" y="820"/>
                <a:chExt cx="3012" cy="1521"/>
              </a:xfrm>
            </p:grpSpPr>
            <p:sp>
              <p:nvSpPr>
                <p:cNvPr id="21584" name="Oval 94"/>
                <p:cNvSpPr>
                  <a:spLocks noChangeArrowheads="1"/>
                </p:cNvSpPr>
                <p:nvPr/>
              </p:nvSpPr>
              <p:spPr bwMode="auto">
                <a:xfrm>
                  <a:off x="2871" y="20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85" name="Oval 95"/>
                <p:cNvSpPr>
                  <a:spLocks noChangeArrowheads="1"/>
                </p:cNvSpPr>
                <p:nvPr/>
              </p:nvSpPr>
              <p:spPr bwMode="auto">
                <a:xfrm>
                  <a:off x="2870" y="22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86" name="Oval 96"/>
                <p:cNvSpPr>
                  <a:spLocks noChangeArrowheads="1"/>
                </p:cNvSpPr>
                <p:nvPr/>
              </p:nvSpPr>
              <p:spPr bwMode="auto">
                <a:xfrm>
                  <a:off x="3080" y="22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87" name="Oval 97"/>
                <p:cNvSpPr>
                  <a:spLocks noChangeArrowheads="1"/>
                </p:cNvSpPr>
                <p:nvPr/>
              </p:nvSpPr>
              <p:spPr bwMode="auto">
                <a:xfrm>
                  <a:off x="3078" y="20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88" name="Oval 98"/>
                <p:cNvSpPr>
                  <a:spLocks noChangeArrowheads="1"/>
                </p:cNvSpPr>
                <p:nvPr/>
              </p:nvSpPr>
              <p:spPr bwMode="auto">
                <a:xfrm>
                  <a:off x="2869" y="186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89" name="Oval 99"/>
                <p:cNvSpPr>
                  <a:spLocks noChangeArrowheads="1"/>
                </p:cNvSpPr>
                <p:nvPr/>
              </p:nvSpPr>
              <p:spPr bwMode="auto">
                <a:xfrm>
                  <a:off x="3078" y="20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0" name="Oval 100"/>
                <p:cNvSpPr>
                  <a:spLocks noChangeArrowheads="1"/>
                </p:cNvSpPr>
                <p:nvPr/>
              </p:nvSpPr>
              <p:spPr bwMode="auto">
                <a:xfrm>
                  <a:off x="3076" y="18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1" name="Oval 101"/>
                <p:cNvSpPr>
                  <a:spLocks noChangeArrowheads="1"/>
                </p:cNvSpPr>
                <p:nvPr/>
              </p:nvSpPr>
              <p:spPr bwMode="auto">
                <a:xfrm>
                  <a:off x="2870" y="165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2" name="Oval 102"/>
                <p:cNvSpPr>
                  <a:spLocks noChangeArrowheads="1"/>
                </p:cNvSpPr>
                <p:nvPr/>
              </p:nvSpPr>
              <p:spPr bwMode="auto">
                <a:xfrm>
                  <a:off x="3079" y="186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3" name="Oval 103"/>
                <p:cNvSpPr>
                  <a:spLocks noChangeArrowheads="1"/>
                </p:cNvSpPr>
                <p:nvPr/>
              </p:nvSpPr>
              <p:spPr bwMode="auto">
                <a:xfrm>
                  <a:off x="3077" y="165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4" name="Oval 104"/>
                <p:cNvSpPr>
                  <a:spLocks noChangeArrowheads="1"/>
                </p:cNvSpPr>
                <p:nvPr/>
              </p:nvSpPr>
              <p:spPr bwMode="auto">
                <a:xfrm>
                  <a:off x="2868" y="144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5" name="Oval 105"/>
                <p:cNvSpPr>
                  <a:spLocks noChangeArrowheads="1"/>
                </p:cNvSpPr>
                <p:nvPr/>
              </p:nvSpPr>
              <p:spPr bwMode="auto">
                <a:xfrm>
                  <a:off x="3077" y="165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6" name="Oval 106"/>
                <p:cNvSpPr>
                  <a:spLocks noChangeArrowheads="1"/>
                </p:cNvSpPr>
                <p:nvPr/>
              </p:nvSpPr>
              <p:spPr bwMode="auto">
                <a:xfrm>
                  <a:off x="3075" y="144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7" name="Oval 107"/>
                <p:cNvSpPr>
                  <a:spLocks noChangeArrowheads="1"/>
                </p:cNvSpPr>
                <p:nvPr/>
              </p:nvSpPr>
              <p:spPr bwMode="auto">
                <a:xfrm>
                  <a:off x="3077" y="144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8" name="Oval 108"/>
                <p:cNvSpPr>
                  <a:spLocks noChangeArrowheads="1"/>
                </p:cNvSpPr>
                <p:nvPr/>
              </p:nvSpPr>
              <p:spPr bwMode="auto">
                <a:xfrm>
                  <a:off x="2868" y="123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599" name="Oval 109"/>
                <p:cNvSpPr>
                  <a:spLocks noChangeArrowheads="1"/>
                </p:cNvSpPr>
                <p:nvPr/>
              </p:nvSpPr>
              <p:spPr bwMode="auto">
                <a:xfrm>
                  <a:off x="3075" y="123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0" name="Oval 110"/>
                <p:cNvSpPr>
                  <a:spLocks noChangeArrowheads="1"/>
                </p:cNvSpPr>
                <p:nvPr/>
              </p:nvSpPr>
              <p:spPr bwMode="auto">
                <a:xfrm>
                  <a:off x="2869" y="102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1" name="Oval 111"/>
                <p:cNvSpPr>
                  <a:spLocks noChangeArrowheads="1"/>
                </p:cNvSpPr>
                <p:nvPr/>
              </p:nvSpPr>
              <p:spPr bwMode="auto">
                <a:xfrm>
                  <a:off x="3076" y="102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2" name="Oval 112"/>
                <p:cNvSpPr>
                  <a:spLocks noChangeArrowheads="1"/>
                </p:cNvSpPr>
                <p:nvPr/>
              </p:nvSpPr>
              <p:spPr bwMode="auto">
                <a:xfrm>
                  <a:off x="2867" y="82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3" name="Oval 113"/>
                <p:cNvSpPr>
                  <a:spLocks noChangeArrowheads="1"/>
                </p:cNvSpPr>
                <p:nvPr/>
              </p:nvSpPr>
              <p:spPr bwMode="auto">
                <a:xfrm>
                  <a:off x="2977" y="21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4" name="Oval 114"/>
                <p:cNvSpPr>
                  <a:spLocks noChangeArrowheads="1"/>
                </p:cNvSpPr>
                <p:nvPr/>
              </p:nvSpPr>
              <p:spPr bwMode="auto">
                <a:xfrm>
                  <a:off x="2975" y="19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5" name="Oval 115"/>
                <p:cNvSpPr>
                  <a:spLocks noChangeArrowheads="1"/>
                </p:cNvSpPr>
                <p:nvPr/>
              </p:nvSpPr>
              <p:spPr bwMode="auto">
                <a:xfrm>
                  <a:off x="2975" y="19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6" name="Oval 116"/>
                <p:cNvSpPr>
                  <a:spLocks noChangeArrowheads="1"/>
                </p:cNvSpPr>
                <p:nvPr/>
              </p:nvSpPr>
              <p:spPr bwMode="auto">
                <a:xfrm>
                  <a:off x="2973" y="176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7" name="Oval 117"/>
                <p:cNvSpPr>
                  <a:spLocks noChangeArrowheads="1"/>
                </p:cNvSpPr>
                <p:nvPr/>
              </p:nvSpPr>
              <p:spPr bwMode="auto">
                <a:xfrm>
                  <a:off x="2976" y="17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8" name="Oval 118"/>
                <p:cNvSpPr>
                  <a:spLocks noChangeArrowheads="1"/>
                </p:cNvSpPr>
                <p:nvPr/>
              </p:nvSpPr>
              <p:spPr bwMode="auto">
                <a:xfrm>
                  <a:off x="2974" y="155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09" name="Oval 119"/>
                <p:cNvSpPr>
                  <a:spLocks noChangeArrowheads="1"/>
                </p:cNvSpPr>
                <p:nvPr/>
              </p:nvSpPr>
              <p:spPr bwMode="auto">
                <a:xfrm>
                  <a:off x="2974" y="155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0" name="Oval 120"/>
                <p:cNvSpPr>
                  <a:spLocks noChangeArrowheads="1"/>
                </p:cNvSpPr>
                <p:nvPr/>
              </p:nvSpPr>
              <p:spPr bwMode="auto">
                <a:xfrm>
                  <a:off x="2972" y="134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1" name="Oval 121"/>
                <p:cNvSpPr>
                  <a:spLocks noChangeArrowheads="1"/>
                </p:cNvSpPr>
                <p:nvPr/>
              </p:nvSpPr>
              <p:spPr bwMode="auto">
                <a:xfrm>
                  <a:off x="2974" y="134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2" name="Oval 122"/>
                <p:cNvSpPr>
                  <a:spLocks noChangeArrowheads="1"/>
                </p:cNvSpPr>
                <p:nvPr/>
              </p:nvSpPr>
              <p:spPr bwMode="auto">
                <a:xfrm>
                  <a:off x="2974" y="134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3" name="Oval 123"/>
                <p:cNvSpPr>
                  <a:spLocks noChangeArrowheads="1"/>
                </p:cNvSpPr>
                <p:nvPr/>
              </p:nvSpPr>
              <p:spPr bwMode="auto">
                <a:xfrm>
                  <a:off x="2972" y="113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4" name="Oval 124"/>
                <p:cNvSpPr>
                  <a:spLocks noChangeArrowheads="1"/>
                </p:cNvSpPr>
                <p:nvPr/>
              </p:nvSpPr>
              <p:spPr bwMode="auto">
                <a:xfrm>
                  <a:off x="2975" y="113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5" name="Oval 125"/>
                <p:cNvSpPr>
                  <a:spLocks noChangeArrowheads="1"/>
                </p:cNvSpPr>
                <p:nvPr/>
              </p:nvSpPr>
              <p:spPr bwMode="auto">
                <a:xfrm>
                  <a:off x="2973" y="92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6" name="Oval 126"/>
                <p:cNvSpPr>
                  <a:spLocks noChangeArrowheads="1"/>
                </p:cNvSpPr>
                <p:nvPr/>
              </p:nvSpPr>
              <p:spPr bwMode="auto">
                <a:xfrm>
                  <a:off x="2973" y="92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7" name="Oval 127"/>
                <p:cNvSpPr>
                  <a:spLocks noChangeArrowheads="1"/>
                </p:cNvSpPr>
                <p:nvPr/>
              </p:nvSpPr>
              <p:spPr bwMode="auto">
                <a:xfrm>
                  <a:off x="3285" y="18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8" name="Oval 128"/>
                <p:cNvSpPr>
                  <a:spLocks noChangeArrowheads="1"/>
                </p:cNvSpPr>
                <p:nvPr/>
              </p:nvSpPr>
              <p:spPr bwMode="auto">
                <a:xfrm>
                  <a:off x="3076" y="165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19" name="Oval 129"/>
                <p:cNvSpPr>
                  <a:spLocks noChangeArrowheads="1"/>
                </p:cNvSpPr>
                <p:nvPr/>
              </p:nvSpPr>
              <p:spPr bwMode="auto">
                <a:xfrm>
                  <a:off x="3285" y="18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0" name="Oval 130"/>
                <p:cNvSpPr>
                  <a:spLocks noChangeArrowheads="1"/>
                </p:cNvSpPr>
                <p:nvPr/>
              </p:nvSpPr>
              <p:spPr bwMode="auto">
                <a:xfrm>
                  <a:off x="3283" y="165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1" name="Oval 131"/>
                <p:cNvSpPr>
                  <a:spLocks noChangeArrowheads="1"/>
                </p:cNvSpPr>
                <p:nvPr/>
              </p:nvSpPr>
              <p:spPr bwMode="auto">
                <a:xfrm>
                  <a:off x="3285" y="16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2" name="Oval 132"/>
                <p:cNvSpPr>
                  <a:spLocks noChangeArrowheads="1"/>
                </p:cNvSpPr>
                <p:nvPr/>
              </p:nvSpPr>
              <p:spPr bwMode="auto">
                <a:xfrm>
                  <a:off x="3283" y="144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3" name="Oval 133"/>
                <p:cNvSpPr>
                  <a:spLocks noChangeArrowheads="1"/>
                </p:cNvSpPr>
                <p:nvPr/>
              </p:nvSpPr>
              <p:spPr bwMode="auto">
                <a:xfrm>
                  <a:off x="3284" y="123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4" name="Oval 134"/>
                <p:cNvSpPr>
                  <a:spLocks noChangeArrowheads="1"/>
                </p:cNvSpPr>
                <p:nvPr/>
              </p:nvSpPr>
              <p:spPr bwMode="auto">
                <a:xfrm>
                  <a:off x="3181" y="196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5" name="Oval 135"/>
                <p:cNvSpPr>
                  <a:spLocks noChangeArrowheads="1"/>
                </p:cNvSpPr>
                <p:nvPr/>
              </p:nvSpPr>
              <p:spPr bwMode="auto">
                <a:xfrm>
                  <a:off x="3184" y="19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6" name="Oval 136"/>
                <p:cNvSpPr>
                  <a:spLocks noChangeArrowheads="1"/>
                </p:cNvSpPr>
                <p:nvPr/>
              </p:nvSpPr>
              <p:spPr bwMode="auto">
                <a:xfrm>
                  <a:off x="3182" y="175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7" name="Oval 137"/>
                <p:cNvSpPr>
                  <a:spLocks noChangeArrowheads="1"/>
                </p:cNvSpPr>
                <p:nvPr/>
              </p:nvSpPr>
              <p:spPr bwMode="auto">
                <a:xfrm>
                  <a:off x="3182" y="176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8" name="Oval 138"/>
                <p:cNvSpPr>
                  <a:spLocks noChangeArrowheads="1"/>
                </p:cNvSpPr>
                <p:nvPr/>
              </p:nvSpPr>
              <p:spPr bwMode="auto">
                <a:xfrm>
                  <a:off x="3180" y="15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29" name="Oval 139"/>
                <p:cNvSpPr>
                  <a:spLocks noChangeArrowheads="1"/>
                </p:cNvSpPr>
                <p:nvPr/>
              </p:nvSpPr>
              <p:spPr bwMode="auto">
                <a:xfrm>
                  <a:off x="3182" y="155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0" name="Oval 140"/>
                <p:cNvSpPr>
                  <a:spLocks noChangeArrowheads="1"/>
                </p:cNvSpPr>
                <p:nvPr/>
              </p:nvSpPr>
              <p:spPr bwMode="auto">
                <a:xfrm>
                  <a:off x="3180" y="134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1" name="Oval 141"/>
                <p:cNvSpPr>
                  <a:spLocks noChangeArrowheads="1"/>
                </p:cNvSpPr>
                <p:nvPr/>
              </p:nvSpPr>
              <p:spPr bwMode="auto">
                <a:xfrm>
                  <a:off x="3181" y="113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2" name="Oval 142"/>
                <p:cNvSpPr>
                  <a:spLocks noChangeArrowheads="1"/>
                </p:cNvSpPr>
                <p:nvPr/>
              </p:nvSpPr>
              <p:spPr bwMode="auto">
                <a:xfrm>
                  <a:off x="3181" y="113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3" name="Oval 143"/>
                <p:cNvSpPr>
                  <a:spLocks noChangeArrowheads="1"/>
                </p:cNvSpPr>
                <p:nvPr/>
              </p:nvSpPr>
              <p:spPr bwMode="auto">
                <a:xfrm>
                  <a:off x="3504" y="207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4" name="Oval 144"/>
                <p:cNvSpPr>
                  <a:spLocks noChangeArrowheads="1"/>
                </p:cNvSpPr>
                <p:nvPr/>
              </p:nvSpPr>
              <p:spPr bwMode="auto">
                <a:xfrm>
                  <a:off x="3503" y="228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5" name="Oval 145"/>
                <p:cNvSpPr>
                  <a:spLocks noChangeArrowheads="1"/>
                </p:cNvSpPr>
                <p:nvPr/>
              </p:nvSpPr>
              <p:spPr bwMode="auto">
                <a:xfrm>
                  <a:off x="3502" y="186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6" name="Oval 146"/>
                <p:cNvSpPr>
                  <a:spLocks noChangeArrowheads="1"/>
                </p:cNvSpPr>
                <p:nvPr/>
              </p:nvSpPr>
              <p:spPr bwMode="auto">
                <a:xfrm>
                  <a:off x="3503" y="165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7" name="Oval 147"/>
                <p:cNvSpPr>
                  <a:spLocks noChangeArrowheads="1"/>
                </p:cNvSpPr>
                <p:nvPr/>
              </p:nvSpPr>
              <p:spPr bwMode="auto">
                <a:xfrm>
                  <a:off x="3501" y="144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8" name="Oval 148"/>
                <p:cNvSpPr>
                  <a:spLocks noChangeArrowheads="1"/>
                </p:cNvSpPr>
                <p:nvPr/>
              </p:nvSpPr>
              <p:spPr bwMode="auto">
                <a:xfrm>
                  <a:off x="3287" y="22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39" name="Oval 149"/>
                <p:cNvSpPr>
                  <a:spLocks noChangeArrowheads="1"/>
                </p:cNvSpPr>
                <p:nvPr/>
              </p:nvSpPr>
              <p:spPr bwMode="auto">
                <a:xfrm>
                  <a:off x="3288" y="20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0" name="Oval 150"/>
                <p:cNvSpPr>
                  <a:spLocks noChangeArrowheads="1"/>
                </p:cNvSpPr>
                <p:nvPr/>
              </p:nvSpPr>
              <p:spPr bwMode="auto">
                <a:xfrm>
                  <a:off x="3397" y="217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1" name="Oval 151"/>
                <p:cNvSpPr>
                  <a:spLocks noChangeArrowheads="1"/>
                </p:cNvSpPr>
                <p:nvPr/>
              </p:nvSpPr>
              <p:spPr bwMode="auto">
                <a:xfrm>
                  <a:off x="3395" y="19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2" name="Oval 152"/>
                <p:cNvSpPr>
                  <a:spLocks noChangeArrowheads="1"/>
                </p:cNvSpPr>
                <p:nvPr/>
              </p:nvSpPr>
              <p:spPr bwMode="auto">
                <a:xfrm>
                  <a:off x="3398" y="19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3" name="Oval 153"/>
                <p:cNvSpPr>
                  <a:spLocks noChangeArrowheads="1"/>
                </p:cNvSpPr>
                <p:nvPr/>
              </p:nvSpPr>
              <p:spPr bwMode="auto">
                <a:xfrm>
                  <a:off x="3396" y="17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4" name="Oval 154"/>
                <p:cNvSpPr>
                  <a:spLocks noChangeArrowheads="1"/>
                </p:cNvSpPr>
                <p:nvPr/>
              </p:nvSpPr>
              <p:spPr bwMode="auto">
                <a:xfrm>
                  <a:off x="3396" y="17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5" name="Oval 155"/>
                <p:cNvSpPr>
                  <a:spLocks noChangeArrowheads="1"/>
                </p:cNvSpPr>
                <p:nvPr/>
              </p:nvSpPr>
              <p:spPr bwMode="auto">
                <a:xfrm>
                  <a:off x="3394" y="155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6" name="Oval 156"/>
                <p:cNvSpPr>
                  <a:spLocks noChangeArrowheads="1"/>
                </p:cNvSpPr>
                <p:nvPr/>
              </p:nvSpPr>
              <p:spPr bwMode="auto">
                <a:xfrm>
                  <a:off x="3396" y="15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7" name="Oval 157"/>
                <p:cNvSpPr>
                  <a:spLocks noChangeArrowheads="1"/>
                </p:cNvSpPr>
                <p:nvPr/>
              </p:nvSpPr>
              <p:spPr bwMode="auto">
                <a:xfrm>
                  <a:off x="3394" y="134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8" name="Oval 158"/>
                <p:cNvSpPr>
                  <a:spLocks noChangeArrowheads="1"/>
                </p:cNvSpPr>
                <p:nvPr/>
              </p:nvSpPr>
              <p:spPr bwMode="auto">
                <a:xfrm>
                  <a:off x="3184" y="217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49" name="Oval 159"/>
                <p:cNvSpPr>
                  <a:spLocks noChangeArrowheads="1"/>
                </p:cNvSpPr>
                <p:nvPr/>
              </p:nvSpPr>
              <p:spPr bwMode="auto">
                <a:xfrm>
                  <a:off x="3713" y="22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0" name="Oval 160"/>
                <p:cNvSpPr>
                  <a:spLocks noChangeArrowheads="1"/>
                </p:cNvSpPr>
                <p:nvPr/>
              </p:nvSpPr>
              <p:spPr bwMode="auto">
                <a:xfrm>
                  <a:off x="3920" y="22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1" name="Oval 161"/>
                <p:cNvSpPr>
                  <a:spLocks noChangeArrowheads="1"/>
                </p:cNvSpPr>
                <p:nvPr/>
              </p:nvSpPr>
              <p:spPr bwMode="auto">
                <a:xfrm>
                  <a:off x="3714" y="20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2" name="Oval 162"/>
                <p:cNvSpPr>
                  <a:spLocks noChangeArrowheads="1"/>
                </p:cNvSpPr>
                <p:nvPr/>
              </p:nvSpPr>
              <p:spPr bwMode="auto">
                <a:xfrm>
                  <a:off x="3923" y="228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3" name="Oval 163"/>
                <p:cNvSpPr>
                  <a:spLocks noChangeArrowheads="1"/>
                </p:cNvSpPr>
                <p:nvPr/>
              </p:nvSpPr>
              <p:spPr bwMode="auto">
                <a:xfrm>
                  <a:off x="3921" y="207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4" name="Oval 164"/>
                <p:cNvSpPr>
                  <a:spLocks noChangeArrowheads="1"/>
                </p:cNvSpPr>
                <p:nvPr/>
              </p:nvSpPr>
              <p:spPr bwMode="auto">
                <a:xfrm>
                  <a:off x="3712" y="186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5" name="Oval 165"/>
                <p:cNvSpPr>
                  <a:spLocks noChangeArrowheads="1"/>
                </p:cNvSpPr>
                <p:nvPr/>
              </p:nvSpPr>
              <p:spPr bwMode="auto">
                <a:xfrm>
                  <a:off x="3921" y="207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6" name="Oval 166"/>
                <p:cNvSpPr>
                  <a:spLocks noChangeArrowheads="1"/>
                </p:cNvSpPr>
                <p:nvPr/>
              </p:nvSpPr>
              <p:spPr bwMode="auto">
                <a:xfrm>
                  <a:off x="3919" y="186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7" name="Oval 167"/>
                <p:cNvSpPr>
                  <a:spLocks noChangeArrowheads="1"/>
                </p:cNvSpPr>
                <p:nvPr/>
              </p:nvSpPr>
              <p:spPr bwMode="auto">
                <a:xfrm>
                  <a:off x="3921" y="18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8" name="Oval 168"/>
                <p:cNvSpPr>
                  <a:spLocks noChangeArrowheads="1"/>
                </p:cNvSpPr>
                <p:nvPr/>
              </p:nvSpPr>
              <p:spPr bwMode="auto">
                <a:xfrm>
                  <a:off x="3712" y="165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59" name="Oval 169"/>
                <p:cNvSpPr>
                  <a:spLocks noChangeArrowheads="1"/>
                </p:cNvSpPr>
                <p:nvPr/>
              </p:nvSpPr>
              <p:spPr bwMode="auto">
                <a:xfrm>
                  <a:off x="3921" y="186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0" name="Oval 170"/>
                <p:cNvSpPr>
                  <a:spLocks noChangeArrowheads="1"/>
                </p:cNvSpPr>
                <p:nvPr/>
              </p:nvSpPr>
              <p:spPr bwMode="auto">
                <a:xfrm>
                  <a:off x="4349" y="22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1" name="Oval 171"/>
                <p:cNvSpPr>
                  <a:spLocks noChangeArrowheads="1"/>
                </p:cNvSpPr>
                <p:nvPr/>
              </p:nvSpPr>
              <p:spPr bwMode="auto">
                <a:xfrm>
                  <a:off x="3817" y="21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2" name="Oval 172"/>
                <p:cNvSpPr>
                  <a:spLocks noChangeArrowheads="1"/>
                </p:cNvSpPr>
                <p:nvPr/>
              </p:nvSpPr>
              <p:spPr bwMode="auto">
                <a:xfrm>
                  <a:off x="3818" y="19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3" name="Oval 173"/>
                <p:cNvSpPr>
                  <a:spLocks noChangeArrowheads="1"/>
                </p:cNvSpPr>
                <p:nvPr/>
              </p:nvSpPr>
              <p:spPr bwMode="auto">
                <a:xfrm>
                  <a:off x="3818" y="19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4" name="Oval 174"/>
                <p:cNvSpPr>
                  <a:spLocks noChangeArrowheads="1"/>
                </p:cNvSpPr>
                <p:nvPr/>
              </p:nvSpPr>
              <p:spPr bwMode="auto">
                <a:xfrm>
                  <a:off x="3816" y="176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5" name="Oval 175"/>
                <p:cNvSpPr>
                  <a:spLocks noChangeArrowheads="1"/>
                </p:cNvSpPr>
                <p:nvPr/>
              </p:nvSpPr>
              <p:spPr bwMode="auto">
                <a:xfrm>
                  <a:off x="3818" y="176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6" name="Oval 176"/>
                <p:cNvSpPr>
                  <a:spLocks noChangeArrowheads="1"/>
                </p:cNvSpPr>
                <p:nvPr/>
              </p:nvSpPr>
              <p:spPr bwMode="auto">
                <a:xfrm>
                  <a:off x="3818" y="176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7" name="Oval 177"/>
                <p:cNvSpPr>
                  <a:spLocks noChangeArrowheads="1"/>
                </p:cNvSpPr>
                <p:nvPr/>
              </p:nvSpPr>
              <p:spPr bwMode="auto">
                <a:xfrm>
                  <a:off x="4129" y="227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8" name="Oval 178"/>
                <p:cNvSpPr>
                  <a:spLocks noChangeArrowheads="1"/>
                </p:cNvSpPr>
                <p:nvPr/>
              </p:nvSpPr>
              <p:spPr bwMode="auto">
                <a:xfrm>
                  <a:off x="3920" y="20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69" name="Oval 179"/>
                <p:cNvSpPr>
                  <a:spLocks noChangeArrowheads="1"/>
                </p:cNvSpPr>
                <p:nvPr/>
              </p:nvSpPr>
              <p:spPr bwMode="auto">
                <a:xfrm>
                  <a:off x="4129" y="22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0" name="Oval 180"/>
                <p:cNvSpPr>
                  <a:spLocks noChangeArrowheads="1"/>
                </p:cNvSpPr>
                <p:nvPr/>
              </p:nvSpPr>
              <p:spPr bwMode="auto">
                <a:xfrm>
                  <a:off x="4127" y="20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1" name="Oval 181"/>
                <p:cNvSpPr>
                  <a:spLocks noChangeArrowheads="1"/>
                </p:cNvSpPr>
                <p:nvPr/>
              </p:nvSpPr>
              <p:spPr bwMode="auto">
                <a:xfrm>
                  <a:off x="4129" y="20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2" name="Oval 182"/>
                <p:cNvSpPr>
                  <a:spLocks noChangeArrowheads="1"/>
                </p:cNvSpPr>
                <p:nvPr/>
              </p:nvSpPr>
              <p:spPr bwMode="auto">
                <a:xfrm>
                  <a:off x="4129" y="20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3" name="Oval 183"/>
                <p:cNvSpPr>
                  <a:spLocks noChangeArrowheads="1"/>
                </p:cNvSpPr>
                <p:nvPr/>
              </p:nvSpPr>
              <p:spPr bwMode="auto">
                <a:xfrm>
                  <a:off x="3609" y="21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4" name="Oval 184"/>
                <p:cNvSpPr>
                  <a:spLocks noChangeArrowheads="1"/>
                </p:cNvSpPr>
                <p:nvPr/>
              </p:nvSpPr>
              <p:spPr bwMode="auto">
                <a:xfrm>
                  <a:off x="3610" y="19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5" name="Oval 185"/>
                <p:cNvSpPr>
                  <a:spLocks noChangeArrowheads="1"/>
                </p:cNvSpPr>
                <p:nvPr/>
              </p:nvSpPr>
              <p:spPr bwMode="auto">
                <a:xfrm>
                  <a:off x="4026" y="217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6" name="Oval 186"/>
                <p:cNvSpPr>
                  <a:spLocks noChangeArrowheads="1"/>
                </p:cNvSpPr>
                <p:nvPr/>
              </p:nvSpPr>
              <p:spPr bwMode="auto">
                <a:xfrm>
                  <a:off x="4024" y="19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7" name="Oval 187"/>
                <p:cNvSpPr>
                  <a:spLocks noChangeArrowheads="1"/>
                </p:cNvSpPr>
                <p:nvPr/>
              </p:nvSpPr>
              <p:spPr bwMode="auto">
                <a:xfrm>
                  <a:off x="4026" y="196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8" name="Oval 188"/>
                <p:cNvSpPr>
                  <a:spLocks noChangeArrowheads="1"/>
                </p:cNvSpPr>
                <p:nvPr/>
              </p:nvSpPr>
              <p:spPr bwMode="auto">
                <a:xfrm>
                  <a:off x="4026" y="197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79" name="Oval 189"/>
                <p:cNvSpPr>
                  <a:spLocks noChangeArrowheads="1"/>
                </p:cNvSpPr>
                <p:nvPr/>
              </p:nvSpPr>
              <p:spPr bwMode="auto">
                <a:xfrm>
                  <a:off x="4240" y="217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0" name="Oval 190"/>
                <p:cNvSpPr>
                  <a:spLocks noChangeArrowheads="1"/>
                </p:cNvSpPr>
                <p:nvPr/>
              </p:nvSpPr>
              <p:spPr bwMode="auto">
                <a:xfrm>
                  <a:off x="4240" y="21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1" name="Oval 191"/>
                <p:cNvSpPr>
                  <a:spLocks noChangeArrowheads="1"/>
                </p:cNvSpPr>
                <p:nvPr/>
              </p:nvSpPr>
              <p:spPr bwMode="auto">
                <a:xfrm>
                  <a:off x="3609" y="17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2" name="Oval 192"/>
                <p:cNvSpPr>
                  <a:spLocks noChangeArrowheads="1"/>
                </p:cNvSpPr>
                <p:nvPr/>
              </p:nvSpPr>
              <p:spPr bwMode="auto">
                <a:xfrm>
                  <a:off x="3609" y="15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3" name="Oval 193"/>
                <p:cNvSpPr>
                  <a:spLocks noChangeArrowheads="1"/>
                </p:cNvSpPr>
                <p:nvPr/>
              </p:nvSpPr>
              <p:spPr bwMode="auto">
                <a:xfrm>
                  <a:off x="1393" y="228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4" name="Oval 194"/>
                <p:cNvSpPr>
                  <a:spLocks noChangeArrowheads="1"/>
                </p:cNvSpPr>
                <p:nvPr/>
              </p:nvSpPr>
              <p:spPr bwMode="auto">
                <a:xfrm>
                  <a:off x="1603" y="22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5" name="Oval 195"/>
                <p:cNvSpPr>
                  <a:spLocks noChangeArrowheads="1"/>
                </p:cNvSpPr>
                <p:nvPr/>
              </p:nvSpPr>
              <p:spPr bwMode="auto">
                <a:xfrm>
                  <a:off x="2026" y="22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6" name="Oval 196"/>
                <p:cNvSpPr>
                  <a:spLocks noChangeArrowheads="1"/>
                </p:cNvSpPr>
                <p:nvPr/>
              </p:nvSpPr>
              <p:spPr bwMode="auto">
                <a:xfrm>
                  <a:off x="1810" y="228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7" name="Oval 197"/>
                <p:cNvSpPr>
                  <a:spLocks noChangeArrowheads="1"/>
                </p:cNvSpPr>
                <p:nvPr/>
              </p:nvSpPr>
              <p:spPr bwMode="auto">
                <a:xfrm>
                  <a:off x="2443" y="22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8" name="Oval 198"/>
                <p:cNvSpPr>
                  <a:spLocks noChangeArrowheads="1"/>
                </p:cNvSpPr>
                <p:nvPr/>
              </p:nvSpPr>
              <p:spPr bwMode="auto">
                <a:xfrm>
                  <a:off x="2652" y="22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89" name="Oval 199"/>
                <p:cNvSpPr>
                  <a:spLocks noChangeArrowheads="1"/>
                </p:cNvSpPr>
                <p:nvPr/>
              </p:nvSpPr>
              <p:spPr bwMode="auto">
                <a:xfrm>
                  <a:off x="2237" y="207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0" name="Oval 200"/>
                <p:cNvSpPr>
                  <a:spLocks noChangeArrowheads="1"/>
                </p:cNvSpPr>
                <p:nvPr/>
              </p:nvSpPr>
              <p:spPr bwMode="auto">
                <a:xfrm>
                  <a:off x="2444" y="207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1" name="Oval 201"/>
                <p:cNvSpPr>
                  <a:spLocks noChangeArrowheads="1"/>
                </p:cNvSpPr>
                <p:nvPr/>
              </p:nvSpPr>
              <p:spPr bwMode="auto">
                <a:xfrm>
                  <a:off x="2235" y="18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2" name="Oval 202"/>
                <p:cNvSpPr>
                  <a:spLocks noChangeArrowheads="1"/>
                </p:cNvSpPr>
                <p:nvPr/>
              </p:nvSpPr>
              <p:spPr bwMode="auto">
                <a:xfrm>
                  <a:off x="2444" y="207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3" name="Oval 203"/>
                <p:cNvSpPr>
                  <a:spLocks noChangeArrowheads="1"/>
                </p:cNvSpPr>
                <p:nvPr/>
              </p:nvSpPr>
              <p:spPr bwMode="auto">
                <a:xfrm>
                  <a:off x="2442" y="186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4" name="Oval 204"/>
                <p:cNvSpPr>
                  <a:spLocks noChangeArrowheads="1"/>
                </p:cNvSpPr>
                <p:nvPr/>
              </p:nvSpPr>
              <p:spPr bwMode="auto">
                <a:xfrm>
                  <a:off x="2236" y="16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5" name="Oval 205"/>
                <p:cNvSpPr>
                  <a:spLocks noChangeArrowheads="1"/>
                </p:cNvSpPr>
                <p:nvPr/>
              </p:nvSpPr>
              <p:spPr bwMode="auto">
                <a:xfrm>
                  <a:off x="2445" y="186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6" name="Oval 206"/>
                <p:cNvSpPr>
                  <a:spLocks noChangeArrowheads="1"/>
                </p:cNvSpPr>
                <p:nvPr/>
              </p:nvSpPr>
              <p:spPr bwMode="auto">
                <a:xfrm>
                  <a:off x="2443" y="165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7" name="Oval 207"/>
                <p:cNvSpPr>
                  <a:spLocks noChangeArrowheads="1"/>
                </p:cNvSpPr>
                <p:nvPr/>
              </p:nvSpPr>
              <p:spPr bwMode="auto">
                <a:xfrm>
                  <a:off x="2234" y="145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8" name="Oval 208"/>
                <p:cNvSpPr>
                  <a:spLocks noChangeArrowheads="1"/>
                </p:cNvSpPr>
                <p:nvPr/>
              </p:nvSpPr>
              <p:spPr bwMode="auto">
                <a:xfrm>
                  <a:off x="2443" y="166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699" name="Oval 209"/>
                <p:cNvSpPr>
                  <a:spLocks noChangeArrowheads="1"/>
                </p:cNvSpPr>
                <p:nvPr/>
              </p:nvSpPr>
              <p:spPr bwMode="auto">
                <a:xfrm>
                  <a:off x="2441" y="145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0" name="Oval 210"/>
                <p:cNvSpPr>
                  <a:spLocks noChangeArrowheads="1"/>
                </p:cNvSpPr>
                <p:nvPr/>
              </p:nvSpPr>
              <p:spPr bwMode="auto">
                <a:xfrm>
                  <a:off x="2443" y="144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1" name="Oval 211"/>
                <p:cNvSpPr>
                  <a:spLocks noChangeArrowheads="1"/>
                </p:cNvSpPr>
                <p:nvPr/>
              </p:nvSpPr>
              <p:spPr bwMode="auto">
                <a:xfrm>
                  <a:off x="2441" y="124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2" name="Oval 212"/>
                <p:cNvSpPr>
                  <a:spLocks noChangeArrowheads="1"/>
                </p:cNvSpPr>
                <p:nvPr/>
              </p:nvSpPr>
              <p:spPr bwMode="auto">
                <a:xfrm>
                  <a:off x="2652" y="102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3" name="Oval 213"/>
                <p:cNvSpPr>
                  <a:spLocks noChangeArrowheads="1"/>
                </p:cNvSpPr>
                <p:nvPr/>
              </p:nvSpPr>
              <p:spPr bwMode="auto">
                <a:xfrm>
                  <a:off x="2343" y="218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4" name="Oval 214"/>
                <p:cNvSpPr>
                  <a:spLocks noChangeArrowheads="1"/>
                </p:cNvSpPr>
                <p:nvPr/>
              </p:nvSpPr>
              <p:spPr bwMode="auto">
                <a:xfrm>
                  <a:off x="2341" y="197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5" name="Oval 215"/>
                <p:cNvSpPr>
                  <a:spLocks noChangeArrowheads="1"/>
                </p:cNvSpPr>
                <p:nvPr/>
              </p:nvSpPr>
              <p:spPr bwMode="auto">
                <a:xfrm>
                  <a:off x="2341" y="197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6" name="Oval 216"/>
                <p:cNvSpPr>
                  <a:spLocks noChangeArrowheads="1"/>
                </p:cNvSpPr>
                <p:nvPr/>
              </p:nvSpPr>
              <p:spPr bwMode="auto">
                <a:xfrm>
                  <a:off x="2339" y="176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7" name="Oval 217"/>
                <p:cNvSpPr>
                  <a:spLocks noChangeArrowheads="1"/>
                </p:cNvSpPr>
                <p:nvPr/>
              </p:nvSpPr>
              <p:spPr bwMode="auto">
                <a:xfrm>
                  <a:off x="2342" y="176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8" name="Oval 218"/>
                <p:cNvSpPr>
                  <a:spLocks noChangeArrowheads="1"/>
                </p:cNvSpPr>
                <p:nvPr/>
              </p:nvSpPr>
              <p:spPr bwMode="auto">
                <a:xfrm>
                  <a:off x="2340" y="155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09" name="Oval 219"/>
                <p:cNvSpPr>
                  <a:spLocks noChangeArrowheads="1"/>
                </p:cNvSpPr>
                <p:nvPr/>
              </p:nvSpPr>
              <p:spPr bwMode="auto">
                <a:xfrm>
                  <a:off x="2340" y="15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0" name="Oval 220"/>
                <p:cNvSpPr>
                  <a:spLocks noChangeArrowheads="1"/>
                </p:cNvSpPr>
                <p:nvPr/>
              </p:nvSpPr>
              <p:spPr bwMode="auto">
                <a:xfrm>
                  <a:off x="2338" y="134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1" name="Oval 221"/>
                <p:cNvSpPr>
                  <a:spLocks noChangeArrowheads="1"/>
                </p:cNvSpPr>
                <p:nvPr/>
              </p:nvSpPr>
              <p:spPr bwMode="auto">
                <a:xfrm>
                  <a:off x="2340" y="134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2" name="Oval 222"/>
                <p:cNvSpPr>
                  <a:spLocks noChangeArrowheads="1"/>
                </p:cNvSpPr>
                <p:nvPr/>
              </p:nvSpPr>
              <p:spPr bwMode="auto">
                <a:xfrm>
                  <a:off x="2340" y="13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3" name="Oval 223"/>
                <p:cNvSpPr>
                  <a:spLocks noChangeArrowheads="1"/>
                </p:cNvSpPr>
                <p:nvPr/>
              </p:nvSpPr>
              <p:spPr bwMode="auto">
                <a:xfrm>
                  <a:off x="2651" y="186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4" name="Oval 224"/>
                <p:cNvSpPr>
                  <a:spLocks noChangeArrowheads="1"/>
                </p:cNvSpPr>
                <p:nvPr/>
              </p:nvSpPr>
              <p:spPr bwMode="auto">
                <a:xfrm>
                  <a:off x="2442" y="165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5" name="Oval 225"/>
                <p:cNvSpPr>
                  <a:spLocks noChangeArrowheads="1"/>
                </p:cNvSpPr>
                <p:nvPr/>
              </p:nvSpPr>
              <p:spPr bwMode="auto">
                <a:xfrm>
                  <a:off x="2651" y="186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6" name="Oval 226"/>
                <p:cNvSpPr>
                  <a:spLocks noChangeArrowheads="1"/>
                </p:cNvSpPr>
                <p:nvPr/>
              </p:nvSpPr>
              <p:spPr bwMode="auto">
                <a:xfrm>
                  <a:off x="2649" y="165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7" name="Oval 227"/>
                <p:cNvSpPr>
                  <a:spLocks noChangeArrowheads="1"/>
                </p:cNvSpPr>
                <p:nvPr/>
              </p:nvSpPr>
              <p:spPr bwMode="auto">
                <a:xfrm>
                  <a:off x="2651" y="165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8" name="Oval 228"/>
                <p:cNvSpPr>
                  <a:spLocks noChangeArrowheads="1"/>
                </p:cNvSpPr>
                <p:nvPr/>
              </p:nvSpPr>
              <p:spPr bwMode="auto">
                <a:xfrm>
                  <a:off x="2649" y="144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19" name="Oval 229"/>
                <p:cNvSpPr>
                  <a:spLocks noChangeArrowheads="1"/>
                </p:cNvSpPr>
                <p:nvPr/>
              </p:nvSpPr>
              <p:spPr bwMode="auto">
                <a:xfrm>
                  <a:off x="2650" y="123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0" name="Oval 230"/>
                <p:cNvSpPr>
                  <a:spLocks noChangeArrowheads="1"/>
                </p:cNvSpPr>
                <p:nvPr/>
              </p:nvSpPr>
              <p:spPr bwMode="auto">
                <a:xfrm>
                  <a:off x="2547" y="19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1" name="Oval 231"/>
                <p:cNvSpPr>
                  <a:spLocks noChangeArrowheads="1"/>
                </p:cNvSpPr>
                <p:nvPr/>
              </p:nvSpPr>
              <p:spPr bwMode="auto">
                <a:xfrm>
                  <a:off x="2550" y="197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2" name="Oval 232"/>
                <p:cNvSpPr>
                  <a:spLocks noChangeArrowheads="1"/>
                </p:cNvSpPr>
                <p:nvPr/>
              </p:nvSpPr>
              <p:spPr bwMode="auto">
                <a:xfrm>
                  <a:off x="2548" y="176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3" name="Oval 233"/>
                <p:cNvSpPr>
                  <a:spLocks noChangeArrowheads="1"/>
                </p:cNvSpPr>
                <p:nvPr/>
              </p:nvSpPr>
              <p:spPr bwMode="auto">
                <a:xfrm>
                  <a:off x="2548" y="176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4" name="Oval 234"/>
                <p:cNvSpPr>
                  <a:spLocks noChangeArrowheads="1"/>
                </p:cNvSpPr>
                <p:nvPr/>
              </p:nvSpPr>
              <p:spPr bwMode="auto">
                <a:xfrm>
                  <a:off x="2546" y="155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5" name="Oval 235"/>
                <p:cNvSpPr>
                  <a:spLocks noChangeArrowheads="1"/>
                </p:cNvSpPr>
                <p:nvPr/>
              </p:nvSpPr>
              <p:spPr bwMode="auto">
                <a:xfrm>
                  <a:off x="2548" y="155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6" name="Oval 236"/>
                <p:cNvSpPr>
                  <a:spLocks noChangeArrowheads="1"/>
                </p:cNvSpPr>
                <p:nvPr/>
              </p:nvSpPr>
              <p:spPr bwMode="auto">
                <a:xfrm>
                  <a:off x="2546" y="134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7" name="Oval 237"/>
                <p:cNvSpPr>
                  <a:spLocks noChangeArrowheads="1"/>
                </p:cNvSpPr>
                <p:nvPr/>
              </p:nvSpPr>
              <p:spPr bwMode="auto">
                <a:xfrm>
                  <a:off x="2547" y="113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8" name="Oval 238"/>
                <p:cNvSpPr>
                  <a:spLocks noChangeArrowheads="1"/>
                </p:cNvSpPr>
                <p:nvPr/>
              </p:nvSpPr>
              <p:spPr bwMode="auto">
                <a:xfrm>
                  <a:off x="2547" y="114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29" name="Oval 239"/>
                <p:cNvSpPr>
                  <a:spLocks noChangeArrowheads="1"/>
                </p:cNvSpPr>
                <p:nvPr/>
              </p:nvSpPr>
              <p:spPr bwMode="auto">
                <a:xfrm>
                  <a:off x="2654" y="207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0" name="Oval 240"/>
                <p:cNvSpPr>
                  <a:spLocks noChangeArrowheads="1"/>
                </p:cNvSpPr>
                <p:nvPr/>
              </p:nvSpPr>
              <p:spPr bwMode="auto">
                <a:xfrm>
                  <a:off x="2550" y="218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1" name="Oval 241"/>
                <p:cNvSpPr>
                  <a:spLocks noChangeArrowheads="1"/>
                </p:cNvSpPr>
                <p:nvPr/>
              </p:nvSpPr>
              <p:spPr bwMode="auto">
                <a:xfrm>
                  <a:off x="2762" y="217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2" name="Oval 242"/>
                <p:cNvSpPr>
                  <a:spLocks noChangeArrowheads="1"/>
                </p:cNvSpPr>
                <p:nvPr/>
              </p:nvSpPr>
              <p:spPr bwMode="auto">
                <a:xfrm>
                  <a:off x="2760" y="1966"/>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3" name="Oval 243"/>
                <p:cNvSpPr>
                  <a:spLocks noChangeArrowheads="1"/>
                </p:cNvSpPr>
                <p:nvPr/>
              </p:nvSpPr>
              <p:spPr bwMode="auto">
                <a:xfrm>
                  <a:off x="2760" y="196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4" name="Oval 244"/>
                <p:cNvSpPr>
                  <a:spLocks noChangeArrowheads="1"/>
                </p:cNvSpPr>
                <p:nvPr/>
              </p:nvSpPr>
              <p:spPr bwMode="auto">
                <a:xfrm>
                  <a:off x="2758" y="175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5" name="Oval 245"/>
                <p:cNvSpPr>
                  <a:spLocks noChangeArrowheads="1"/>
                </p:cNvSpPr>
                <p:nvPr/>
              </p:nvSpPr>
              <p:spPr bwMode="auto">
                <a:xfrm>
                  <a:off x="2761" y="175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6" name="Oval 246"/>
                <p:cNvSpPr>
                  <a:spLocks noChangeArrowheads="1"/>
                </p:cNvSpPr>
                <p:nvPr/>
              </p:nvSpPr>
              <p:spPr bwMode="auto">
                <a:xfrm>
                  <a:off x="2759" y="154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7" name="Oval 247"/>
                <p:cNvSpPr>
                  <a:spLocks noChangeArrowheads="1"/>
                </p:cNvSpPr>
                <p:nvPr/>
              </p:nvSpPr>
              <p:spPr bwMode="auto">
                <a:xfrm>
                  <a:off x="2759" y="155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8" name="Oval 248"/>
                <p:cNvSpPr>
                  <a:spLocks noChangeArrowheads="1"/>
                </p:cNvSpPr>
                <p:nvPr/>
              </p:nvSpPr>
              <p:spPr bwMode="auto">
                <a:xfrm>
                  <a:off x="2757" y="134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39" name="Oval 249"/>
                <p:cNvSpPr>
                  <a:spLocks noChangeArrowheads="1"/>
                </p:cNvSpPr>
                <p:nvPr/>
              </p:nvSpPr>
              <p:spPr bwMode="auto">
                <a:xfrm>
                  <a:off x="2759" y="133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0" name="Oval 250"/>
                <p:cNvSpPr>
                  <a:spLocks noChangeArrowheads="1"/>
                </p:cNvSpPr>
                <p:nvPr/>
              </p:nvSpPr>
              <p:spPr bwMode="auto">
                <a:xfrm>
                  <a:off x="2759" y="134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1" name="Oval 251"/>
                <p:cNvSpPr>
                  <a:spLocks noChangeArrowheads="1"/>
                </p:cNvSpPr>
                <p:nvPr/>
              </p:nvSpPr>
              <p:spPr bwMode="auto">
                <a:xfrm>
                  <a:off x="2757" y="113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2" name="Oval 252"/>
                <p:cNvSpPr>
                  <a:spLocks noChangeArrowheads="1"/>
                </p:cNvSpPr>
                <p:nvPr/>
              </p:nvSpPr>
              <p:spPr bwMode="auto">
                <a:xfrm>
                  <a:off x="2760" y="113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3" name="Oval 253"/>
                <p:cNvSpPr>
                  <a:spLocks noChangeArrowheads="1"/>
                </p:cNvSpPr>
                <p:nvPr/>
              </p:nvSpPr>
              <p:spPr bwMode="auto">
                <a:xfrm>
                  <a:off x="2758" y="92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4" name="Oval 254"/>
                <p:cNvSpPr>
                  <a:spLocks noChangeArrowheads="1"/>
                </p:cNvSpPr>
                <p:nvPr/>
              </p:nvSpPr>
              <p:spPr bwMode="auto">
                <a:xfrm>
                  <a:off x="2758" y="92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5" name="Oval 255"/>
                <p:cNvSpPr>
                  <a:spLocks noChangeArrowheads="1"/>
                </p:cNvSpPr>
                <p:nvPr/>
              </p:nvSpPr>
              <p:spPr bwMode="auto">
                <a:xfrm>
                  <a:off x="1604" y="208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6" name="Oval 256"/>
                <p:cNvSpPr>
                  <a:spLocks noChangeArrowheads="1"/>
                </p:cNvSpPr>
                <p:nvPr/>
              </p:nvSpPr>
              <p:spPr bwMode="auto">
                <a:xfrm>
                  <a:off x="1811" y="208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7" name="Oval 257"/>
                <p:cNvSpPr>
                  <a:spLocks noChangeArrowheads="1"/>
                </p:cNvSpPr>
                <p:nvPr/>
              </p:nvSpPr>
              <p:spPr bwMode="auto">
                <a:xfrm>
                  <a:off x="1813" y="20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8" name="Oval 258"/>
                <p:cNvSpPr>
                  <a:spLocks noChangeArrowheads="1"/>
                </p:cNvSpPr>
                <p:nvPr/>
              </p:nvSpPr>
              <p:spPr bwMode="auto">
                <a:xfrm>
                  <a:off x="1811" y="187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49" name="Oval 259"/>
                <p:cNvSpPr>
                  <a:spLocks noChangeArrowheads="1"/>
                </p:cNvSpPr>
                <p:nvPr/>
              </p:nvSpPr>
              <p:spPr bwMode="auto">
                <a:xfrm>
                  <a:off x="2022" y="166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0" name="Oval 260"/>
                <p:cNvSpPr>
                  <a:spLocks noChangeArrowheads="1"/>
                </p:cNvSpPr>
                <p:nvPr/>
              </p:nvSpPr>
              <p:spPr bwMode="auto">
                <a:xfrm>
                  <a:off x="1710" y="219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1" name="Oval 261"/>
                <p:cNvSpPr>
                  <a:spLocks noChangeArrowheads="1"/>
                </p:cNvSpPr>
                <p:nvPr/>
              </p:nvSpPr>
              <p:spPr bwMode="auto">
                <a:xfrm>
                  <a:off x="1710" y="219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2" name="Oval 262"/>
                <p:cNvSpPr>
                  <a:spLocks noChangeArrowheads="1"/>
                </p:cNvSpPr>
                <p:nvPr/>
              </p:nvSpPr>
              <p:spPr bwMode="auto">
                <a:xfrm>
                  <a:off x="1708" y="198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3" name="Oval 263"/>
                <p:cNvSpPr>
                  <a:spLocks noChangeArrowheads="1"/>
                </p:cNvSpPr>
                <p:nvPr/>
              </p:nvSpPr>
              <p:spPr bwMode="auto">
                <a:xfrm>
                  <a:off x="1710" y="19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4" name="Oval 264"/>
                <p:cNvSpPr>
                  <a:spLocks noChangeArrowheads="1"/>
                </p:cNvSpPr>
                <p:nvPr/>
              </p:nvSpPr>
              <p:spPr bwMode="auto">
                <a:xfrm>
                  <a:off x="1710" y="19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5" name="Oval 265"/>
                <p:cNvSpPr>
                  <a:spLocks noChangeArrowheads="1"/>
                </p:cNvSpPr>
                <p:nvPr/>
              </p:nvSpPr>
              <p:spPr bwMode="auto">
                <a:xfrm>
                  <a:off x="2019" y="20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6" name="Oval 266"/>
                <p:cNvSpPr>
                  <a:spLocks noChangeArrowheads="1"/>
                </p:cNvSpPr>
                <p:nvPr/>
              </p:nvSpPr>
              <p:spPr bwMode="auto">
                <a:xfrm>
                  <a:off x="2020" y="187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7" name="Oval 267"/>
                <p:cNvSpPr>
                  <a:spLocks noChangeArrowheads="1"/>
                </p:cNvSpPr>
                <p:nvPr/>
              </p:nvSpPr>
              <p:spPr bwMode="auto">
                <a:xfrm>
                  <a:off x="1916" y="2189"/>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8" name="Oval 268"/>
                <p:cNvSpPr>
                  <a:spLocks noChangeArrowheads="1"/>
                </p:cNvSpPr>
                <p:nvPr/>
              </p:nvSpPr>
              <p:spPr bwMode="auto">
                <a:xfrm>
                  <a:off x="1918" y="2188"/>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59" name="Oval 269"/>
                <p:cNvSpPr>
                  <a:spLocks noChangeArrowheads="1"/>
                </p:cNvSpPr>
                <p:nvPr/>
              </p:nvSpPr>
              <p:spPr bwMode="auto">
                <a:xfrm>
                  <a:off x="1916" y="198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0" name="Oval 270"/>
                <p:cNvSpPr>
                  <a:spLocks noChangeArrowheads="1"/>
                </p:cNvSpPr>
                <p:nvPr/>
              </p:nvSpPr>
              <p:spPr bwMode="auto">
                <a:xfrm>
                  <a:off x="1917" y="1770"/>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1" name="Oval 271"/>
                <p:cNvSpPr>
                  <a:spLocks noChangeArrowheads="1"/>
                </p:cNvSpPr>
                <p:nvPr/>
              </p:nvSpPr>
              <p:spPr bwMode="auto">
                <a:xfrm>
                  <a:off x="1917" y="17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2" name="Oval 272"/>
                <p:cNvSpPr>
                  <a:spLocks noChangeArrowheads="1"/>
                </p:cNvSpPr>
                <p:nvPr/>
              </p:nvSpPr>
              <p:spPr bwMode="auto">
                <a:xfrm>
                  <a:off x="2129" y="2181"/>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3" name="Oval 273"/>
                <p:cNvSpPr>
                  <a:spLocks noChangeArrowheads="1"/>
                </p:cNvSpPr>
                <p:nvPr/>
              </p:nvSpPr>
              <p:spPr bwMode="auto">
                <a:xfrm>
                  <a:off x="2129" y="21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4" name="Oval 274"/>
                <p:cNvSpPr>
                  <a:spLocks noChangeArrowheads="1"/>
                </p:cNvSpPr>
                <p:nvPr/>
              </p:nvSpPr>
              <p:spPr bwMode="auto">
                <a:xfrm>
                  <a:off x="2127" y="1973"/>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5" name="Oval 275"/>
                <p:cNvSpPr>
                  <a:spLocks noChangeArrowheads="1"/>
                </p:cNvSpPr>
                <p:nvPr/>
              </p:nvSpPr>
              <p:spPr bwMode="auto">
                <a:xfrm>
                  <a:off x="2129" y="1972"/>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6" name="Oval 276"/>
                <p:cNvSpPr>
                  <a:spLocks noChangeArrowheads="1"/>
                </p:cNvSpPr>
                <p:nvPr/>
              </p:nvSpPr>
              <p:spPr bwMode="auto">
                <a:xfrm>
                  <a:off x="2129" y="197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7" name="Oval 277"/>
                <p:cNvSpPr>
                  <a:spLocks noChangeArrowheads="1"/>
                </p:cNvSpPr>
                <p:nvPr/>
              </p:nvSpPr>
              <p:spPr bwMode="auto">
                <a:xfrm>
                  <a:off x="2127" y="176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8" name="Oval 278"/>
                <p:cNvSpPr>
                  <a:spLocks noChangeArrowheads="1"/>
                </p:cNvSpPr>
                <p:nvPr/>
              </p:nvSpPr>
              <p:spPr bwMode="auto">
                <a:xfrm>
                  <a:off x="2130" y="176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69" name="Oval 279"/>
                <p:cNvSpPr>
                  <a:spLocks noChangeArrowheads="1"/>
                </p:cNvSpPr>
                <p:nvPr/>
              </p:nvSpPr>
              <p:spPr bwMode="auto">
                <a:xfrm>
                  <a:off x="2128" y="155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70" name="Oval 280"/>
                <p:cNvSpPr>
                  <a:spLocks noChangeArrowheads="1"/>
                </p:cNvSpPr>
                <p:nvPr/>
              </p:nvSpPr>
              <p:spPr bwMode="auto">
                <a:xfrm>
                  <a:off x="2128" y="1557"/>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71" name="Oval 281"/>
                <p:cNvSpPr>
                  <a:spLocks noChangeArrowheads="1"/>
                </p:cNvSpPr>
                <p:nvPr/>
              </p:nvSpPr>
              <p:spPr bwMode="auto">
                <a:xfrm>
                  <a:off x="1500" y="2184"/>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72" name="Oval 282"/>
                <p:cNvSpPr>
                  <a:spLocks noChangeArrowheads="1"/>
                </p:cNvSpPr>
                <p:nvPr/>
              </p:nvSpPr>
              <p:spPr bwMode="auto">
                <a:xfrm>
                  <a:off x="2234" y="2285"/>
                  <a:ext cx="56" cy="56"/>
                </a:xfrm>
                <a:prstGeom prst="ellipse">
                  <a:avLst/>
                </a:prstGeom>
                <a:gradFill rotWithShape="1">
                  <a:gsLst>
                    <a:gs pos="0">
                      <a:srgbClr val="FFFFFF"/>
                    </a:gs>
                    <a:gs pos="100000">
                      <a:srgbClr val="3333FF"/>
                    </a:gs>
                  </a:gsLst>
                  <a:path path="shape">
                    <a:fillToRect l="50000" t="50000" r="50000" b="50000"/>
                  </a:path>
                </a:gradFill>
                <a:ln>
                  <a:noFill/>
                </a:ln>
                <a:effectLst>
                  <a:outerShdw dist="35921" dir="2700000" algn="ctr" rotWithShape="0">
                    <a:srgbClr val="000000">
                      <a:alpha val="50000"/>
                    </a:srgbClr>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grpSp>
            <p:nvGrpSpPr>
              <p:cNvPr id="21773" name="Group 283"/>
              <p:cNvGrpSpPr/>
              <p:nvPr/>
            </p:nvGrpSpPr>
            <p:grpSpPr bwMode="auto">
              <a:xfrm>
                <a:off x="2541" y="478"/>
                <a:ext cx="702" cy="212"/>
                <a:chOff x="2541" y="534"/>
                <a:chExt cx="702" cy="212"/>
              </a:xfrm>
            </p:grpSpPr>
            <p:sp>
              <p:nvSpPr>
                <p:cNvPr id="21774" name="Freeform 284"/>
                <p:cNvSpPr>
                  <a:spLocks noChangeArrowheads="1"/>
                </p:cNvSpPr>
                <p:nvPr/>
              </p:nvSpPr>
              <p:spPr bwMode="auto">
                <a:xfrm>
                  <a:off x="2541" y="534"/>
                  <a:ext cx="297" cy="207"/>
                </a:xfrm>
                <a:custGeom>
                  <a:avLst/>
                  <a:gdLst>
                    <a:gd name="T0" fmla="*/ 51 w 297"/>
                    <a:gd name="T1" fmla="*/ 0 h 207"/>
                    <a:gd name="T2" fmla="*/ 297 w 297"/>
                    <a:gd name="T3" fmla="*/ 174 h 207"/>
                    <a:gd name="T4" fmla="*/ 297 w 297"/>
                    <a:gd name="T5" fmla="*/ 207 h 207"/>
                    <a:gd name="T6" fmla="*/ 0 w 297"/>
                    <a:gd name="T7" fmla="*/ 0 h 207"/>
                    <a:gd name="T8" fmla="*/ 51 w 297"/>
                    <a:gd name="T9" fmla="*/ 0 h 207"/>
                  </a:gdLst>
                  <a:ahLst/>
                  <a:cxnLst>
                    <a:cxn ang="0">
                      <a:pos x="T0" y="T1"/>
                    </a:cxn>
                    <a:cxn ang="0">
                      <a:pos x="T2" y="T3"/>
                    </a:cxn>
                    <a:cxn ang="0">
                      <a:pos x="T4" y="T5"/>
                    </a:cxn>
                    <a:cxn ang="0">
                      <a:pos x="T6" y="T7"/>
                    </a:cxn>
                    <a:cxn ang="0">
                      <a:pos x="T8" y="T9"/>
                    </a:cxn>
                  </a:cxnLst>
                  <a:rect l="0" t="0" r="r" b="b"/>
                  <a:pathLst>
                    <a:path w="297" h="207">
                      <a:moveTo>
                        <a:pt x="51" y="0"/>
                      </a:moveTo>
                      <a:lnTo>
                        <a:pt x="297" y="174"/>
                      </a:lnTo>
                      <a:lnTo>
                        <a:pt x="297" y="207"/>
                      </a:lnTo>
                      <a:lnTo>
                        <a:pt x="0" y="0"/>
                      </a:lnTo>
                      <a:lnTo>
                        <a:pt x="51" y="0"/>
                      </a:lnTo>
                      <a:close/>
                    </a:path>
                  </a:pathLst>
                </a:custGeom>
                <a:gradFill rotWithShape="1">
                  <a:gsLst>
                    <a:gs pos="0">
                      <a:srgbClr val="00FFFF"/>
                    </a:gs>
                    <a:gs pos="50000">
                      <a:srgbClr val="007676"/>
                    </a:gs>
                    <a:gs pos="100000">
                      <a:srgbClr val="00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775" name="Freeform 285"/>
                <p:cNvSpPr>
                  <a:spLocks noChangeArrowheads="1"/>
                </p:cNvSpPr>
                <p:nvPr/>
              </p:nvSpPr>
              <p:spPr bwMode="auto">
                <a:xfrm flipH="1">
                  <a:off x="2946" y="539"/>
                  <a:ext cx="297" cy="207"/>
                </a:xfrm>
                <a:custGeom>
                  <a:avLst/>
                  <a:gdLst>
                    <a:gd name="T0" fmla="*/ 51 w 297"/>
                    <a:gd name="T1" fmla="*/ 0 h 207"/>
                    <a:gd name="T2" fmla="*/ 297 w 297"/>
                    <a:gd name="T3" fmla="*/ 174 h 207"/>
                    <a:gd name="T4" fmla="*/ 297 w 297"/>
                    <a:gd name="T5" fmla="*/ 207 h 207"/>
                    <a:gd name="T6" fmla="*/ 0 w 297"/>
                    <a:gd name="T7" fmla="*/ 0 h 207"/>
                    <a:gd name="T8" fmla="*/ 51 w 297"/>
                    <a:gd name="T9" fmla="*/ 0 h 207"/>
                  </a:gdLst>
                  <a:ahLst/>
                  <a:cxnLst>
                    <a:cxn ang="0">
                      <a:pos x="T0" y="T1"/>
                    </a:cxn>
                    <a:cxn ang="0">
                      <a:pos x="T2" y="T3"/>
                    </a:cxn>
                    <a:cxn ang="0">
                      <a:pos x="T4" y="T5"/>
                    </a:cxn>
                    <a:cxn ang="0">
                      <a:pos x="T6" y="T7"/>
                    </a:cxn>
                    <a:cxn ang="0">
                      <a:pos x="T8" y="T9"/>
                    </a:cxn>
                  </a:cxnLst>
                  <a:rect l="0" t="0" r="r" b="b"/>
                  <a:pathLst>
                    <a:path w="297" h="207">
                      <a:moveTo>
                        <a:pt x="51" y="0"/>
                      </a:moveTo>
                      <a:lnTo>
                        <a:pt x="297" y="174"/>
                      </a:lnTo>
                      <a:lnTo>
                        <a:pt x="297" y="207"/>
                      </a:lnTo>
                      <a:lnTo>
                        <a:pt x="0" y="0"/>
                      </a:lnTo>
                      <a:lnTo>
                        <a:pt x="51" y="0"/>
                      </a:lnTo>
                      <a:close/>
                    </a:path>
                  </a:pathLst>
                </a:custGeom>
                <a:gradFill rotWithShape="1">
                  <a:gsLst>
                    <a:gs pos="0">
                      <a:srgbClr val="007676"/>
                    </a:gs>
                    <a:gs pos="50000">
                      <a:srgbClr val="00FFFF"/>
                    </a:gs>
                    <a:gs pos="100000">
                      <a:srgbClr val="007676"/>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grpSp>
          <p:grpSp>
            <p:nvGrpSpPr>
              <p:cNvPr id="21776" name="Group 286"/>
              <p:cNvGrpSpPr/>
              <p:nvPr/>
            </p:nvGrpSpPr>
            <p:grpSpPr bwMode="auto">
              <a:xfrm>
                <a:off x="1160" y="2293"/>
                <a:ext cx="3488" cy="716"/>
                <a:chOff x="1160" y="2341"/>
                <a:chExt cx="3488" cy="716"/>
              </a:xfrm>
            </p:grpSpPr>
            <p:sp>
              <p:nvSpPr>
                <p:cNvPr id="21777" name="Rectangle 287"/>
                <p:cNvSpPr>
                  <a:spLocks noChangeArrowheads="1"/>
                </p:cNvSpPr>
                <p:nvPr/>
              </p:nvSpPr>
              <p:spPr bwMode="auto">
                <a:xfrm>
                  <a:off x="3267"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78" name="Rectangle 288"/>
                <p:cNvSpPr>
                  <a:spLocks noChangeArrowheads="1"/>
                </p:cNvSpPr>
                <p:nvPr/>
              </p:nvSpPr>
              <p:spPr bwMode="auto">
                <a:xfrm>
                  <a:off x="3057" y="2342"/>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79" name="Rectangle 289"/>
                <p:cNvSpPr>
                  <a:spLocks noChangeArrowheads="1"/>
                </p:cNvSpPr>
                <p:nvPr/>
              </p:nvSpPr>
              <p:spPr bwMode="auto">
                <a:xfrm>
                  <a:off x="3479" y="2342"/>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0" name="Rectangle 290"/>
                <p:cNvSpPr>
                  <a:spLocks noChangeArrowheads="1"/>
                </p:cNvSpPr>
                <p:nvPr/>
              </p:nvSpPr>
              <p:spPr bwMode="auto">
                <a:xfrm>
                  <a:off x="3692" y="2345"/>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1" name="Rectangle 291"/>
                <p:cNvSpPr>
                  <a:spLocks noChangeArrowheads="1"/>
                </p:cNvSpPr>
                <p:nvPr/>
              </p:nvSpPr>
              <p:spPr bwMode="auto">
                <a:xfrm>
                  <a:off x="3904" y="2341"/>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2" name="Rectangle 292"/>
                <p:cNvSpPr>
                  <a:spLocks noChangeArrowheads="1"/>
                </p:cNvSpPr>
                <p:nvPr/>
              </p:nvSpPr>
              <p:spPr bwMode="auto">
                <a:xfrm>
                  <a:off x="4117" y="2341"/>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3" name="Rectangle 293"/>
                <p:cNvSpPr>
                  <a:spLocks noChangeArrowheads="1"/>
                </p:cNvSpPr>
                <p:nvPr/>
              </p:nvSpPr>
              <p:spPr bwMode="auto">
                <a:xfrm>
                  <a:off x="4330" y="2341"/>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4" name="Rectangle 294"/>
                <p:cNvSpPr>
                  <a:spLocks noChangeArrowheads="1"/>
                </p:cNvSpPr>
                <p:nvPr/>
              </p:nvSpPr>
              <p:spPr bwMode="auto">
                <a:xfrm>
                  <a:off x="4545"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5" name="Rectangle 295"/>
                <p:cNvSpPr>
                  <a:spLocks noChangeArrowheads="1"/>
                </p:cNvSpPr>
                <p:nvPr/>
              </p:nvSpPr>
              <p:spPr bwMode="auto">
                <a:xfrm>
                  <a:off x="1791" y="2345"/>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6" name="Rectangle 296"/>
                <p:cNvSpPr>
                  <a:spLocks noChangeArrowheads="1"/>
                </p:cNvSpPr>
                <p:nvPr/>
              </p:nvSpPr>
              <p:spPr bwMode="auto">
                <a:xfrm>
                  <a:off x="1581" y="2344"/>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7" name="Rectangle 297"/>
                <p:cNvSpPr>
                  <a:spLocks noChangeArrowheads="1"/>
                </p:cNvSpPr>
                <p:nvPr/>
              </p:nvSpPr>
              <p:spPr bwMode="auto">
                <a:xfrm>
                  <a:off x="2003" y="2344"/>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8" name="Rectangle 298"/>
                <p:cNvSpPr>
                  <a:spLocks noChangeArrowheads="1"/>
                </p:cNvSpPr>
                <p:nvPr/>
              </p:nvSpPr>
              <p:spPr bwMode="auto">
                <a:xfrm>
                  <a:off x="2210" y="2344"/>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89" name="Rectangle 299"/>
                <p:cNvSpPr>
                  <a:spLocks noChangeArrowheads="1"/>
                </p:cNvSpPr>
                <p:nvPr/>
              </p:nvSpPr>
              <p:spPr bwMode="auto">
                <a:xfrm>
                  <a:off x="2419"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90" name="Rectangle 300"/>
                <p:cNvSpPr>
                  <a:spLocks noChangeArrowheads="1"/>
                </p:cNvSpPr>
                <p:nvPr/>
              </p:nvSpPr>
              <p:spPr bwMode="auto">
                <a:xfrm>
                  <a:off x="2629"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91" name="Rectangle 301"/>
                <p:cNvSpPr>
                  <a:spLocks noChangeArrowheads="1"/>
                </p:cNvSpPr>
                <p:nvPr/>
              </p:nvSpPr>
              <p:spPr bwMode="auto">
                <a:xfrm>
                  <a:off x="2845"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92" name="Rectangle 302"/>
                <p:cNvSpPr>
                  <a:spLocks noChangeArrowheads="1"/>
                </p:cNvSpPr>
                <p:nvPr/>
              </p:nvSpPr>
              <p:spPr bwMode="auto">
                <a:xfrm>
                  <a:off x="1370" y="2344"/>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sp>
              <p:nvSpPr>
                <p:cNvPr id="21793" name="Rectangle 303"/>
                <p:cNvSpPr>
                  <a:spLocks noChangeArrowheads="1"/>
                </p:cNvSpPr>
                <p:nvPr/>
              </p:nvSpPr>
              <p:spPr bwMode="auto">
                <a:xfrm>
                  <a:off x="1160" y="2343"/>
                  <a:ext cx="103" cy="712"/>
                </a:xfrm>
                <a:prstGeom prst="rect">
                  <a:avLst/>
                </a:prstGeom>
                <a:solidFill>
                  <a:srgbClr val="00FFFF">
                    <a:alpha val="38039"/>
                  </a:srgbClr>
                </a:solidFill>
                <a:ln w="9525">
                  <a:solidFill>
                    <a:srgbClr val="00FFFF"/>
                  </a:solidFill>
                  <a:miter lim="800000"/>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grpSp>
      </p:grpSp>
      <p:grpSp>
        <p:nvGrpSpPr>
          <p:cNvPr id="302" name="Group 305"/>
          <p:cNvGrpSpPr/>
          <p:nvPr/>
        </p:nvGrpSpPr>
        <p:grpSpPr bwMode="auto">
          <a:xfrm>
            <a:off x="1524000" y="762000"/>
            <a:ext cx="6096000" cy="5043488"/>
            <a:chOff x="1032" y="-216"/>
            <a:chExt cx="3840" cy="3177"/>
          </a:xfrm>
        </p:grpSpPr>
        <p:sp>
          <p:nvSpPr>
            <p:cNvPr id="21795" name="Freeform 306"/>
            <p:cNvSpPr>
              <a:spLocks noChangeArrowheads="1"/>
            </p:cNvSpPr>
            <p:nvPr/>
          </p:nvSpPr>
          <p:spPr bwMode="auto">
            <a:xfrm>
              <a:off x="1032" y="2231"/>
              <a:ext cx="3840" cy="730"/>
            </a:xfrm>
            <a:custGeom>
              <a:avLst/>
              <a:gdLst>
                <a:gd name="T0" fmla="*/ 0 w 3840"/>
                <a:gd name="T1" fmla="*/ 713 h 730"/>
                <a:gd name="T2" fmla="*/ 296 w 3840"/>
                <a:gd name="T3" fmla="*/ 657 h 730"/>
                <a:gd name="T4" fmla="*/ 640 w 3840"/>
                <a:gd name="T5" fmla="*/ 561 h 730"/>
                <a:gd name="T6" fmla="*/ 1032 w 3840"/>
                <a:gd name="T7" fmla="*/ 425 h 730"/>
                <a:gd name="T8" fmla="*/ 1448 w 3840"/>
                <a:gd name="T9" fmla="*/ 217 h 730"/>
                <a:gd name="T10" fmla="*/ 1896 w 3840"/>
                <a:gd name="T11" fmla="*/ 1 h 730"/>
                <a:gd name="T12" fmla="*/ 2320 w 3840"/>
                <a:gd name="T13" fmla="*/ 225 h 730"/>
                <a:gd name="T14" fmla="*/ 2715 w 3840"/>
                <a:gd name="T15" fmla="*/ 413 h 730"/>
                <a:gd name="T16" fmla="*/ 3176 w 3840"/>
                <a:gd name="T17" fmla="*/ 577 h 730"/>
                <a:gd name="T18" fmla="*/ 3552 w 3840"/>
                <a:gd name="T19" fmla="*/ 681 h 730"/>
                <a:gd name="T20" fmla="*/ 3840 w 3840"/>
                <a:gd name="T21" fmla="*/ 7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0" h="730">
                  <a:moveTo>
                    <a:pt x="0" y="713"/>
                  </a:moveTo>
                  <a:cubicBezTo>
                    <a:pt x="49" y="704"/>
                    <a:pt x="189" y="682"/>
                    <a:pt x="296" y="657"/>
                  </a:cubicBezTo>
                  <a:cubicBezTo>
                    <a:pt x="403" y="632"/>
                    <a:pt x="517" y="600"/>
                    <a:pt x="640" y="561"/>
                  </a:cubicBezTo>
                  <a:cubicBezTo>
                    <a:pt x="763" y="522"/>
                    <a:pt x="897" y="482"/>
                    <a:pt x="1032" y="425"/>
                  </a:cubicBezTo>
                  <a:cubicBezTo>
                    <a:pt x="1167" y="368"/>
                    <a:pt x="1309" y="296"/>
                    <a:pt x="1448" y="217"/>
                  </a:cubicBezTo>
                  <a:cubicBezTo>
                    <a:pt x="1587" y="138"/>
                    <a:pt x="1751" y="0"/>
                    <a:pt x="1896" y="1"/>
                  </a:cubicBezTo>
                  <a:cubicBezTo>
                    <a:pt x="2041" y="2"/>
                    <a:pt x="2190" y="150"/>
                    <a:pt x="2320" y="225"/>
                  </a:cubicBezTo>
                  <a:cubicBezTo>
                    <a:pt x="2450" y="300"/>
                    <a:pt x="2568" y="358"/>
                    <a:pt x="2715" y="413"/>
                  </a:cubicBezTo>
                  <a:cubicBezTo>
                    <a:pt x="2862" y="468"/>
                    <a:pt x="3032" y="535"/>
                    <a:pt x="3176" y="577"/>
                  </a:cubicBezTo>
                  <a:cubicBezTo>
                    <a:pt x="3320" y="619"/>
                    <a:pt x="3438" y="657"/>
                    <a:pt x="3552" y="681"/>
                  </a:cubicBezTo>
                  <a:cubicBezTo>
                    <a:pt x="3666" y="705"/>
                    <a:pt x="3780" y="720"/>
                    <a:pt x="3840" y="730"/>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sp>
          <p:nvSpPr>
            <p:cNvPr id="21796" name="Oval 307"/>
            <p:cNvSpPr>
              <a:spLocks noChangeArrowheads="1"/>
            </p:cNvSpPr>
            <p:nvPr/>
          </p:nvSpPr>
          <p:spPr bwMode="auto">
            <a:xfrm>
              <a:off x="2813" y="-216"/>
              <a:ext cx="148" cy="16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solidFill>
                  <a:srgbClr val="000000"/>
                </a:solidFill>
                <a:latin typeface="Calibri" panose="020F0502020204030204" pitchFamily="34" charset="0"/>
              </a:endParaRPr>
            </a:p>
          </p:txBody>
        </p:sp>
      </p:grpSp>
      <p:sp>
        <p:nvSpPr>
          <p:cNvPr id="21797" name="WordArt 310"/>
          <p:cNvSpPr>
            <a:spLocks noChangeArrowheads="1" noChangeShapeType="1" noTextEdit="1"/>
          </p:cNvSpPr>
          <p:nvPr/>
        </p:nvSpPr>
        <p:spPr bwMode="auto">
          <a:xfrm>
            <a:off x="7259638" y="4751388"/>
            <a:ext cx="209550" cy="207962"/>
          </a:xfrm>
          <a:prstGeom prst="rect">
            <a:avLst/>
          </a:prstGeom>
        </p:spPr>
        <p:txBody>
          <a:bodyPr wrap="none" fromWordArt="1">
            <a:prstTxWarp prst="textPlain">
              <a:avLst>
                <a:gd name="adj" fmla="val 50000"/>
              </a:avLst>
            </a:prstTxWarp>
          </a:bodyPr>
          <a:lstStyle/>
          <a:p>
            <a:pPr algn="ctr"/>
            <a:endParaRPr lang="zh-CN" altLang="en-US" sz="3600" kern="10">
              <a:ln w="12700">
                <a:solidFill>
                  <a:srgbClr val="99CCFF"/>
                </a:solidFill>
                <a:round/>
              </a:ln>
              <a:gradFill rotWithShape="1">
                <a:gsLst>
                  <a:gs pos="0">
                    <a:srgbClr val="FF0000"/>
                  </a:gs>
                  <a:gs pos="50000">
                    <a:srgbClr val="FFFFFF"/>
                  </a:gs>
                  <a:gs pos="100000">
                    <a:srgbClr val="FF0000"/>
                  </a:gs>
                </a:gsLst>
                <a:lin ang="2700000" scaled="1"/>
              </a:gradFill>
              <a:effectLst>
                <a:outerShdw dist="35921" dir="2700000" algn="ctr" rotWithShape="0">
                  <a:srgbClr val="990000"/>
                </a:outerShdw>
              </a:effectLst>
              <a:latin typeface="黑体" panose="02010609060101010101" pitchFamily="49" charset="-122"/>
              <a:ea typeface="黑体" panose="02010609060101010101" pitchFamily="49" charset="-122"/>
            </a:endParaRPr>
          </a:p>
        </p:txBody>
      </p:sp>
      <p:sp>
        <p:nvSpPr>
          <p:cNvPr id="21798" name="TextBox 316"/>
          <p:cNvSpPr txBox="1">
            <a:spLocks noChangeArrowheads="1"/>
          </p:cNvSpPr>
          <p:nvPr/>
        </p:nvSpPr>
        <p:spPr bwMode="auto">
          <a:xfrm>
            <a:off x="3232150" y="909638"/>
            <a:ext cx="346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400" b="1">
                <a:solidFill>
                  <a:srgbClr val="000000"/>
                </a:solidFill>
                <a:latin typeface="黑体" panose="02010609060101010101" pitchFamily="49" charset="-122"/>
                <a:ea typeface="黑体" panose="02010609060101010101" pitchFamily="49" charset="-122"/>
              </a:rPr>
              <a:t>高尔顿钉板试验</a:t>
            </a:r>
          </a:p>
        </p:txBody>
      </p:sp>
      <p:sp>
        <p:nvSpPr>
          <p:cNvPr id="319" name="AutoShape 312"/>
          <p:cNvSpPr>
            <a:spLocks noChangeArrowheads="1"/>
          </p:cNvSpPr>
          <p:nvPr/>
        </p:nvSpPr>
        <p:spPr bwMode="auto">
          <a:xfrm>
            <a:off x="5803900" y="2952750"/>
            <a:ext cx="1511300" cy="704850"/>
          </a:xfrm>
          <a:custGeom>
            <a:avLst/>
            <a:gdLst>
              <a:gd name="T0" fmla="*/ 0 w 1512000"/>
              <a:gd name="T1" fmla="*/ 0 h 704551"/>
              <a:gd name="T2" fmla="*/ 251766 w 1512000"/>
              <a:gd name="T3" fmla="*/ 0 h 704551"/>
              <a:gd name="T4" fmla="*/ 251766 w 1512000"/>
              <a:gd name="T5" fmla="*/ 0 h 704551"/>
              <a:gd name="T6" fmla="*/ 629416 w 1512000"/>
              <a:gd name="T7" fmla="*/ 0 h 704551"/>
              <a:gd name="T8" fmla="*/ 1510600 w 1512000"/>
              <a:gd name="T9" fmla="*/ 0 h 704551"/>
              <a:gd name="T10" fmla="*/ 1510600 w 1512000"/>
              <a:gd name="T11" fmla="*/ 231196 h 704551"/>
              <a:gd name="T12" fmla="*/ 1510600 w 1512000"/>
              <a:gd name="T13" fmla="*/ 231196 h 704551"/>
              <a:gd name="T14" fmla="*/ 1510600 w 1512000"/>
              <a:gd name="T15" fmla="*/ 330280 h 704551"/>
              <a:gd name="T16" fmla="*/ 1510600 w 1512000"/>
              <a:gd name="T17" fmla="*/ 396336 h 704551"/>
              <a:gd name="T18" fmla="*/ 410545 w 1512000"/>
              <a:gd name="T19" fmla="*/ 415402 h 704551"/>
              <a:gd name="T20" fmla="*/ 110365 w 1512000"/>
              <a:gd name="T21" fmla="*/ 705149 h 704551"/>
              <a:gd name="T22" fmla="*/ 251766 w 1512000"/>
              <a:gd name="T23" fmla="*/ 396336 h 704551"/>
              <a:gd name="T24" fmla="*/ 0 w 1512000"/>
              <a:gd name="T25" fmla="*/ 396336 h 704551"/>
              <a:gd name="T26" fmla="*/ 0 w 1512000"/>
              <a:gd name="T27" fmla="*/ 330280 h 704551"/>
              <a:gd name="T28" fmla="*/ 0 w 1512000"/>
              <a:gd name="T29" fmla="*/ 231196 h 704551"/>
              <a:gd name="T30" fmla="*/ 0 w 1512000"/>
              <a:gd name="T31" fmla="*/ 231196 h 704551"/>
              <a:gd name="T32" fmla="*/ 0 w 1512000"/>
              <a:gd name="T33" fmla="*/ 0 h 704551"/>
              <a:gd name="T34" fmla="*/ 0 w 1512000"/>
              <a:gd name="T35" fmla="*/ 0 h 7045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2000"/>
              <a:gd name="T55" fmla="*/ 0 h 704551"/>
              <a:gd name="T56" fmla="*/ 1512000 w 1512000"/>
              <a:gd name="T57" fmla="*/ 704551 h 7045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2000" h="704551">
                <a:moveTo>
                  <a:pt x="0" y="0"/>
                </a:moveTo>
                <a:lnTo>
                  <a:pt x="252000" y="0"/>
                </a:lnTo>
                <a:lnTo>
                  <a:pt x="630000" y="0"/>
                </a:lnTo>
                <a:lnTo>
                  <a:pt x="1512000" y="0"/>
                </a:lnTo>
                <a:lnTo>
                  <a:pt x="1512000" y="231000"/>
                </a:lnTo>
                <a:lnTo>
                  <a:pt x="1512000" y="330000"/>
                </a:lnTo>
                <a:lnTo>
                  <a:pt x="1512000" y="396000"/>
                </a:lnTo>
                <a:lnTo>
                  <a:pt x="685824" y="407980"/>
                </a:lnTo>
                <a:lnTo>
                  <a:pt x="668100" y="405525"/>
                </a:lnTo>
                <a:lnTo>
                  <a:pt x="110467" y="704551"/>
                </a:lnTo>
                <a:lnTo>
                  <a:pt x="394875" y="396000"/>
                </a:lnTo>
                <a:lnTo>
                  <a:pt x="0" y="396000"/>
                </a:lnTo>
                <a:lnTo>
                  <a:pt x="0" y="330000"/>
                </a:lnTo>
                <a:lnTo>
                  <a:pt x="0" y="231000"/>
                </a:lnTo>
                <a:lnTo>
                  <a:pt x="0" y="0"/>
                </a:lnTo>
                <a:close/>
              </a:path>
            </a:pathLst>
          </a:custGeom>
          <a:solidFill>
            <a:srgbClr val="003366"/>
          </a:solidFill>
          <a:ln w="12700">
            <a:solidFill>
              <a:srgbClr val="00CCCC"/>
            </a:solidFill>
            <a:miter lim="800000"/>
          </a:ln>
          <a:effectLst>
            <a:outerShdw dist="107763" dir="2700000" algn="ctr" rotWithShape="0">
              <a:srgbClr val="000000">
                <a:alpha val="50000"/>
              </a:srgbClr>
            </a:outerShdw>
          </a:effec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fontAlgn="b"/>
            <a:r>
              <a:rPr lang="zh-CN" altLang="en-US" sz="2000" b="1">
                <a:solidFill>
                  <a:srgbClr val="FFFFFF"/>
                </a:solidFill>
                <a:latin typeface="华文楷体" panose="02010600040101010101" pitchFamily="2" charset="-122"/>
                <a:ea typeface="华文楷体" panose="02010600040101010101" pitchFamily="2" charset="-122"/>
                <a:sym typeface="+mn-ea"/>
              </a:rPr>
              <a:t>共</a:t>
            </a:r>
            <a:r>
              <a:rPr lang="en-US" altLang="zh-CN" sz="2000" b="1">
                <a:solidFill>
                  <a:srgbClr val="FFFFFF"/>
                </a:solidFill>
                <a:latin typeface="华文楷体" panose="02010600040101010101" pitchFamily="2" charset="-122"/>
                <a:ea typeface="华文楷体" panose="02010600040101010101" pitchFamily="2" charset="-122"/>
                <a:sym typeface="+mn-ea"/>
              </a:rPr>
              <a:t>15</a:t>
            </a:r>
            <a:r>
              <a:rPr lang="zh-CN" altLang="en-US" sz="2000" b="1">
                <a:solidFill>
                  <a:srgbClr val="FFFFFF"/>
                </a:solidFill>
                <a:latin typeface="华文楷体" panose="02010600040101010101" pitchFamily="2" charset="-122"/>
                <a:ea typeface="华文楷体" panose="02010600040101010101" pitchFamily="2" charset="-122"/>
                <a:sym typeface="+mn-ea"/>
              </a:rPr>
              <a:t>层钉子</a:t>
            </a:r>
            <a:endParaRPr lang="zh-CN" altLang="en-US" sz="2000" b="1">
              <a:solidFill>
                <a:srgbClr val="FFFFFF"/>
              </a:solidFill>
              <a:latin typeface="华文楷体" panose="02010600040101010101" pitchFamily="2" charset="-122"/>
              <a:ea typeface="华文楷体" panose="02010600040101010101" pitchFamily="2" charset="-122"/>
            </a:endParaRPr>
          </a:p>
        </p:txBody>
      </p:sp>
      <p:grpSp>
        <p:nvGrpSpPr>
          <p:cNvPr id="337" name="组合 336"/>
          <p:cNvGrpSpPr/>
          <p:nvPr/>
        </p:nvGrpSpPr>
        <p:grpSpPr bwMode="auto">
          <a:xfrm>
            <a:off x="1804988" y="5864225"/>
            <a:ext cx="5467350" cy="311150"/>
            <a:chOff x="1805110" y="5864351"/>
            <a:chExt cx="5467107" cy="310762"/>
          </a:xfrm>
        </p:grpSpPr>
        <p:sp>
          <p:nvSpPr>
            <p:cNvPr id="21802" name="TextBox 319"/>
            <p:cNvSpPr txBox="1">
              <a:spLocks noChangeArrowheads="1"/>
            </p:cNvSpPr>
            <p:nvPr/>
          </p:nvSpPr>
          <p:spPr bwMode="auto">
            <a:xfrm>
              <a:off x="1805110" y="5864351"/>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0 </a:t>
              </a:r>
              <a:endParaRPr lang="zh-CN" altLang="en-US" sz="1400" b="1">
                <a:solidFill>
                  <a:srgbClr val="FFFFFF"/>
                </a:solidFill>
                <a:latin typeface="Times New Roman" panose="02020603050405020304" pitchFamily="18" charset="0"/>
              </a:endParaRPr>
            </a:p>
          </p:txBody>
        </p:sp>
        <p:sp>
          <p:nvSpPr>
            <p:cNvPr id="21803" name="TextBox 321"/>
            <p:cNvSpPr txBox="1">
              <a:spLocks noChangeArrowheads="1"/>
            </p:cNvSpPr>
            <p:nvPr/>
          </p:nvSpPr>
          <p:spPr bwMode="auto">
            <a:xfrm>
              <a:off x="2157525"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1 </a:t>
              </a:r>
              <a:endParaRPr lang="zh-CN" altLang="en-US" sz="1400" b="1">
                <a:solidFill>
                  <a:srgbClr val="FFFFFF"/>
                </a:solidFill>
                <a:latin typeface="Times New Roman" panose="02020603050405020304" pitchFamily="18" charset="0"/>
              </a:endParaRPr>
            </a:p>
          </p:txBody>
        </p:sp>
        <p:sp>
          <p:nvSpPr>
            <p:cNvPr id="21804" name="TextBox 322"/>
            <p:cNvSpPr txBox="1">
              <a:spLocks noChangeArrowheads="1"/>
            </p:cNvSpPr>
            <p:nvPr/>
          </p:nvSpPr>
          <p:spPr bwMode="auto">
            <a:xfrm>
              <a:off x="2481367"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2 </a:t>
              </a:r>
              <a:endParaRPr lang="zh-CN" altLang="en-US" sz="1400" b="1">
                <a:solidFill>
                  <a:srgbClr val="FFFFFF"/>
                </a:solidFill>
                <a:latin typeface="Times New Roman" panose="02020603050405020304" pitchFamily="18" charset="0"/>
              </a:endParaRPr>
            </a:p>
          </p:txBody>
        </p:sp>
        <p:sp>
          <p:nvSpPr>
            <p:cNvPr id="21805" name="TextBox 323"/>
            <p:cNvSpPr txBox="1">
              <a:spLocks noChangeArrowheads="1"/>
            </p:cNvSpPr>
            <p:nvPr/>
          </p:nvSpPr>
          <p:spPr bwMode="auto">
            <a:xfrm>
              <a:off x="2828971"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3 </a:t>
              </a:r>
              <a:endParaRPr lang="zh-CN" altLang="en-US" sz="1400" b="1">
                <a:solidFill>
                  <a:srgbClr val="FFFFFF"/>
                </a:solidFill>
                <a:latin typeface="Times New Roman" panose="02020603050405020304" pitchFamily="18" charset="0"/>
              </a:endParaRPr>
            </a:p>
          </p:txBody>
        </p:sp>
        <p:sp>
          <p:nvSpPr>
            <p:cNvPr id="21806" name="TextBox 324"/>
            <p:cNvSpPr txBox="1">
              <a:spLocks noChangeArrowheads="1"/>
            </p:cNvSpPr>
            <p:nvPr/>
          </p:nvSpPr>
          <p:spPr bwMode="auto">
            <a:xfrm>
              <a:off x="3157624"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4 </a:t>
              </a:r>
              <a:endParaRPr lang="zh-CN" altLang="en-US" sz="1400" b="1">
                <a:solidFill>
                  <a:srgbClr val="FFFFFF"/>
                </a:solidFill>
                <a:latin typeface="Times New Roman" panose="02020603050405020304" pitchFamily="18" charset="0"/>
              </a:endParaRPr>
            </a:p>
          </p:txBody>
        </p:sp>
        <p:sp>
          <p:nvSpPr>
            <p:cNvPr id="21807" name="TextBox 325"/>
            <p:cNvSpPr txBox="1">
              <a:spLocks noChangeArrowheads="1"/>
            </p:cNvSpPr>
            <p:nvPr/>
          </p:nvSpPr>
          <p:spPr bwMode="auto">
            <a:xfrm>
              <a:off x="3495703"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5 </a:t>
              </a:r>
              <a:endParaRPr lang="zh-CN" altLang="en-US" sz="1400" b="1">
                <a:solidFill>
                  <a:srgbClr val="FFFFFF"/>
                </a:solidFill>
                <a:latin typeface="Times New Roman" panose="02020603050405020304" pitchFamily="18" charset="0"/>
              </a:endParaRPr>
            </a:p>
          </p:txBody>
        </p:sp>
        <p:sp>
          <p:nvSpPr>
            <p:cNvPr id="21808" name="TextBox 326"/>
            <p:cNvSpPr txBox="1">
              <a:spLocks noChangeArrowheads="1"/>
            </p:cNvSpPr>
            <p:nvPr/>
          </p:nvSpPr>
          <p:spPr bwMode="auto">
            <a:xfrm>
              <a:off x="3810020"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6 </a:t>
              </a:r>
              <a:endParaRPr lang="zh-CN" altLang="en-US" sz="1400" b="1">
                <a:solidFill>
                  <a:srgbClr val="FFFFFF"/>
                </a:solidFill>
                <a:latin typeface="Times New Roman" panose="02020603050405020304" pitchFamily="18" charset="0"/>
              </a:endParaRPr>
            </a:p>
          </p:txBody>
        </p:sp>
        <p:sp>
          <p:nvSpPr>
            <p:cNvPr id="21809" name="TextBox 327"/>
            <p:cNvSpPr txBox="1">
              <a:spLocks noChangeArrowheads="1"/>
            </p:cNvSpPr>
            <p:nvPr/>
          </p:nvSpPr>
          <p:spPr bwMode="auto">
            <a:xfrm>
              <a:off x="4157723"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7 </a:t>
              </a:r>
              <a:endParaRPr lang="zh-CN" altLang="en-US" sz="1400" b="1">
                <a:solidFill>
                  <a:srgbClr val="FFFFFF"/>
                </a:solidFill>
                <a:latin typeface="Times New Roman" panose="02020603050405020304" pitchFamily="18" charset="0"/>
              </a:endParaRPr>
            </a:p>
          </p:txBody>
        </p:sp>
        <p:sp>
          <p:nvSpPr>
            <p:cNvPr id="21810" name="TextBox 328"/>
            <p:cNvSpPr txBox="1">
              <a:spLocks noChangeArrowheads="1"/>
            </p:cNvSpPr>
            <p:nvPr/>
          </p:nvSpPr>
          <p:spPr bwMode="auto">
            <a:xfrm>
              <a:off x="4486376"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8 </a:t>
              </a:r>
              <a:endParaRPr lang="zh-CN" altLang="en-US" sz="1400" b="1">
                <a:solidFill>
                  <a:srgbClr val="FFFFFF"/>
                </a:solidFill>
                <a:latin typeface="Times New Roman" panose="02020603050405020304" pitchFamily="18" charset="0"/>
              </a:endParaRPr>
            </a:p>
          </p:txBody>
        </p:sp>
        <p:sp>
          <p:nvSpPr>
            <p:cNvPr id="21811" name="TextBox 329"/>
            <p:cNvSpPr txBox="1">
              <a:spLocks noChangeArrowheads="1"/>
            </p:cNvSpPr>
            <p:nvPr/>
          </p:nvSpPr>
          <p:spPr bwMode="auto">
            <a:xfrm>
              <a:off x="4824455"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dist"/>
              <a:r>
                <a:rPr lang="en-US" altLang="zh-CN" sz="1400" b="1">
                  <a:solidFill>
                    <a:srgbClr val="FFFFFF"/>
                  </a:solidFill>
                  <a:latin typeface="Times New Roman" panose="02020603050405020304" pitchFamily="18" charset="0"/>
                </a:rPr>
                <a:t>9 </a:t>
              </a:r>
              <a:endParaRPr lang="zh-CN" altLang="en-US" sz="1400" b="1">
                <a:solidFill>
                  <a:srgbClr val="FFFFFF"/>
                </a:solidFill>
                <a:latin typeface="Times New Roman" panose="02020603050405020304" pitchFamily="18" charset="0"/>
              </a:endParaRPr>
            </a:p>
          </p:txBody>
        </p:sp>
        <p:sp>
          <p:nvSpPr>
            <p:cNvPr id="21812" name="TextBox 330"/>
            <p:cNvSpPr txBox="1">
              <a:spLocks noChangeArrowheads="1"/>
            </p:cNvSpPr>
            <p:nvPr/>
          </p:nvSpPr>
          <p:spPr bwMode="auto">
            <a:xfrm>
              <a:off x="5176870"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10 </a:t>
              </a:r>
              <a:endParaRPr lang="zh-CN" altLang="en-US" sz="1400" b="1">
                <a:solidFill>
                  <a:srgbClr val="FFFFFF"/>
                </a:solidFill>
                <a:latin typeface="Times New Roman" panose="02020603050405020304" pitchFamily="18" charset="0"/>
              </a:endParaRPr>
            </a:p>
          </p:txBody>
        </p:sp>
        <p:sp>
          <p:nvSpPr>
            <p:cNvPr id="21813" name="TextBox 331"/>
            <p:cNvSpPr txBox="1">
              <a:spLocks noChangeArrowheads="1"/>
            </p:cNvSpPr>
            <p:nvPr/>
          </p:nvSpPr>
          <p:spPr bwMode="auto">
            <a:xfrm>
              <a:off x="5524575"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11 </a:t>
              </a:r>
              <a:endParaRPr lang="zh-CN" altLang="en-US" sz="1400" b="1">
                <a:solidFill>
                  <a:srgbClr val="FFFFFF"/>
                </a:solidFill>
                <a:latin typeface="Times New Roman" panose="02020603050405020304" pitchFamily="18" charset="0"/>
              </a:endParaRPr>
            </a:p>
          </p:txBody>
        </p:sp>
        <p:sp>
          <p:nvSpPr>
            <p:cNvPr id="21814" name="TextBox 332"/>
            <p:cNvSpPr txBox="1">
              <a:spLocks noChangeArrowheads="1"/>
            </p:cNvSpPr>
            <p:nvPr/>
          </p:nvSpPr>
          <p:spPr bwMode="auto">
            <a:xfrm>
              <a:off x="5862654"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12 </a:t>
              </a:r>
              <a:endParaRPr lang="zh-CN" altLang="en-US" sz="1400" b="1">
                <a:solidFill>
                  <a:srgbClr val="FFFFFF"/>
                </a:solidFill>
                <a:latin typeface="Times New Roman" panose="02020603050405020304" pitchFamily="18" charset="0"/>
              </a:endParaRPr>
            </a:p>
          </p:txBody>
        </p:sp>
        <p:sp>
          <p:nvSpPr>
            <p:cNvPr id="21815" name="TextBox 333"/>
            <p:cNvSpPr txBox="1">
              <a:spLocks noChangeArrowheads="1"/>
            </p:cNvSpPr>
            <p:nvPr/>
          </p:nvSpPr>
          <p:spPr bwMode="auto">
            <a:xfrm>
              <a:off x="6205546"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13 </a:t>
              </a:r>
              <a:endParaRPr lang="zh-CN" altLang="en-US" sz="1400" b="1">
                <a:solidFill>
                  <a:srgbClr val="FFFFFF"/>
                </a:solidFill>
                <a:latin typeface="Times New Roman" panose="02020603050405020304" pitchFamily="18" charset="0"/>
              </a:endParaRPr>
            </a:p>
          </p:txBody>
        </p:sp>
        <p:sp>
          <p:nvSpPr>
            <p:cNvPr id="21816" name="TextBox 334"/>
            <p:cNvSpPr txBox="1">
              <a:spLocks noChangeArrowheads="1"/>
            </p:cNvSpPr>
            <p:nvPr/>
          </p:nvSpPr>
          <p:spPr bwMode="auto">
            <a:xfrm>
              <a:off x="6553148"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14 </a:t>
              </a:r>
              <a:endParaRPr lang="zh-CN" altLang="en-US" sz="1400" b="1">
                <a:solidFill>
                  <a:srgbClr val="FFFFFF"/>
                </a:solidFill>
                <a:latin typeface="Times New Roman" panose="02020603050405020304" pitchFamily="18" charset="0"/>
              </a:endParaRPr>
            </a:p>
          </p:txBody>
        </p:sp>
        <p:sp>
          <p:nvSpPr>
            <p:cNvPr id="21817" name="TextBox 335"/>
            <p:cNvSpPr txBox="1">
              <a:spLocks noChangeArrowheads="1"/>
            </p:cNvSpPr>
            <p:nvPr/>
          </p:nvSpPr>
          <p:spPr bwMode="auto">
            <a:xfrm>
              <a:off x="6857940" y="5867336"/>
              <a:ext cx="4142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1400" b="1">
                  <a:solidFill>
                    <a:srgbClr val="FFFFFF"/>
                  </a:solidFill>
                  <a:latin typeface="Times New Roman" panose="02020603050405020304" pitchFamily="18" charset="0"/>
                </a:rPr>
                <a:t>15 </a:t>
              </a:r>
              <a:endParaRPr lang="zh-CN" altLang="en-US" sz="1400" b="1">
                <a:solidFill>
                  <a:srgbClr val="FFFFFF"/>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circle(out)">
                                      <p:cBhvr>
                                        <p:cTn id="11" dur="10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p:cTn id="31" dur="500" fill="hold"/>
                                        <p:tgtEl>
                                          <p:spTgt spid="82"/>
                                        </p:tgtEl>
                                        <p:attrNameLst>
                                          <p:attrName>ppt_w</p:attrName>
                                        </p:attrNameLst>
                                      </p:cBhvr>
                                      <p:tavLst>
                                        <p:tav tm="0">
                                          <p:val>
                                            <p:fltVal val="0"/>
                                          </p:val>
                                        </p:tav>
                                        <p:tav tm="100000">
                                          <p:val>
                                            <p:strVal val="#ppt_w"/>
                                          </p:val>
                                        </p:tav>
                                      </p:tavLst>
                                    </p:anim>
                                    <p:anim calcmode="lin" valueType="num">
                                      <p:cBhvr>
                                        <p:cTn id="32" dur="500" fill="hold"/>
                                        <p:tgtEl>
                                          <p:spTgt spid="82"/>
                                        </p:tgtEl>
                                        <p:attrNameLst>
                                          <p:attrName>ppt_h</p:attrName>
                                        </p:attrNameLst>
                                      </p:cBhvr>
                                      <p:tavLst>
                                        <p:tav tm="0">
                                          <p:val>
                                            <p:fltVal val="0"/>
                                          </p:val>
                                        </p:tav>
                                        <p:tav tm="100000">
                                          <p:val>
                                            <p:strVal val="#ppt_h"/>
                                          </p:val>
                                        </p:tav>
                                      </p:tavLst>
                                    </p:anim>
                                    <p:animEffect transition="in" filter="fade">
                                      <p:cBhvr>
                                        <p:cTn id="33" dur="500"/>
                                        <p:tgtEl>
                                          <p:spTgt spid="8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p:cTn id="36" dur="500" fill="hold"/>
                                        <p:tgtEl>
                                          <p:spTgt spid="83"/>
                                        </p:tgtEl>
                                        <p:attrNameLst>
                                          <p:attrName>ppt_w</p:attrName>
                                        </p:attrNameLst>
                                      </p:cBhvr>
                                      <p:tavLst>
                                        <p:tav tm="0">
                                          <p:val>
                                            <p:fltVal val="0"/>
                                          </p:val>
                                        </p:tav>
                                        <p:tav tm="100000">
                                          <p:val>
                                            <p:strVal val="#ppt_w"/>
                                          </p:val>
                                        </p:tav>
                                      </p:tavLst>
                                    </p:anim>
                                    <p:anim calcmode="lin" valueType="num">
                                      <p:cBhvr>
                                        <p:cTn id="37" dur="500" fill="hold"/>
                                        <p:tgtEl>
                                          <p:spTgt spid="83"/>
                                        </p:tgtEl>
                                        <p:attrNameLst>
                                          <p:attrName>ppt_h</p:attrName>
                                        </p:attrNameLst>
                                      </p:cBhvr>
                                      <p:tavLst>
                                        <p:tav tm="0">
                                          <p:val>
                                            <p:fltVal val="0"/>
                                          </p:val>
                                        </p:tav>
                                        <p:tav tm="100000">
                                          <p:val>
                                            <p:strVal val="#ppt_h"/>
                                          </p:val>
                                        </p:tav>
                                      </p:tavLst>
                                    </p:anim>
                                    <p:animEffect transition="in" filter="fade">
                                      <p:cBhvr>
                                        <p:cTn id="38" dur="500"/>
                                        <p:tgtEl>
                                          <p:spTgt spid="8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animEffect transition="in" filter="fade">
                                      <p:cBhvr>
                                        <p:cTn id="43" dur="500"/>
                                        <p:tgtEl>
                                          <p:spTgt spid="8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p:cTn id="46" dur="500" fill="hold"/>
                                        <p:tgtEl>
                                          <p:spTgt spid="85"/>
                                        </p:tgtEl>
                                        <p:attrNameLst>
                                          <p:attrName>ppt_w</p:attrName>
                                        </p:attrNameLst>
                                      </p:cBhvr>
                                      <p:tavLst>
                                        <p:tav tm="0">
                                          <p:val>
                                            <p:fltVal val="0"/>
                                          </p:val>
                                        </p:tav>
                                        <p:tav tm="100000">
                                          <p:val>
                                            <p:strVal val="#ppt_w"/>
                                          </p:val>
                                        </p:tav>
                                      </p:tavLst>
                                    </p:anim>
                                    <p:anim calcmode="lin" valueType="num">
                                      <p:cBhvr>
                                        <p:cTn id="47" dur="500" fill="hold"/>
                                        <p:tgtEl>
                                          <p:spTgt spid="85"/>
                                        </p:tgtEl>
                                        <p:attrNameLst>
                                          <p:attrName>ppt_h</p:attrName>
                                        </p:attrNameLst>
                                      </p:cBhvr>
                                      <p:tavLst>
                                        <p:tav tm="0">
                                          <p:val>
                                            <p:fltVal val="0"/>
                                          </p:val>
                                        </p:tav>
                                        <p:tav tm="100000">
                                          <p:val>
                                            <p:strVal val="#ppt_h"/>
                                          </p:val>
                                        </p:tav>
                                      </p:tavLst>
                                    </p:anim>
                                    <p:animEffect transition="in" filter="fade">
                                      <p:cBhvr>
                                        <p:cTn id="48" dur="500"/>
                                        <p:tgtEl>
                                          <p:spTgt spid="8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 calcmode="lin" valueType="num">
                                      <p:cBhvr>
                                        <p:cTn id="51" dur="500" fill="hold"/>
                                        <p:tgtEl>
                                          <p:spTgt spid="86"/>
                                        </p:tgtEl>
                                        <p:attrNameLst>
                                          <p:attrName>ppt_w</p:attrName>
                                        </p:attrNameLst>
                                      </p:cBhvr>
                                      <p:tavLst>
                                        <p:tav tm="0">
                                          <p:val>
                                            <p:fltVal val="0"/>
                                          </p:val>
                                        </p:tav>
                                        <p:tav tm="100000">
                                          <p:val>
                                            <p:strVal val="#ppt_w"/>
                                          </p:val>
                                        </p:tav>
                                      </p:tavLst>
                                    </p:anim>
                                    <p:anim calcmode="lin" valueType="num">
                                      <p:cBhvr>
                                        <p:cTn id="52" dur="500" fill="hold"/>
                                        <p:tgtEl>
                                          <p:spTgt spid="86"/>
                                        </p:tgtEl>
                                        <p:attrNameLst>
                                          <p:attrName>ppt_h</p:attrName>
                                        </p:attrNameLst>
                                      </p:cBhvr>
                                      <p:tavLst>
                                        <p:tav tm="0">
                                          <p:val>
                                            <p:fltVal val="0"/>
                                          </p:val>
                                        </p:tav>
                                        <p:tav tm="100000">
                                          <p:val>
                                            <p:strVal val="#ppt_h"/>
                                          </p:val>
                                        </p:tav>
                                      </p:tavLst>
                                    </p:anim>
                                    <p:animEffect transition="in" filter="fade">
                                      <p:cBhvr>
                                        <p:cTn id="53" dur="500"/>
                                        <p:tgtEl>
                                          <p:spTgt spid="8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87"/>
                                        </p:tgtEl>
                                        <p:attrNameLst>
                                          <p:attrName>style.visibility</p:attrName>
                                        </p:attrNameLst>
                                      </p:cBhvr>
                                      <p:to>
                                        <p:strVal val="visible"/>
                                      </p:to>
                                    </p:set>
                                    <p:anim calcmode="lin" valueType="num">
                                      <p:cBhvr>
                                        <p:cTn id="56" dur="500" fill="hold"/>
                                        <p:tgtEl>
                                          <p:spTgt spid="87"/>
                                        </p:tgtEl>
                                        <p:attrNameLst>
                                          <p:attrName>ppt_w</p:attrName>
                                        </p:attrNameLst>
                                      </p:cBhvr>
                                      <p:tavLst>
                                        <p:tav tm="0">
                                          <p:val>
                                            <p:fltVal val="0"/>
                                          </p:val>
                                        </p:tav>
                                        <p:tav tm="100000">
                                          <p:val>
                                            <p:strVal val="#ppt_w"/>
                                          </p:val>
                                        </p:tav>
                                      </p:tavLst>
                                    </p:anim>
                                    <p:anim calcmode="lin" valueType="num">
                                      <p:cBhvr>
                                        <p:cTn id="57" dur="500" fill="hold"/>
                                        <p:tgtEl>
                                          <p:spTgt spid="87"/>
                                        </p:tgtEl>
                                        <p:attrNameLst>
                                          <p:attrName>ppt_h</p:attrName>
                                        </p:attrNameLst>
                                      </p:cBhvr>
                                      <p:tavLst>
                                        <p:tav tm="0">
                                          <p:val>
                                            <p:fltVal val="0"/>
                                          </p:val>
                                        </p:tav>
                                        <p:tav tm="100000">
                                          <p:val>
                                            <p:strVal val="#ppt_h"/>
                                          </p:val>
                                        </p:tav>
                                      </p:tavLst>
                                    </p:anim>
                                    <p:animEffect transition="in" filter="fade">
                                      <p:cBhvr>
                                        <p:cTn id="58" dur="500"/>
                                        <p:tgtEl>
                                          <p:spTgt spid="87"/>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fill="hold" grpId="1" nodeType="clickEffect">
                                  <p:stCondLst>
                                    <p:cond delay="0"/>
                                  </p:stCondLst>
                                  <p:childTnLst>
                                    <p:animMotion origin="layout" path="M 0.00035 -0.0007 C 0.00347 0.00301 0.01285 0.01481 0.01892 0.02199 C 0.025 0.02916 0.03646 0.03402 0.03646 0.04166 C 0.03646 0.0493 0.01927 0.05949 0.01945 0.06782 C 0.01962 0.07615 0.0316 0.08333 0.0375 0.09143 C 0.0434 0.09953 0.05538 0.10833 0.05521 0.11643 C 0.05504 0.12453 0.04254 0.1324 0.03663 0.14027 C 0.03073 0.14814 0.01927 0.15578 0.01945 0.16365 C 0.01962 0.17152 0.03195 0.18009 0.03802 0.18796 C 0.0441 0.19583 0.05035 0.20324 0.05625 0.21088 C 0.06215 0.21852 0.07361 0.22569 0.07361 0.23402 C 0.07361 0.24236 0.0559 0.25277 0.0559 0.26111 C 0.0559 0.26944 0.06736 0.27592 0.07344 0.28402 C 0.07951 0.29213 0.09271 0.30185 0.09271 0.31041 C 0.09271 0.31898 0.07934 0.32685 0.07344 0.33518 C 0.06754 0.34352 0.05972 0.34722 0.05677 0.36041 C 0.05382 0.37361 0.05608 0.38842 0.0559 0.41435 C 0.05573 0.44027 0.0559 0.49467 0.0559 0.51574 " pathEditMode="relative" rAng="0" ptsTypes="aaaaaaaaaaaaaaaaaa">
                                      <p:cBhvr>
                                        <p:cTn id="62" dur="2000" fill="hold"/>
                                        <p:tgtEl>
                                          <p:spTgt spid="11"/>
                                        </p:tgtEl>
                                        <p:attrNameLst>
                                          <p:attrName>ppt_x</p:attrName>
                                          <p:attrName>ppt_y</p:attrName>
                                        </p:attrNameLst>
                                      </p:cBhvr>
                                      <p:rCtr x="4600" y="25800"/>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fill="hold" grpId="1" nodeType="clickEffect">
                                  <p:stCondLst>
                                    <p:cond delay="0"/>
                                  </p:stCondLst>
                                  <p:childTnLst>
                                    <p:animMotion origin="layout" path="M 0.00035 0.00115 C 0.00365 0.00463 0.01372 0.01527 0.01979 0.02222 C 0.02587 0.02916 0.03663 0.03518 0.03646 0.04282 C 0.03629 0.05046 0.02483 0.05972 0.01892 0.06782 C 0.01302 0.07592 0.00104 0.08356 0.00104 0.09166 C 0.00104 0.09977 0.01892 0.10856 0.01892 0.11666 C 0.01892 0.12477 0.0007 0.13217 0.0007 0.14004 C 0.0007 0.14791 0.01285 0.15648 0.01892 0.16458 C 0.025 0.17268 0.0316 0.18102 0.03767 0.18935 C 0.04375 0.19768 0.0559 0.20625 0.0559 0.21435 C 0.0559 0.22245 0.0441 0.22963 0.03802 0.2375 C 0.03195 0.24537 0.02517 0.25463 0.01892 0.26227 C 0.01267 0.2699 0.00035 0.27592 0.00052 0.28402 C 0.0007 0.29213 0.01389 0.30277 0.01997 0.31157 C 0.02604 0.32037 0.0375 0.3287 0.0375 0.33657 C 0.0375 0.34444 0.02344 0.34814 0.02049 0.35949 C 0.01754 0.37083 0.01962 0.37847 0.01945 0.40463 C 0.01927 0.43078 0.01945 0.49328 0.01945 0.51643 " pathEditMode="relative" rAng="0" ptsTypes="aaaaaaaaaaaaaaaaaa">
                                      <p:cBhvr>
                                        <p:cTn id="66" dur="2000" fill="hold"/>
                                        <p:tgtEl>
                                          <p:spTgt spid="12"/>
                                        </p:tgtEl>
                                        <p:attrNameLst>
                                          <p:attrName>ppt_x</p:attrName>
                                          <p:attrName>ppt_y</p:attrName>
                                        </p:attrNameLst>
                                      </p:cBhvr>
                                      <p:rCtr x="2700" y="25700"/>
                                    </p:animMotion>
                                  </p:childTnLst>
                                </p:cTn>
                              </p:par>
                            </p:childTnLst>
                          </p:cTn>
                        </p:par>
                        <p:par>
                          <p:cTn id="67" fill="hold">
                            <p:stCondLst>
                              <p:cond delay="2000"/>
                            </p:stCondLst>
                            <p:childTnLst>
                              <p:par>
                                <p:cTn id="68" presetID="0" presetClass="path" presetSubtype="0" fill="hold" grpId="1" nodeType="afterEffect">
                                  <p:stCondLst>
                                    <p:cond delay="0"/>
                                  </p:stCondLst>
                                  <p:childTnLst>
                                    <p:animMotion origin="layout" path="M -5.55556E-7 3.33333E-6 C -0.00295 0.0037 -0.01823 0.01458 -0.01805 0.02199 C -0.01788 0.02939 -0.00538 0.03611 0.0007 0.04421 C 0.00677 0.05231 0.01823 0.06227 0.01823 0.07014 C 0.01823 0.07801 0.00677 0.08402 0.0007 0.09143 C -0.00538 0.09884 -0.0118 0.10694 -0.01805 0.11504 C -0.0243 0.12314 -0.03646 0.1324 -0.03646 0.14074 C -0.03646 0.14907 -0.02448 0.15694 -0.01823 0.16504 C -0.01198 0.17314 0.00104 0.18148 0.00104 0.18958 C 0.00104 0.19768 -0.0118 0.20509 -0.01805 0.21319 C -0.0243 0.22129 -0.0368 0.22939 -0.0368 0.2375 C -0.0368 0.2456 -0.01823 0.25324 -0.01823 0.26157 C -0.01823 0.2699 -0.03628 0.27939 -0.03628 0.28727 C -0.03628 0.29514 -0.02378 0.30139 -0.01771 0.30949 C -0.01163 0.31759 0.00052 0.32708 0.0007 0.33541 C 0.00087 0.34375 -0.01389 0.34583 -0.01701 0.36018 C -0.02014 0.37453 -0.01788 0.39629 -0.01805 0.42199 C -0.01823 0.44768 -0.01805 0.4956 -0.01805 0.51504 " pathEditMode="relative" rAng="0" ptsTypes="aaaaaaaaaaaaaaaaaa">
                                      <p:cBhvr>
                                        <p:cTn id="69" dur="2000" fill="hold"/>
                                        <p:tgtEl>
                                          <p:spTgt spid="13"/>
                                        </p:tgtEl>
                                        <p:attrNameLst>
                                          <p:attrName>ppt_x</p:attrName>
                                          <p:attrName>ppt_y</p:attrName>
                                        </p:attrNameLst>
                                      </p:cBhvr>
                                      <p:rCtr x="-900" y="25700"/>
                                    </p:animMotion>
                                  </p:childTnLst>
                                </p:cTn>
                              </p:par>
                            </p:childTnLst>
                          </p:cTn>
                        </p:par>
                        <p:par>
                          <p:cTn id="70" fill="hold">
                            <p:stCondLst>
                              <p:cond delay="4000"/>
                            </p:stCondLst>
                            <p:childTnLst>
                              <p:par>
                                <p:cTn id="71" presetID="10" presetClass="exit" presetSubtype="0" fill="hold" grpId="1" nodeType="afterEffect">
                                  <p:stCondLst>
                                    <p:cond delay="0"/>
                                  </p:stCondLst>
                                  <p:childTnLst>
                                    <p:animEffect transition="out" filter="fade">
                                      <p:cBhvr>
                                        <p:cTn id="72" dur="2000"/>
                                        <p:tgtEl>
                                          <p:spTgt spid="82"/>
                                        </p:tgtEl>
                                      </p:cBhvr>
                                    </p:animEffect>
                                    <p:set>
                                      <p:cBhvr>
                                        <p:cTn id="73" dur="1" fill="hold">
                                          <p:stCondLst>
                                            <p:cond delay="1999"/>
                                          </p:stCondLst>
                                        </p:cTn>
                                        <p:tgtEl>
                                          <p:spTgt spid="8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83"/>
                                        </p:tgtEl>
                                      </p:cBhvr>
                                    </p:animEffect>
                                    <p:set>
                                      <p:cBhvr>
                                        <p:cTn id="76" dur="1" fill="hold">
                                          <p:stCondLst>
                                            <p:cond delay="1999"/>
                                          </p:stCondLst>
                                        </p:cTn>
                                        <p:tgtEl>
                                          <p:spTgt spid="8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2000"/>
                                        <p:tgtEl>
                                          <p:spTgt spid="84"/>
                                        </p:tgtEl>
                                      </p:cBhvr>
                                    </p:animEffect>
                                    <p:set>
                                      <p:cBhvr>
                                        <p:cTn id="79" dur="1" fill="hold">
                                          <p:stCondLst>
                                            <p:cond delay="1999"/>
                                          </p:stCondLst>
                                        </p:cTn>
                                        <p:tgtEl>
                                          <p:spTgt spid="8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2000"/>
                                        <p:tgtEl>
                                          <p:spTgt spid="85"/>
                                        </p:tgtEl>
                                      </p:cBhvr>
                                    </p:animEffect>
                                    <p:set>
                                      <p:cBhvr>
                                        <p:cTn id="82" dur="1" fill="hold">
                                          <p:stCondLst>
                                            <p:cond delay="1999"/>
                                          </p:stCondLst>
                                        </p:cTn>
                                        <p:tgtEl>
                                          <p:spTgt spid="85"/>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86"/>
                                        </p:tgtEl>
                                      </p:cBhvr>
                                    </p:animEffect>
                                    <p:set>
                                      <p:cBhvr>
                                        <p:cTn id="85" dur="1" fill="hold">
                                          <p:stCondLst>
                                            <p:cond delay="1999"/>
                                          </p:stCondLst>
                                        </p:cTn>
                                        <p:tgtEl>
                                          <p:spTgt spid="86"/>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000"/>
                                        <p:tgtEl>
                                          <p:spTgt spid="87"/>
                                        </p:tgtEl>
                                      </p:cBhvr>
                                    </p:animEffect>
                                    <p:set>
                                      <p:cBhvr>
                                        <p:cTn id="88" dur="1" fill="hold">
                                          <p:stCondLst>
                                            <p:cond delay="1999"/>
                                          </p:stCondLst>
                                        </p:cTn>
                                        <p:tgtEl>
                                          <p:spTgt spid="87"/>
                                        </p:tgtEl>
                                        <p:attrNameLst>
                                          <p:attrName>style.visibility</p:attrName>
                                        </p:attrNameLst>
                                      </p:cBhvr>
                                      <p:to>
                                        <p:strVal val="hidden"/>
                                      </p:to>
                                    </p:set>
                                  </p:childTnLst>
                                </p:cTn>
                              </p:par>
                              <p:par>
                                <p:cTn id="89" presetID="6" presetClass="entr" presetSubtype="32"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circle(out)">
                                      <p:cBhvr>
                                        <p:cTn id="91" dur="10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6" presetClass="entr" presetSubtype="32" fill="hold" nodeType="click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circle(out)">
                                      <p:cBhvr>
                                        <p:cTn id="96" dur="2000"/>
                                        <p:tgtEl>
                                          <p:spTgt spid="302"/>
                                        </p:tgtEl>
                                      </p:cBhvr>
                                    </p:animEffect>
                                  </p:childTnLst>
                                  <p:subTnLst>
                                    <p:audio>
                                      <p:cMediaNode vol="10000">
                                        <p:cTn display="0" masterRel="sameClick">
                                          <p:stCondLst>
                                            <p:cond evt="begin" delay="0">
                                              <p:tn val="94"/>
                                            </p:cond>
                                          </p:stCondLst>
                                          <p:endCondLst>
                                            <p:cond evt="onStopAudio" delay="0">
                                              <p:tgtEl>
                                                <p:sldTgt/>
                                              </p:tgtEl>
                                            </p:cond>
                                          </p:endCondLst>
                                        </p:cTn>
                                        <p:tgtEl>
                                          <p:sndTgt r:embed="rId2" name="chimes.wav"/>
                                        </p:tgtEl>
                                      </p:cMediaNode>
                                    </p:audio>
                                  </p:sub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319"/>
                                        </p:tgtEl>
                                        <p:attrNameLst>
                                          <p:attrName>style.visibility</p:attrName>
                                        </p:attrNameLst>
                                      </p:cBhvr>
                                      <p:to>
                                        <p:strVal val="visible"/>
                                      </p:to>
                                    </p:set>
                                    <p:anim calcmode="lin" valueType="num">
                                      <p:cBhvr>
                                        <p:cTn id="101" dur="500" fill="hold"/>
                                        <p:tgtEl>
                                          <p:spTgt spid="319"/>
                                        </p:tgtEl>
                                        <p:attrNameLst>
                                          <p:attrName>ppt_w</p:attrName>
                                        </p:attrNameLst>
                                      </p:cBhvr>
                                      <p:tavLst>
                                        <p:tav tm="0">
                                          <p:val>
                                            <p:fltVal val="0"/>
                                          </p:val>
                                        </p:tav>
                                        <p:tav tm="100000">
                                          <p:val>
                                            <p:strVal val="#ppt_w"/>
                                          </p:val>
                                        </p:tav>
                                      </p:tavLst>
                                    </p:anim>
                                    <p:anim calcmode="lin" valueType="num">
                                      <p:cBhvr>
                                        <p:cTn id="102" dur="500" fill="hold"/>
                                        <p:tgtEl>
                                          <p:spTgt spid="319"/>
                                        </p:tgtEl>
                                        <p:attrNameLst>
                                          <p:attrName>ppt_h</p:attrName>
                                        </p:attrNameLst>
                                      </p:cBhvr>
                                      <p:tavLst>
                                        <p:tav tm="0">
                                          <p:val>
                                            <p:fltVal val="0"/>
                                          </p:val>
                                        </p:tav>
                                        <p:tav tm="100000">
                                          <p:val>
                                            <p:strVal val="#ppt_h"/>
                                          </p:val>
                                        </p:tav>
                                      </p:tavLst>
                                    </p:anim>
                                    <p:animEffect transition="in" filter="fade">
                                      <p:cBhvr>
                                        <p:cTn id="103" dur="500"/>
                                        <p:tgtEl>
                                          <p:spTgt spid="319"/>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37"/>
                                        </p:tgtEl>
                                        <p:attrNameLst>
                                          <p:attrName>style.visibility</p:attrName>
                                        </p:attrNameLst>
                                      </p:cBhvr>
                                      <p:to>
                                        <p:strVal val="visible"/>
                                      </p:to>
                                    </p:set>
                                    <p:animEffect transition="in" filter="wipe(left)">
                                      <p:cBhvr>
                                        <p:cTn id="108"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bldLvl="0" animBg="1"/>
      <p:bldP spid="11" grpId="1" bldLvl="0" animBg="1"/>
      <p:bldP spid="12" grpId="0" bldLvl="0" animBg="1"/>
      <p:bldP spid="12" grpId="1" bldLvl="0" animBg="1"/>
      <p:bldP spid="13" grpId="0" bldLvl="0" animBg="1"/>
      <p:bldP spid="13" grpId="1" bldLvl="0" animBg="1"/>
      <p:bldP spid="82" grpId="0" bldLvl="0" animBg="1"/>
      <p:bldP spid="82" grpId="1" bldLvl="0" animBg="1"/>
      <p:bldP spid="83" grpId="0" bldLvl="0" animBg="1"/>
      <p:bldP spid="83" grpId="1" bldLvl="0" animBg="1"/>
      <p:bldP spid="84" grpId="0" bldLvl="0" animBg="1"/>
      <p:bldP spid="84" grpId="1" bldLvl="0" animBg="1"/>
      <p:bldP spid="85" grpId="0" bldLvl="0" animBg="1"/>
      <p:bldP spid="85" grpId="1" bldLvl="0" animBg="1"/>
      <p:bldP spid="86" grpId="0" bldLvl="0" animBg="1"/>
      <p:bldP spid="86" grpId="1" bldLvl="0" animBg="1"/>
      <p:bldP spid="87" grpId="0" bldLvl="0" animBg="1"/>
      <p:bldP spid="87" grpId="1" bldLvl="0" animBg="1"/>
      <p:bldP spid="3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3"/>
          <p:cNvSpPr txBox="1"/>
          <p:nvPr/>
        </p:nvSpPr>
        <p:spPr>
          <a:xfrm>
            <a:off x="785813" y="831850"/>
            <a:ext cx="1619250" cy="522288"/>
          </a:xfrm>
          <a:prstGeom prst="rect">
            <a:avLst/>
          </a:prstGeom>
          <a:noFill/>
          <a:ln w="9525">
            <a:noFill/>
          </a:ln>
        </p:spPr>
        <p:txBody>
          <a:bodyPr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回顾：</a:t>
            </a:r>
          </a:p>
        </p:txBody>
      </p:sp>
      <p:sp>
        <p:nvSpPr>
          <p:cNvPr id="21506" name="文本框 24"/>
          <p:cNvSpPr txBox="1"/>
          <p:nvPr/>
        </p:nvSpPr>
        <p:spPr>
          <a:xfrm>
            <a:off x="1846263" y="844550"/>
            <a:ext cx="2338387" cy="460375"/>
          </a:xfrm>
          <a:prstGeom prst="rect">
            <a:avLst/>
          </a:prstGeom>
          <a:noFill/>
          <a:ln w="9525">
            <a:noFill/>
          </a:ln>
        </p:spPr>
        <p:txBody>
          <a:bodyPr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rPr>
              <a:t>频率的稳定性</a:t>
            </a:r>
          </a:p>
        </p:txBody>
      </p:sp>
      <p:sp>
        <p:nvSpPr>
          <p:cNvPr id="21" name="Text Box 7"/>
          <p:cNvSpPr txBox="1"/>
          <p:nvPr/>
        </p:nvSpPr>
        <p:spPr>
          <a:xfrm>
            <a:off x="938213" y="1552575"/>
            <a:ext cx="428244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设</a:t>
            </a:r>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随机事件</a:t>
            </a:r>
            <a:r>
              <a:rPr lang="en-US" altLang="zh-CN" sz="2400" b="1" i="1" dirty="0">
                <a:solidFill>
                  <a:srgbClr val="000000"/>
                </a:solidFill>
                <a:latin typeface="Times New Roman" panose="02020603050405020304" pitchFamily="18" charset="0"/>
                <a:ea typeface="华文细黑" panose="02010600040101010101" pitchFamily="2" charset="-122"/>
                <a:sym typeface="宋体" panose="02010600030101010101" pitchFamily="2" charset="-122"/>
              </a:rPr>
              <a:t>A</a:t>
            </a:r>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的概率</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i="1" dirty="0">
                <a:solidFill>
                  <a:srgbClr val="0000CC"/>
                </a:solidFill>
                <a:latin typeface="Times New Roman" panose="02020603050405020304" pitchFamily="18" charset="0"/>
                <a:ea typeface="华文细黑" panose="02010600040101010101" pitchFamily="2" charset="-122"/>
              </a:rPr>
              <a:t>P</a:t>
            </a:r>
            <a:r>
              <a:rPr lang="en-US" altLang="zh-CN" sz="2400" b="1" dirty="0">
                <a:solidFill>
                  <a:srgbClr val="0000CC"/>
                </a:solidFill>
                <a:latin typeface="Times New Roman" panose="02020603050405020304" pitchFamily="18" charset="0"/>
                <a:ea typeface="华文细黑" panose="02010600040101010101" pitchFamily="2" charset="-122"/>
              </a:rPr>
              <a:t>(</a:t>
            </a:r>
            <a:r>
              <a:rPr lang="en-US" altLang="zh-CN" sz="2400" b="1" i="1" dirty="0">
                <a:solidFill>
                  <a:srgbClr val="0000CC"/>
                </a:solidFill>
                <a:latin typeface="Times New Roman" panose="02020603050405020304" pitchFamily="18" charset="0"/>
                <a:ea typeface="华文细黑" panose="02010600040101010101" pitchFamily="2" charset="-122"/>
              </a:rPr>
              <a:t>A</a:t>
            </a:r>
            <a:r>
              <a:rPr lang="en-US" altLang="zh-CN" sz="2400" b="1" dirty="0">
                <a:solidFill>
                  <a:srgbClr val="0000CC"/>
                </a:solidFill>
                <a:latin typeface="Times New Roman" panose="02020603050405020304" pitchFamily="18" charset="0"/>
                <a:ea typeface="华文细黑" panose="02010600040101010101" pitchFamily="2" charset="-122"/>
              </a:rPr>
              <a:t>) = </a:t>
            </a:r>
            <a:r>
              <a:rPr lang="en-US" altLang="zh-CN" sz="2400" b="1" i="1" dirty="0">
                <a:solidFill>
                  <a:srgbClr val="0000CC"/>
                </a:solidFill>
                <a:latin typeface="Times New Roman" panose="02020603050405020304" pitchFamily="18" charset="0"/>
                <a:ea typeface="华文细黑" panose="02010600040101010101" pitchFamily="2" charset="-122"/>
              </a:rPr>
              <a:t>p</a:t>
            </a:r>
            <a:r>
              <a:rPr lang="zh-CN" altLang="en-US" sz="2400" b="1" dirty="0">
                <a:solidFill>
                  <a:srgbClr val="000000"/>
                </a:solidFill>
                <a:latin typeface="华文细黑" panose="02010600040101010101" pitchFamily="2" charset="-122"/>
                <a:ea typeface="华文细黑" panose="02010600040101010101" pitchFamily="2" charset="-122"/>
              </a:rPr>
              <a:t>，</a:t>
            </a:r>
          </a:p>
        </p:txBody>
      </p:sp>
      <p:sp>
        <p:nvSpPr>
          <p:cNvPr id="3" name="Text Box 7"/>
          <p:cNvSpPr txBox="1"/>
          <p:nvPr/>
        </p:nvSpPr>
        <p:spPr>
          <a:xfrm>
            <a:off x="948055" y="2209800"/>
            <a:ext cx="513715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在</a:t>
            </a:r>
            <a:r>
              <a:rPr lang="en-US" altLang="zh-CN" sz="2400" b="1" i="1" dirty="0">
                <a:solidFill>
                  <a:srgbClr val="000000"/>
                </a:solidFill>
                <a:latin typeface="Times New Roman" panose="02020603050405020304" pitchFamily="18" charset="0"/>
                <a:ea typeface="华文细黑" panose="02010600040101010101" pitchFamily="2" charset="-122"/>
              </a:rPr>
              <a:t>n</a:t>
            </a:r>
            <a:r>
              <a:rPr lang="zh-CN" altLang="en-US" sz="2400" b="1" dirty="0">
                <a:solidFill>
                  <a:srgbClr val="000000"/>
                </a:solidFill>
                <a:latin typeface="华文细黑" panose="02010600040101010101" pitchFamily="2" charset="-122"/>
                <a:ea typeface="华文细黑" panose="02010600040101010101" pitchFamily="2" charset="-122"/>
              </a:rPr>
              <a:t>重伯努利试验中事件</a:t>
            </a:r>
            <a:r>
              <a:rPr lang="en-US" altLang="zh-CN" sz="2400" b="1" i="1" dirty="0">
                <a:solidFill>
                  <a:srgbClr val="000000"/>
                </a:solidFill>
                <a:latin typeface="Times New Roman" panose="02020603050405020304" pitchFamily="18" charset="0"/>
                <a:ea typeface="华文细黑" panose="02010600040101010101" pitchFamily="2" charset="-122"/>
              </a:rPr>
              <a:t>A</a:t>
            </a:r>
            <a:r>
              <a:rPr lang="zh-CN" altLang="en-US" sz="2400" b="1" dirty="0">
                <a:solidFill>
                  <a:srgbClr val="000000"/>
                </a:solidFill>
                <a:latin typeface="华文细黑" panose="02010600040101010101" pitchFamily="2" charset="-122"/>
                <a:ea typeface="华文细黑" panose="02010600040101010101" pitchFamily="2" charset="-122"/>
              </a:rPr>
              <a:t>发生的频率</a:t>
            </a:r>
          </a:p>
        </p:txBody>
      </p:sp>
      <p:sp>
        <p:nvSpPr>
          <p:cNvPr id="7" name="文本框 6"/>
          <p:cNvSpPr txBox="1"/>
          <p:nvPr/>
        </p:nvSpPr>
        <p:spPr>
          <a:xfrm>
            <a:off x="914400" y="2924175"/>
            <a:ext cx="3101340" cy="460375"/>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当试验次数</a:t>
            </a:r>
            <a:r>
              <a:rPr lang="en-US" altLang="zh-CN" sz="2400" b="1" i="1" dirty="0">
                <a:solidFill>
                  <a:srgbClr val="000000"/>
                </a:solidFill>
                <a:latin typeface="Times New Roman" panose="02020603050405020304" pitchFamily="18" charset="0"/>
                <a:ea typeface="华文细黑" panose="02010600040101010101" pitchFamily="2" charset="-122"/>
                <a:sym typeface="宋体" panose="02010600030101010101" pitchFamily="2" charset="-122"/>
              </a:rPr>
              <a:t>n</a:t>
            </a:r>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很大时，</a:t>
            </a:r>
            <a:endParaRPr lang="zh-CN" altLang="en-US" sz="2400">
              <a:latin typeface="Tahoma" panose="020B0604030504040204" pitchFamily="34" charset="0"/>
            </a:endParaRPr>
          </a:p>
        </p:txBody>
      </p:sp>
      <p:grpSp>
        <p:nvGrpSpPr>
          <p:cNvPr id="4" name="组合 3"/>
          <p:cNvGrpSpPr/>
          <p:nvPr/>
        </p:nvGrpSpPr>
        <p:grpSpPr>
          <a:xfrm>
            <a:off x="3886200" y="2872740"/>
            <a:ext cx="2933339" cy="460567"/>
            <a:chOff x="8815" y="3736"/>
            <a:chExt cx="4620" cy="723"/>
          </a:xfrm>
        </p:grpSpPr>
        <p:graphicFrame>
          <p:nvGraphicFramePr>
            <p:cNvPr id="21511" name="对象 1"/>
            <p:cNvGraphicFramePr>
              <a:graphicFrameLocks noChangeAspect="1"/>
            </p:cNvGraphicFramePr>
            <p:nvPr/>
          </p:nvGraphicFramePr>
          <p:xfrm>
            <a:off x="8815" y="3876"/>
            <a:ext cx="1077" cy="532"/>
          </p:xfrm>
          <a:graphic>
            <a:graphicData uri="http://schemas.openxmlformats.org/presentationml/2006/ole">
              <mc:AlternateContent xmlns:mc="http://schemas.openxmlformats.org/markup-compatibility/2006">
                <mc:Choice xmlns:v="urn:schemas-microsoft-com:vml" Requires="v">
                  <p:oleObj spid="_x0000_s1031" r:id="rId4" imgW="901700" imgH="431800" progId="Equation.DSMT4">
                    <p:embed/>
                  </p:oleObj>
                </mc:Choice>
                <mc:Fallback>
                  <p:oleObj r:id="rId4" imgW="901700" imgH="431800" progId="Equation.DSMT4">
                    <p:embed/>
                    <p:pic>
                      <p:nvPicPr>
                        <p:cNvPr id="0" name="图片 3086"/>
                        <p:cNvPicPr/>
                        <p:nvPr/>
                      </p:nvPicPr>
                      <p:blipFill>
                        <a:blip r:embed="rId5"/>
                        <a:stretch>
                          <a:fillRect/>
                        </a:stretch>
                      </p:blipFill>
                      <p:spPr>
                        <a:xfrm>
                          <a:off x="8815" y="3876"/>
                          <a:ext cx="1077" cy="532"/>
                        </a:xfrm>
                        <a:prstGeom prst="rect">
                          <a:avLst/>
                        </a:prstGeom>
                        <a:noFill/>
                        <a:ln w="38100">
                          <a:noFill/>
                          <a:miter/>
                        </a:ln>
                      </p:spPr>
                    </p:pic>
                  </p:oleObj>
                </mc:Fallback>
              </mc:AlternateContent>
            </a:graphicData>
          </a:graphic>
        </p:graphicFrame>
        <p:sp>
          <p:nvSpPr>
            <p:cNvPr id="21512" name="Text Box 7"/>
            <p:cNvSpPr txBox="1"/>
            <p:nvPr/>
          </p:nvSpPr>
          <p:spPr>
            <a:xfrm>
              <a:off x="9767" y="3736"/>
              <a:ext cx="3668" cy="723"/>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将与</a:t>
              </a:r>
              <a:r>
                <a:rPr lang="en-US" altLang="zh-CN" sz="2400" b="1" dirty="0">
                  <a:solidFill>
                    <a:srgbClr val="0000CC"/>
                  </a:solidFill>
                  <a:latin typeface="Times New Roman" panose="02020603050405020304" pitchFamily="18" charset="0"/>
                  <a:ea typeface="华文细黑" panose="02010600040101010101" pitchFamily="2" charset="-122"/>
                </a:rPr>
                <a:t> </a:t>
              </a:r>
              <a:r>
                <a:rPr lang="en-US" altLang="zh-CN" sz="2400" b="1" i="1" dirty="0">
                  <a:solidFill>
                    <a:srgbClr val="0000CC"/>
                  </a:solidFill>
                  <a:latin typeface="Times New Roman" panose="02020603050405020304" pitchFamily="18" charset="0"/>
                  <a:ea typeface="华文细黑" panose="02010600040101010101" pitchFamily="2" charset="-122"/>
                </a:rPr>
                <a:t>p</a:t>
              </a:r>
              <a:r>
                <a:rPr lang="zh-CN" altLang="en-US" sz="2400" b="1" dirty="0">
                  <a:solidFill>
                    <a:srgbClr val="000000"/>
                  </a:solidFill>
                  <a:latin typeface="华文细黑" panose="02010600040101010101" pitchFamily="2" charset="-122"/>
                  <a:ea typeface="华文细黑" panose="02010600040101010101" pitchFamily="2" charset="-122"/>
                </a:rPr>
                <a:t>非常接近</a:t>
              </a:r>
              <a:r>
                <a:rPr lang="en-US" altLang="zh-CN" sz="2400" b="1" dirty="0">
                  <a:solidFill>
                    <a:srgbClr val="000000"/>
                  </a:solidFill>
                  <a:latin typeface="华文细黑" panose="02010600040101010101" pitchFamily="2" charset="-122"/>
                  <a:ea typeface="华文细黑" panose="02010600040101010101" pitchFamily="2" charset="-122"/>
                </a:rPr>
                <a:t>.</a:t>
              </a:r>
            </a:p>
          </p:txBody>
        </p:sp>
      </p:grpSp>
      <p:grpSp>
        <p:nvGrpSpPr>
          <p:cNvPr id="15" name="组合 14"/>
          <p:cNvGrpSpPr/>
          <p:nvPr/>
        </p:nvGrpSpPr>
        <p:grpSpPr>
          <a:xfrm>
            <a:off x="914083" y="3657600"/>
            <a:ext cx="6827837" cy="522288"/>
            <a:chOff x="1288" y="4845"/>
            <a:chExt cx="10753" cy="822"/>
          </a:xfrm>
        </p:grpSpPr>
        <p:sp>
          <p:nvSpPr>
            <p:cNvPr id="21514" name="文本框 3"/>
            <p:cNvSpPr txBox="1"/>
            <p:nvPr/>
          </p:nvSpPr>
          <p:spPr>
            <a:xfrm>
              <a:off x="1288" y="4845"/>
              <a:ext cx="2550" cy="822"/>
            </a:xfrm>
            <a:prstGeom prst="rect">
              <a:avLst/>
            </a:prstGeom>
            <a:noFill/>
            <a:ln w="9525">
              <a:noFill/>
            </a:ln>
          </p:spPr>
          <p:txBody>
            <a:bodyPr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问题：</a:t>
              </a:r>
            </a:p>
          </p:txBody>
        </p:sp>
        <p:sp>
          <p:nvSpPr>
            <p:cNvPr id="21515" name="文本框 24"/>
            <p:cNvSpPr txBox="1"/>
            <p:nvPr/>
          </p:nvSpPr>
          <p:spPr>
            <a:xfrm>
              <a:off x="3001" y="4915"/>
              <a:ext cx="9041" cy="72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sym typeface="宋体" panose="02010600030101010101" pitchFamily="2" charset="-122"/>
                </a:rPr>
                <a:t>如何对频率的稳定性进行严格的数学描述？</a:t>
              </a:r>
            </a:p>
          </p:txBody>
        </p:sp>
      </p:grpSp>
      <p:grpSp>
        <p:nvGrpSpPr>
          <p:cNvPr id="2" name="组合 1"/>
          <p:cNvGrpSpPr/>
          <p:nvPr/>
        </p:nvGrpSpPr>
        <p:grpSpPr>
          <a:xfrm>
            <a:off x="5943283" y="2193290"/>
            <a:ext cx="1466850" cy="476978"/>
            <a:chOff x="2217" y="3710"/>
            <a:chExt cx="2310" cy="750"/>
          </a:xfrm>
        </p:grpSpPr>
        <p:graphicFrame>
          <p:nvGraphicFramePr>
            <p:cNvPr id="21517" name="对象 1"/>
            <p:cNvGraphicFramePr>
              <a:graphicFrameLocks noChangeAspect="1"/>
            </p:cNvGraphicFramePr>
            <p:nvPr/>
          </p:nvGraphicFramePr>
          <p:xfrm>
            <a:off x="2899" y="3856"/>
            <a:ext cx="1077" cy="532"/>
          </p:xfrm>
          <a:graphic>
            <a:graphicData uri="http://schemas.openxmlformats.org/presentationml/2006/ole">
              <mc:AlternateContent xmlns:mc="http://schemas.openxmlformats.org/markup-compatibility/2006">
                <mc:Choice xmlns:v="urn:schemas-microsoft-com:vml" Requires="v">
                  <p:oleObj spid="_x0000_s1032" r:id="rId6" imgW="901700" imgH="431800" progId="Equation.DSMT4">
                    <p:embed/>
                  </p:oleObj>
                </mc:Choice>
                <mc:Fallback>
                  <p:oleObj r:id="rId6" imgW="901700" imgH="431800" progId="Equation.DSMT4">
                    <p:embed/>
                    <p:pic>
                      <p:nvPicPr>
                        <p:cNvPr id="0" name="图片 3084"/>
                        <p:cNvPicPr/>
                        <p:nvPr/>
                      </p:nvPicPr>
                      <p:blipFill>
                        <a:blip r:embed="rId5"/>
                        <a:stretch>
                          <a:fillRect/>
                        </a:stretch>
                      </p:blipFill>
                      <p:spPr>
                        <a:xfrm>
                          <a:off x="2899" y="3856"/>
                          <a:ext cx="1077" cy="532"/>
                        </a:xfrm>
                        <a:prstGeom prst="rect">
                          <a:avLst/>
                        </a:prstGeom>
                        <a:noFill/>
                        <a:ln w="38100">
                          <a:noFill/>
                          <a:miter/>
                        </a:ln>
                      </p:spPr>
                    </p:pic>
                  </p:oleObj>
                </mc:Fallback>
              </mc:AlternateContent>
            </a:graphicData>
          </a:graphic>
        </p:graphicFrame>
        <p:sp>
          <p:nvSpPr>
            <p:cNvPr id="21518" name="文本框 5"/>
            <p:cNvSpPr txBox="1"/>
            <p:nvPr/>
          </p:nvSpPr>
          <p:spPr>
            <a:xfrm>
              <a:off x="3758" y="3710"/>
              <a:ext cx="769" cy="724"/>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a:t>
              </a:r>
            </a:p>
          </p:txBody>
        </p:sp>
        <p:sp>
          <p:nvSpPr>
            <p:cNvPr id="21519" name="Text Box 7"/>
            <p:cNvSpPr txBox="1"/>
            <p:nvPr/>
          </p:nvSpPr>
          <p:spPr>
            <a:xfrm>
              <a:off x="2217" y="3736"/>
              <a:ext cx="769" cy="724"/>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为</a:t>
              </a:r>
            </a:p>
          </p:txBody>
        </p:sp>
      </p:grpSp>
      <p:graphicFrame>
        <p:nvGraphicFramePr>
          <p:cNvPr id="32" name="对象 1"/>
          <p:cNvGraphicFramePr>
            <a:graphicFrameLocks noChangeAspect="1"/>
          </p:cNvGraphicFramePr>
          <p:nvPr/>
        </p:nvGraphicFramePr>
        <p:xfrm>
          <a:off x="1360170" y="4430713"/>
          <a:ext cx="2244725" cy="338137"/>
        </p:xfrm>
        <a:graphic>
          <a:graphicData uri="http://schemas.openxmlformats.org/presentationml/2006/ole">
            <mc:AlternateContent xmlns:mc="http://schemas.openxmlformats.org/markup-compatibility/2006">
              <mc:Choice xmlns:v="urn:schemas-microsoft-com:vml" Requires="v">
                <p:oleObj spid="_x0000_s1033" r:id="rId7" imgW="2959100" imgH="431800" progId="Equation.DSMT4">
                  <p:embed/>
                </p:oleObj>
              </mc:Choice>
              <mc:Fallback>
                <p:oleObj r:id="rId7" imgW="2959100" imgH="431800" progId="Equation.DSMT4">
                  <p:embed/>
                  <p:pic>
                    <p:nvPicPr>
                      <p:cNvPr id="0" name="图片 3085"/>
                      <p:cNvPicPr/>
                      <p:nvPr/>
                    </p:nvPicPr>
                    <p:blipFill>
                      <a:blip r:embed="rId8"/>
                      <a:stretch>
                        <a:fillRect/>
                      </a:stretch>
                    </p:blipFill>
                    <p:spPr>
                      <a:xfrm>
                        <a:off x="1360170" y="4430713"/>
                        <a:ext cx="2244725" cy="338137"/>
                      </a:xfrm>
                      <a:prstGeom prst="rect">
                        <a:avLst/>
                      </a:prstGeom>
                      <a:noFill/>
                      <a:ln w="38100">
                        <a:noFill/>
                        <a:miter/>
                      </a:ln>
                    </p:spPr>
                  </p:pic>
                </p:oleObj>
              </mc:Fallback>
            </mc:AlternateContent>
          </a:graphicData>
        </a:graphic>
      </p:graphicFrame>
      <p:sp>
        <p:nvSpPr>
          <p:cNvPr id="35" name="左右箭头 34"/>
          <p:cNvSpPr/>
          <p:nvPr/>
        </p:nvSpPr>
        <p:spPr>
          <a:xfrm>
            <a:off x="3673158" y="4487863"/>
            <a:ext cx="647700" cy="215900"/>
          </a:xfrm>
          <a:prstGeom prst="leftRightArrow">
            <a:avLst/>
          </a:prstGeom>
          <a:solidFill>
            <a:srgbClr val="CCECFF"/>
          </a:solidFill>
          <a:ln>
            <a:solidFill>
              <a:srgbClr val="00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grpSp>
        <p:nvGrpSpPr>
          <p:cNvPr id="5" name="组合 4"/>
          <p:cNvGrpSpPr/>
          <p:nvPr/>
        </p:nvGrpSpPr>
        <p:grpSpPr>
          <a:xfrm>
            <a:off x="4395470" y="4347127"/>
            <a:ext cx="4493260" cy="462367"/>
            <a:chOff x="6771" y="5651"/>
            <a:chExt cx="7076" cy="727"/>
          </a:xfrm>
        </p:grpSpPr>
        <p:pic>
          <p:nvPicPr>
            <p:cNvPr id="21523" name="图片 33"/>
            <p:cNvPicPr>
              <a:picLocks noChangeAspect="1"/>
            </p:cNvPicPr>
            <p:nvPr/>
          </p:nvPicPr>
          <p:blipFill>
            <a:blip r:embed="rId9"/>
            <a:stretch>
              <a:fillRect/>
            </a:stretch>
          </p:blipFill>
          <p:spPr>
            <a:xfrm>
              <a:off x="6771" y="5841"/>
              <a:ext cx="1474" cy="505"/>
            </a:xfrm>
            <a:prstGeom prst="rect">
              <a:avLst/>
            </a:prstGeom>
            <a:noFill/>
            <a:ln w="9525">
              <a:noFill/>
            </a:ln>
          </p:spPr>
        </p:pic>
        <p:pic>
          <p:nvPicPr>
            <p:cNvPr id="21524" name="图片 35"/>
            <p:cNvPicPr>
              <a:picLocks noChangeAspect="1"/>
            </p:cNvPicPr>
            <p:nvPr/>
          </p:nvPicPr>
          <p:blipFill>
            <a:blip r:embed="rId10"/>
            <a:stretch>
              <a:fillRect/>
            </a:stretch>
          </p:blipFill>
          <p:spPr>
            <a:xfrm>
              <a:off x="8429" y="5841"/>
              <a:ext cx="269" cy="397"/>
            </a:xfrm>
            <a:prstGeom prst="rect">
              <a:avLst/>
            </a:prstGeom>
            <a:noFill/>
            <a:ln w="9525">
              <a:noFill/>
            </a:ln>
          </p:spPr>
        </p:pic>
        <p:sp>
          <p:nvSpPr>
            <p:cNvPr id="21525" name="文本框 6"/>
            <p:cNvSpPr txBox="1"/>
            <p:nvPr/>
          </p:nvSpPr>
          <p:spPr>
            <a:xfrm>
              <a:off x="8637" y="5654"/>
              <a:ext cx="2565" cy="724"/>
            </a:xfrm>
            <a:prstGeom prst="rect">
              <a:avLst/>
            </a:prstGeom>
            <a:noFill/>
            <a:ln w="9525">
              <a:noFill/>
            </a:ln>
          </p:spPr>
          <p:txBody>
            <a:bodyPr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正整数</a:t>
              </a:r>
              <a:r>
                <a:rPr lang="en-US" altLang="zh-CN" sz="2400" b="1" i="1" dirty="0">
                  <a:solidFill>
                    <a:srgbClr val="000000"/>
                  </a:solidFill>
                  <a:latin typeface="Times New Roman" panose="02020603050405020304" pitchFamily="18" charset="0"/>
                  <a:ea typeface="微软雅黑" panose="020B0503020204020204" charset="-122"/>
                </a:rPr>
                <a:t>N ,</a:t>
              </a:r>
              <a:endParaRPr lang="en-US" altLang="zh-CN" sz="2400" b="1" i="1" dirty="0">
                <a:solidFill>
                  <a:srgbClr val="000000"/>
                </a:solidFill>
                <a:latin typeface="宋体" panose="02010600030101010101" pitchFamily="2" charset="-122"/>
              </a:endParaRPr>
            </a:p>
          </p:txBody>
        </p:sp>
        <p:sp>
          <p:nvSpPr>
            <p:cNvPr id="21526" name="文本框 10"/>
            <p:cNvSpPr txBox="1"/>
            <p:nvPr/>
          </p:nvSpPr>
          <p:spPr>
            <a:xfrm>
              <a:off x="10862" y="5651"/>
              <a:ext cx="2985" cy="724"/>
            </a:xfrm>
            <a:prstGeom prst="rect">
              <a:avLst/>
            </a:prstGeom>
            <a:noFill/>
            <a:ln w="9525">
              <a:noFill/>
            </a:ln>
          </p:spPr>
          <p:txBody>
            <a:bodyPr wrap="squar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当</a:t>
              </a: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b="1" dirty="0">
                  <a:solidFill>
                    <a:srgbClr val="000000"/>
                  </a:solidFill>
                  <a:latin typeface="华文细黑" panose="02010600040101010101" pitchFamily="2" charset="-122"/>
                  <a:ea typeface="华文细黑" panose="02010600040101010101" pitchFamily="2" charset="-122"/>
                </a:rPr>
                <a:t>时</a:t>
              </a:r>
              <a:r>
                <a:rPr lang="zh-CN" altLang="en-US" sz="2400" dirty="0">
                  <a:solidFill>
                    <a:srgbClr val="000000"/>
                  </a:solidFill>
                  <a:latin typeface="黑体" panose="02010609060101010101" pitchFamily="49" charset="-122"/>
                  <a:ea typeface="黑体" panose="02010609060101010101" pitchFamily="49" charset="-122"/>
                </a:rPr>
                <a:t>，</a:t>
              </a:r>
            </a:p>
          </p:txBody>
        </p:sp>
        <p:pic>
          <p:nvPicPr>
            <p:cNvPr id="21527" name="图片 38"/>
            <p:cNvPicPr>
              <a:picLocks noChangeAspect="1"/>
            </p:cNvPicPr>
            <p:nvPr/>
          </p:nvPicPr>
          <p:blipFill>
            <a:blip r:embed="rId11"/>
            <a:stretch>
              <a:fillRect/>
            </a:stretch>
          </p:blipFill>
          <p:spPr>
            <a:xfrm>
              <a:off x="11612" y="5776"/>
              <a:ext cx="1281" cy="453"/>
            </a:xfrm>
            <a:prstGeom prst="rect">
              <a:avLst/>
            </a:prstGeom>
            <a:noFill/>
            <a:ln w="9525">
              <a:noFill/>
            </a:ln>
          </p:spPr>
        </p:pic>
      </p:grpSp>
      <p:grpSp>
        <p:nvGrpSpPr>
          <p:cNvPr id="14" name="组合 13"/>
          <p:cNvGrpSpPr/>
          <p:nvPr/>
        </p:nvGrpSpPr>
        <p:grpSpPr>
          <a:xfrm>
            <a:off x="4405630" y="4917758"/>
            <a:ext cx="3250248" cy="465357"/>
            <a:chOff x="6766" y="6568"/>
            <a:chExt cx="5117" cy="734"/>
          </a:xfrm>
        </p:grpSpPr>
        <p:sp>
          <p:nvSpPr>
            <p:cNvPr id="21529" name="文本框 21"/>
            <p:cNvSpPr txBox="1"/>
            <p:nvPr/>
          </p:nvSpPr>
          <p:spPr>
            <a:xfrm>
              <a:off x="10420" y="6576"/>
              <a:ext cx="1463" cy="726"/>
            </a:xfrm>
            <a:prstGeom prst="rect">
              <a:avLst/>
            </a:prstGeom>
            <a:noFill/>
            <a:ln w="9525">
              <a:noFill/>
            </a:ln>
          </p:spPr>
          <p:txBody>
            <a:bodyPr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成立</a:t>
              </a:r>
              <a:r>
                <a:rPr lang="en-US" altLang="zh-CN" sz="2400" b="1" dirty="0">
                  <a:solidFill>
                    <a:srgbClr val="000000"/>
                  </a:solidFill>
                  <a:latin typeface="华文细黑" panose="02010600040101010101" pitchFamily="2" charset="-122"/>
                  <a:ea typeface="华文细黑" panose="02010600040101010101" pitchFamily="2" charset="-122"/>
                </a:rPr>
                <a:t>.</a:t>
              </a:r>
            </a:p>
          </p:txBody>
        </p:sp>
        <p:sp>
          <p:nvSpPr>
            <p:cNvPr id="21530" name="文本框 10"/>
            <p:cNvSpPr txBox="1"/>
            <p:nvPr/>
          </p:nvSpPr>
          <p:spPr>
            <a:xfrm>
              <a:off x="6766" y="6568"/>
              <a:ext cx="4130" cy="726"/>
            </a:xfrm>
            <a:prstGeom prst="rect">
              <a:avLst/>
            </a:prstGeom>
            <a:noFill/>
            <a:ln w="9525">
              <a:noFill/>
            </a:ln>
          </p:spPr>
          <p:txBody>
            <a:bodyPr wrap="squar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总有</a:t>
              </a:r>
            </a:p>
          </p:txBody>
        </p:sp>
        <p:graphicFrame>
          <p:nvGraphicFramePr>
            <p:cNvPr id="21531" name="对象 1"/>
            <p:cNvGraphicFramePr>
              <a:graphicFrameLocks noChangeAspect="1"/>
            </p:cNvGraphicFramePr>
            <p:nvPr/>
          </p:nvGraphicFramePr>
          <p:xfrm>
            <a:off x="7938" y="6610"/>
            <a:ext cx="2550" cy="611"/>
          </p:xfrm>
          <a:graphic>
            <a:graphicData uri="http://schemas.openxmlformats.org/presentationml/2006/ole">
              <mc:AlternateContent xmlns:mc="http://schemas.openxmlformats.org/markup-compatibility/2006">
                <mc:Choice xmlns:v="urn:schemas-microsoft-com:vml" Requires="v">
                  <p:oleObj spid="_x0000_s1034" r:id="rId12" imgW="2133600" imgH="495300" progId="Equation.DSMT4">
                    <p:embed/>
                  </p:oleObj>
                </mc:Choice>
                <mc:Fallback>
                  <p:oleObj r:id="rId12" imgW="2133600" imgH="495300" progId="Equation.DSMT4">
                    <p:embed/>
                    <p:pic>
                      <p:nvPicPr>
                        <p:cNvPr id="0" name="图片 3075"/>
                        <p:cNvPicPr/>
                        <p:nvPr/>
                      </p:nvPicPr>
                      <p:blipFill>
                        <a:blip r:embed="rId13"/>
                        <a:stretch>
                          <a:fillRect/>
                        </a:stretch>
                      </p:blipFill>
                      <p:spPr>
                        <a:xfrm>
                          <a:off x="7938" y="6610"/>
                          <a:ext cx="2550" cy="611"/>
                        </a:xfrm>
                        <a:prstGeom prst="rect">
                          <a:avLst/>
                        </a:prstGeom>
                        <a:noFill/>
                        <a:ln w="38100">
                          <a:noFill/>
                          <a:miter/>
                        </a:ln>
                      </p:spPr>
                    </p:pic>
                  </p:oleObj>
                </mc:Fallback>
              </mc:AlternateContent>
            </a:graphicData>
          </a:graphic>
        </p:graphicFrame>
      </p:grpSp>
      <p:grpSp>
        <p:nvGrpSpPr>
          <p:cNvPr id="17" name="组合 16"/>
          <p:cNvGrpSpPr/>
          <p:nvPr/>
        </p:nvGrpSpPr>
        <p:grpSpPr>
          <a:xfrm>
            <a:off x="1004570" y="5649913"/>
            <a:ext cx="4965423" cy="522287"/>
            <a:chOff x="1790" y="8342"/>
            <a:chExt cx="7819" cy="822"/>
          </a:xfrm>
        </p:grpSpPr>
        <p:sp>
          <p:nvSpPr>
            <p:cNvPr id="21533" name="TextBox 4"/>
            <p:cNvSpPr txBox="1"/>
            <p:nvPr/>
          </p:nvSpPr>
          <p:spPr>
            <a:xfrm>
              <a:off x="1790" y="8342"/>
              <a:ext cx="1232" cy="822"/>
            </a:xfrm>
            <a:prstGeom prst="rect">
              <a:avLst/>
            </a:prstGeom>
            <a:noFill/>
            <a:ln w="9525">
              <a:noFill/>
            </a:ln>
          </p:spPr>
          <p:txBody>
            <a:bodyPr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注：</a:t>
              </a:r>
            </a:p>
          </p:txBody>
        </p:sp>
        <p:grpSp>
          <p:nvGrpSpPr>
            <p:cNvPr id="21534" name="组合 15"/>
            <p:cNvGrpSpPr/>
            <p:nvPr/>
          </p:nvGrpSpPr>
          <p:grpSpPr>
            <a:xfrm>
              <a:off x="2882" y="8409"/>
              <a:ext cx="6727" cy="725"/>
              <a:chOff x="2882" y="8409"/>
              <a:chExt cx="6727" cy="725"/>
            </a:xfrm>
          </p:grpSpPr>
          <p:sp>
            <p:nvSpPr>
              <p:cNvPr id="21535" name="TextBox 3"/>
              <p:cNvSpPr txBox="1"/>
              <p:nvPr/>
            </p:nvSpPr>
            <p:spPr>
              <a:xfrm>
                <a:off x="4030" y="8409"/>
                <a:ext cx="5579" cy="725"/>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本质上是一个随机变量，</a:t>
                </a:r>
              </a:p>
            </p:txBody>
          </p:sp>
          <p:graphicFrame>
            <p:nvGraphicFramePr>
              <p:cNvPr id="21536" name="对象 1"/>
              <p:cNvGraphicFramePr>
                <a:graphicFrameLocks noChangeAspect="1"/>
              </p:cNvGraphicFramePr>
              <p:nvPr/>
            </p:nvGraphicFramePr>
            <p:xfrm>
              <a:off x="2882" y="8549"/>
              <a:ext cx="1148" cy="567"/>
            </p:xfrm>
            <a:graphic>
              <a:graphicData uri="http://schemas.openxmlformats.org/presentationml/2006/ole">
                <mc:AlternateContent xmlns:mc="http://schemas.openxmlformats.org/markup-compatibility/2006">
                  <mc:Choice xmlns:v="urn:schemas-microsoft-com:vml" Requires="v">
                    <p:oleObj spid="_x0000_s1035" r:id="rId14" imgW="901700" imgH="431800" progId="Equation.DSMT4">
                      <p:embed/>
                    </p:oleObj>
                  </mc:Choice>
                  <mc:Fallback>
                    <p:oleObj r:id="rId14" imgW="901700" imgH="431800" progId="Equation.DSMT4">
                      <p:embed/>
                      <p:pic>
                        <p:nvPicPr>
                          <p:cNvPr id="0" name="图片 3076"/>
                          <p:cNvPicPr/>
                          <p:nvPr/>
                        </p:nvPicPr>
                        <p:blipFill>
                          <a:blip r:embed="rId5"/>
                          <a:stretch>
                            <a:fillRect/>
                          </a:stretch>
                        </p:blipFill>
                        <p:spPr>
                          <a:xfrm>
                            <a:off x="2882" y="8549"/>
                            <a:ext cx="1148" cy="567"/>
                          </a:xfrm>
                          <a:prstGeom prst="rect">
                            <a:avLst/>
                          </a:prstGeom>
                          <a:noFill/>
                          <a:ln w="38100">
                            <a:noFill/>
                            <a:miter/>
                          </a:ln>
                        </p:spPr>
                      </p:pic>
                    </p:oleObj>
                  </mc:Fallback>
                </mc:AlternateContent>
              </a:graphicData>
            </a:graphic>
          </p:graphicFrame>
        </p:grpSp>
      </p:grpSp>
      <p:sp>
        <p:nvSpPr>
          <p:cNvPr id="49" name="TextBox 3"/>
          <p:cNvSpPr txBox="1"/>
          <p:nvPr/>
        </p:nvSpPr>
        <p:spPr>
          <a:xfrm>
            <a:off x="1676083" y="6172200"/>
            <a:ext cx="5324475" cy="460375"/>
          </a:xfrm>
          <a:prstGeom prst="rect">
            <a:avLst/>
          </a:prstGeom>
          <a:noFill/>
          <a:ln w="9525">
            <a:noFill/>
          </a:ln>
        </p:spPr>
        <p:txBody>
          <a:bodyPr wrap="none" anchor="t" anchorCtr="0">
            <a:spAutoFit/>
          </a:bodyPr>
          <a:lstStyle/>
          <a:p>
            <a:r>
              <a:rPr lang="zh-CN" altLang="en-US" sz="2400" b="1" dirty="0">
                <a:solidFill>
                  <a:srgbClr val="000000"/>
                </a:solidFill>
                <a:latin typeface="华文细黑" panose="02010600040101010101" pitchFamily="2" charset="-122"/>
                <a:ea typeface="华文细黑" panose="02010600040101010101" pitchFamily="2" charset="-122"/>
              </a:rPr>
              <a:t>它随着不同的</a:t>
            </a:r>
            <a:r>
              <a:rPr lang="en-US" altLang="zh-CN" sz="2400" b="1" i="1" dirty="0">
                <a:solidFill>
                  <a:srgbClr val="000000"/>
                </a:solidFill>
                <a:latin typeface="Times New Roman" panose="02020603050405020304" pitchFamily="18" charset="0"/>
                <a:ea typeface="华文细黑" panose="02010600040101010101" pitchFamily="2" charset="-122"/>
              </a:rPr>
              <a:t>n</a:t>
            </a:r>
            <a:r>
              <a:rPr lang="zh-CN" altLang="en-US" sz="2400" b="1" dirty="0">
                <a:solidFill>
                  <a:srgbClr val="000000"/>
                </a:solidFill>
                <a:latin typeface="华文细黑" panose="02010600040101010101" pitchFamily="2" charset="-122"/>
                <a:ea typeface="华文细黑" panose="02010600040101010101" pitchFamily="2" charset="-122"/>
              </a:rPr>
              <a:t>次试验可能取不同的值</a:t>
            </a:r>
            <a:r>
              <a:rPr lang="en-US" altLang="zh-CN" sz="2400" b="1" dirty="0">
                <a:solidFill>
                  <a:srgbClr val="000000"/>
                </a:solidFill>
                <a:latin typeface="华文细黑" panose="02010600040101010101" pitchFamily="2" charset="-122"/>
                <a:ea typeface="华文细黑" panose="02010600040101010101" pitchFamily="2" charset="-122"/>
              </a:rPr>
              <a:t>.</a:t>
            </a:r>
          </a:p>
        </p:txBody>
      </p:sp>
      <p:pic>
        <p:nvPicPr>
          <p:cNvPr id="50" name="图片 49"/>
          <p:cNvPicPr>
            <a:picLocks noChangeAspect="1"/>
          </p:cNvPicPr>
          <p:nvPr/>
        </p:nvPicPr>
        <p:blipFill>
          <a:blip r:embed="rId15"/>
          <a:srcRect l="63446" t="14133" r="16779" b="54950"/>
          <a:stretch>
            <a:fillRect/>
          </a:stretch>
        </p:blipFill>
        <p:spPr>
          <a:xfrm>
            <a:off x="1990408" y="4799013"/>
            <a:ext cx="373062" cy="360362"/>
          </a:xfrm>
          <a:prstGeom prst="rect">
            <a:avLst/>
          </a:prstGeom>
          <a:noFill/>
          <a:ln w="9525">
            <a:noFill/>
          </a:ln>
        </p:spPr>
      </p:pic>
      <p:cxnSp>
        <p:nvCxnSpPr>
          <p:cNvPr id="18" name="直接连接符 17"/>
          <p:cNvCxnSpPr/>
          <p:nvPr/>
        </p:nvCxnSpPr>
        <p:spPr>
          <a:xfrm>
            <a:off x="4484370" y="5434013"/>
            <a:ext cx="2928938" cy="0"/>
          </a:xfrm>
          <a:prstGeom prst="line">
            <a:avLst/>
          </a:prstGeom>
          <a:ln w="19050" cap="flat" cmpd="sng">
            <a:solidFill>
              <a:srgbClr val="C00000"/>
            </a:solidFill>
            <a:prstDash val="solid"/>
            <a:round/>
            <a:headEnd type="none" w="med" len="med"/>
            <a:tailEnd type="none" w="med" len="med"/>
          </a:ln>
        </p:spPr>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500"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500"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ppt_w</p:attrName>
                                        </p:attrNameLst>
                                      </p:cBhvr>
                                      <p:tavLst>
                                        <p:tav tm="0">
                                          <p:val>
                                            <p:fltVal val="0"/>
                                          </p:val>
                                        </p:tav>
                                        <p:tav tm="100000">
                                          <p:val>
                                            <p:strVal val="#ppt_w"/>
                                          </p:val>
                                        </p:tav>
                                      </p:tavLst>
                                    </p:anim>
                                    <p:anim calcmode="lin" valueType="num">
                                      <p:cBhvr>
                                        <p:cTn id="73"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P spid="7" grpId="0"/>
      <p:bldP spid="35" grpId="0" bldLvl="0" animBg="1"/>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Box 3"/>
          <p:cNvSpPr txBox="1">
            <a:spLocks noChangeArrowheads="1"/>
          </p:cNvSpPr>
          <p:nvPr/>
        </p:nvSpPr>
        <p:spPr bwMode="auto">
          <a:xfrm>
            <a:off x="514350" y="838200"/>
            <a:ext cx="33718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黑体" panose="02010609060101010101" pitchFamily="49" charset="-122"/>
                <a:ea typeface="黑体" panose="02010609060101010101" pitchFamily="49" charset="-122"/>
              </a:rPr>
              <a:t>高尔顿钉板试验</a:t>
            </a:r>
          </a:p>
        </p:txBody>
      </p:sp>
      <p:sp>
        <p:nvSpPr>
          <p:cNvPr id="22530" name="Rectangle 11"/>
          <p:cNvSpPr>
            <a:spLocks noChangeArrowheads="1"/>
          </p:cNvSpPr>
          <p:nvPr/>
        </p:nvSpPr>
        <p:spPr bwMode="auto">
          <a:xfrm>
            <a:off x="4781550" y="838200"/>
            <a:ext cx="289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20000"/>
              </a:lnSpc>
              <a:spcBef>
                <a:spcPct val="50000"/>
              </a:spcBef>
            </a:pPr>
            <a:r>
              <a:rPr lang="zh-CN" altLang="en-US" sz="2400" b="1" dirty="0">
                <a:solidFill>
                  <a:srgbClr val="000099"/>
                </a:solidFill>
                <a:latin typeface="黑体" panose="02010609060101010101" pitchFamily="49" charset="-122"/>
                <a:ea typeface="黑体" panose="02010609060101010101" pitchFamily="49" charset="-122"/>
              </a:rPr>
              <a:t>分析：</a:t>
            </a:r>
          </a:p>
        </p:txBody>
      </p:sp>
      <p:pic>
        <p:nvPicPr>
          <p:cNvPr id="22531" name="Picture 13"/>
          <p:cNvPicPr>
            <a:picLocks noChangeArrowheads="1"/>
          </p:cNvPicPr>
          <p:nvPr/>
        </p:nvPicPr>
        <p:blipFill>
          <a:blip r:embed="rId3">
            <a:extLst>
              <a:ext uri="{28A0092B-C50C-407E-A947-70E740481C1C}">
                <a14:useLocalDpi xmlns:a14="http://schemas.microsoft.com/office/drawing/2010/main" val="0"/>
              </a:ext>
            </a:extLst>
          </a:blip>
          <a:srcRect l="2574" r="1239"/>
          <a:stretch>
            <a:fillRect/>
          </a:stretch>
        </p:blipFill>
        <p:spPr bwMode="auto">
          <a:xfrm>
            <a:off x="514350" y="1300163"/>
            <a:ext cx="4140200" cy="270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4781550" y="1484630"/>
            <a:ext cx="4110038"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50000"/>
              </a:lnSpc>
            </a:pPr>
            <a:r>
              <a:rPr lang="zh-CN" altLang="en-US" sz="2000" b="1" dirty="0">
                <a:latin typeface="华文细黑" panose="02010600040101010101" pitchFamily="2" charset="-122"/>
                <a:ea typeface="华文细黑" panose="02010600040101010101" pitchFamily="2" charset="-122"/>
              </a:rPr>
              <a:t>小球堆积的形态取决于小球最终</a:t>
            </a:r>
            <a:endParaRPr lang="en-US" altLang="zh-CN" sz="2000" b="1" dirty="0">
              <a:latin typeface="华文细黑" panose="02010600040101010101" pitchFamily="2" charset="-122"/>
              <a:ea typeface="华文细黑" panose="02010600040101010101" pitchFamily="2" charset="-122"/>
            </a:endParaRPr>
          </a:p>
          <a:p>
            <a:pPr>
              <a:lnSpc>
                <a:spcPct val="150000"/>
              </a:lnSpc>
            </a:pPr>
            <a:r>
              <a:rPr lang="zh-CN" altLang="en-US" sz="2000" b="1" dirty="0">
                <a:latin typeface="华文细黑" panose="02010600040101010101" pitchFamily="2" charset="-122"/>
                <a:ea typeface="华文细黑" panose="02010600040101010101" pitchFamily="2" charset="-122"/>
              </a:rPr>
              <a:t>下落在底部隔板间的位置的分布</a:t>
            </a:r>
            <a:r>
              <a:rPr lang="en-US" altLang="zh-CN" sz="2000" b="1" dirty="0">
                <a:latin typeface="华文细黑" panose="02010600040101010101" pitchFamily="2" charset="-122"/>
                <a:ea typeface="华文细黑" panose="02010600040101010101" pitchFamily="2" charset="-122"/>
              </a:rPr>
              <a:t>.</a:t>
            </a:r>
            <a:endParaRPr lang="zh-CN" altLang="en-US" sz="2000" b="1" dirty="0">
              <a:latin typeface="华文细黑" panose="02010600040101010101" pitchFamily="2" charset="-122"/>
              <a:ea typeface="华文细黑" panose="02010600040101010101" pitchFamily="2" charset="-122"/>
            </a:endParaRPr>
          </a:p>
        </p:txBody>
      </p:sp>
      <p:sp>
        <p:nvSpPr>
          <p:cNvPr id="28" name="Rectangle 11"/>
          <p:cNvSpPr>
            <a:spLocks noChangeArrowheads="1"/>
          </p:cNvSpPr>
          <p:nvPr/>
        </p:nvSpPr>
        <p:spPr bwMode="auto">
          <a:xfrm>
            <a:off x="4813300" y="2613025"/>
            <a:ext cx="4484688"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nSpc>
                <a:spcPct val="120000"/>
              </a:lnSpc>
              <a:spcBef>
                <a:spcPct val="50000"/>
              </a:spcBef>
            </a:pPr>
            <a:r>
              <a:rPr lang="zh-CN" altLang="en-US" sz="2000" b="1" dirty="0">
                <a:solidFill>
                  <a:srgbClr val="000099"/>
                </a:solidFill>
                <a:latin typeface="华文细黑" panose="02010600040101010101" pitchFamily="2" charset="-122"/>
                <a:ea typeface="华文细黑" panose="02010600040101010101" pitchFamily="2" charset="-122"/>
              </a:rPr>
              <a:t>设随机变量 </a:t>
            </a:r>
            <a:r>
              <a:rPr lang="en-US" altLang="zh-CN" sz="2000" b="1" i="1" dirty="0">
                <a:solidFill>
                  <a:srgbClr val="000099"/>
                </a:solidFill>
                <a:latin typeface="Times New Roman" panose="02020603050405020304" pitchFamily="18" charset="0"/>
                <a:ea typeface="华文细黑" panose="02010600040101010101" pitchFamily="2" charset="-122"/>
              </a:rPr>
              <a:t>X </a:t>
            </a:r>
            <a:r>
              <a:rPr lang="zh-CN" altLang="en-US" sz="2000" b="1" dirty="0">
                <a:solidFill>
                  <a:srgbClr val="000099"/>
                </a:solidFill>
                <a:latin typeface="华文细黑" panose="02010600040101010101" pitchFamily="2" charset="-122"/>
                <a:ea typeface="华文细黑" panose="02010600040101010101" pitchFamily="2" charset="-122"/>
              </a:rPr>
              <a:t>表示小球最终下落</a:t>
            </a:r>
            <a:endParaRPr lang="en-US" altLang="zh-CN" sz="2000" b="1" dirty="0">
              <a:solidFill>
                <a:srgbClr val="000099"/>
              </a:solidFill>
              <a:latin typeface="华文细黑" panose="02010600040101010101" pitchFamily="2" charset="-122"/>
              <a:ea typeface="华文细黑" panose="02010600040101010101" pitchFamily="2" charset="-122"/>
            </a:endParaRPr>
          </a:p>
          <a:p>
            <a:pPr>
              <a:lnSpc>
                <a:spcPct val="120000"/>
              </a:lnSpc>
              <a:spcBef>
                <a:spcPct val="50000"/>
              </a:spcBef>
            </a:pPr>
            <a:r>
              <a:rPr lang="zh-CN" altLang="en-US" sz="2000" b="1" dirty="0">
                <a:solidFill>
                  <a:srgbClr val="000099"/>
                </a:solidFill>
                <a:latin typeface="华文细黑" panose="02010600040101010101" pitchFamily="2" charset="-122"/>
                <a:ea typeface="华文细黑" panose="02010600040101010101" pitchFamily="2" charset="-122"/>
              </a:rPr>
              <a:t>在底部隔板间的位置，</a:t>
            </a:r>
          </a:p>
        </p:txBody>
      </p:sp>
      <p:grpSp>
        <p:nvGrpSpPr>
          <p:cNvPr id="20" name="组合 19"/>
          <p:cNvGrpSpPr/>
          <p:nvPr/>
        </p:nvGrpSpPr>
        <p:grpSpPr bwMode="auto">
          <a:xfrm>
            <a:off x="336550" y="5032375"/>
            <a:ext cx="8375650" cy="720725"/>
            <a:chOff x="336660" y="4721861"/>
            <a:chExt cx="8375506" cy="720005"/>
          </a:xfrm>
        </p:grpSpPr>
        <p:sp>
          <p:nvSpPr>
            <p:cNvPr id="22535" name="Rectangle 2"/>
            <p:cNvSpPr>
              <a:spLocks noChangeArrowheads="1"/>
            </p:cNvSpPr>
            <p:nvPr/>
          </p:nvSpPr>
          <p:spPr bwMode="auto">
            <a:xfrm>
              <a:off x="336660" y="4915171"/>
              <a:ext cx="837550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2060"/>
                  </a:solidFill>
                  <a:latin typeface="华文细黑" panose="02010600040101010101" pitchFamily="2" charset="-122"/>
                  <a:ea typeface="华文细黑" panose="02010600040101010101" pitchFamily="2" charset="-122"/>
                </a:rPr>
                <a:t>  </a:t>
              </a:r>
              <a:r>
                <a:rPr lang="zh-CN" altLang="en-US" sz="2000" b="1" dirty="0">
                  <a:latin typeface="华文细黑" panose="02010600040101010101" pitchFamily="2" charset="-122"/>
                  <a:ea typeface="华文细黑" panose="02010600040101010101" pitchFamily="2" charset="-122"/>
                </a:rPr>
                <a:t>且有                               </a:t>
              </a:r>
              <a:r>
                <a:rPr lang="zh-CN" altLang="en-US" sz="2000" b="1" dirty="0">
                  <a:solidFill>
                    <a:srgbClr val="0000CC"/>
                  </a:solidFill>
                  <a:latin typeface="华文细黑" panose="02010600040101010101" pitchFamily="2" charset="-122"/>
                  <a:ea typeface="华文细黑" panose="02010600040101010101" pitchFamily="2" charset="-122"/>
                </a:rPr>
                <a:t>相互独立，同服从参数           的</a:t>
              </a:r>
              <a:r>
                <a:rPr lang="en-US" altLang="zh-CN" sz="2000" b="1" dirty="0">
                  <a:solidFill>
                    <a:srgbClr val="0000CC"/>
                  </a:solidFill>
                  <a:latin typeface="Times New Roman" panose="02020603050405020304" pitchFamily="18" charset="0"/>
                  <a:ea typeface="华文细黑" panose="02010600040101010101" pitchFamily="2" charset="-122"/>
                </a:rPr>
                <a:t>(0 —1)</a:t>
              </a:r>
              <a:r>
                <a:rPr lang="zh-CN" altLang="en-US" sz="2000" b="1" dirty="0">
                  <a:solidFill>
                    <a:srgbClr val="0000CC"/>
                  </a:solidFill>
                  <a:latin typeface="华文细黑" panose="02010600040101010101" pitchFamily="2" charset="-122"/>
                  <a:ea typeface="华文细黑" panose="02010600040101010101" pitchFamily="2" charset="-122"/>
                </a:rPr>
                <a:t>分布，</a:t>
              </a:r>
              <a:endParaRPr lang="zh-CN" altLang="en-US" sz="2000" b="1" dirty="0">
                <a:solidFill>
                  <a:srgbClr val="0000CC"/>
                </a:solidFill>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22536" name="对象 19">
              <a:hlinkClick r:id="" action="ppaction://ole?verb=1"/>
            </p:cNvPr>
            <p:cNvGraphicFramePr>
              <a:graphicFrameLocks noChangeAspect="1"/>
            </p:cNvGraphicFramePr>
            <p:nvPr/>
          </p:nvGraphicFramePr>
          <p:xfrm>
            <a:off x="1210077" y="4934693"/>
            <a:ext cx="1641607" cy="432003"/>
          </p:xfrm>
          <a:graphic>
            <a:graphicData uri="http://schemas.openxmlformats.org/presentationml/2006/ole">
              <mc:AlternateContent xmlns:mc="http://schemas.openxmlformats.org/markup-compatibility/2006">
                <mc:Choice xmlns:v="urn:schemas-microsoft-com:vml" Requires="v">
                  <p:oleObj spid="_x0000_s29703" r:id="rId4" imgW="889000" imgH="228600" progId="Equation.DSMT4">
                    <p:embed/>
                  </p:oleObj>
                </mc:Choice>
                <mc:Fallback>
                  <p:oleObj r:id="rId4" imgW="889000" imgH="228600" progId="Equation.DSMT4">
                    <p:embed/>
                    <p:pic>
                      <p:nvPicPr>
                        <p:cNvPr id="0" name="图片 2969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077" y="4934693"/>
                          <a:ext cx="1641607" cy="4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2537" name="对象 19">
              <a:hlinkClick r:id="" action="ppaction://ole?verb=1"/>
            </p:cNvPr>
            <p:cNvGraphicFramePr>
              <a:graphicFrameLocks noChangeAspect="1"/>
            </p:cNvGraphicFramePr>
            <p:nvPr>
              <p:extLst>
                <p:ext uri="{D42A27DB-BD31-4B8C-83A1-F6EECF244321}">
                  <p14:modId xmlns:p14="http://schemas.microsoft.com/office/powerpoint/2010/main" val="847384452"/>
                </p:ext>
              </p:extLst>
            </p:nvPr>
          </p:nvGraphicFramePr>
          <p:xfrm>
            <a:off x="5562620" y="4721861"/>
            <a:ext cx="719443" cy="720005"/>
          </p:xfrm>
          <a:graphic>
            <a:graphicData uri="http://schemas.openxmlformats.org/presentationml/2006/ole">
              <mc:AlternateContent xmlns:mc="http://schemas.openxmlformats.org/markup-compatibility/2006">
                <mc:Choice xmlns:v="urn:schemas-microsoft-com:vml" Requires="v">
                  <p:oleObj spid="_x0000_s29704" r:id="rId6" imgW="405765" imgH="393700" progId="Equation.DSMT4">
                    <p:embed/>
                  </p:oleObj>
                </mc:Choice>
                <mc:Fallback>
                  <p:oleObj r:id="rId6" imgW="405765" imgH="393700" progId="Equation.DSMT4">
                    <p:embed/>
                    <p:pic>
                      <p:nvPicPr>
                        <p:cNvPr id="0" name="图片 296972"/>
                        <p:cNvPicPr>
                          <a:picLocks noChangeAspect="1" noChangeArrowheads="1"/>
                        </p:cNvPicPr>
                        <p:nvPr/>
                      </p:nvPicPr>
                      <p:blipFill>
                        <a:blip r:embed="rId7"/>
                        <a:srcRect/>
                        <a:stretch>
                          <a:fillRect/>
                        </a:stretch>
                      </p:blipFill>
                      <p:spPr bwMode="auto">
                        <a:xfrm>
                          <a:off x="5562620" y="4721861"/>
                          <a:ext cx="719443" cy="720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 name="组合 10"/>
          <p:cNvGrpSpPr/>
          <p:nvPr/>
        </p:nvGrpSpPr>
        <p:grpSpPr bwMode="auto">
          <a:xfrm>
            <a:off x="463658" y="4224338"/>
            <a:ext cx="6368942" cy="811212"/>
            <a:chOff x="463766" y="3913154"/>
            <a:chExt cx="6369594" cy="811212"/>
          </a:xfrm>
        </p:grpSpPr>
        <p:sp>
          <p:nvSpPr>
            <p:cNvPr id="22539" name="Rectangle 12"/>
            <p:cNvSpPr>
              <a:spLocks noChangeArrowheads="1"/>
            </p:cNvSpPr>
            <p:nvPr/>
          </p:nvSpPr>
          <p:spPr bwMode="auto">
            <a:xfrm>
              <a:off x="463766" y="4053285"/>
              <a:ext cx="10096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rPr>
                <a:t>引入</a:t>
              </a:r>
            </a:p>
          </p:txBody>
        </p:sp>
        <p:sp>
          <p:nvSpPr>
            <p:cNvPr id="22540" name="Rectangle 317"/>
            <p:cNvSpPr>
              <a:spLocks noChangeArrowheads="1"/>
            </p:cNvSpPr>
            <p:nvPr/>
          </p:nvSpPr>
          <p:spPr bwMode="auto">
            <a:xfrm>
              <a:off x="1989093" y="3943304"/>
              <a:ext cx="410639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a:solidFill>
                    <a:srgbClr val="000000"/>
                  </a:solidFill>
                  <a:latin typeface="楷体" panose="02010609060101010101" pitchFamily="49" charset="-122"/>
                  <a:ea typeface="楷体" panose="02010609060101010101" pitchFamily="49" charset="-122"/>
                </a:rPr>
                <a:t>,</a:t>
              </a:r>
              <a:r>
                <a:rPr lang="zh-CN" altLang="en-US" b="1">
                  <a:solidFill>
                    <a:srgbClr val="000000"/>
                  </a:solidFill>
                  <a:latin typeface="楷体" panose="02010609060101010101" pitchFamily="49" charset="-122"/>
                  <a:ea typeface="楷体" panose="02010609060101010101" pitchFamily="49" charset="-122"/>
                </a:rPr>
                <a:t>小球碰到第 </a:t>
              </a:r>
              <a:r>
                <a:rPr lang="en-US" altLang="zh-CN" b="1" i="1">
                  <a:solidFill>
                    <a:srgbClr val="000000"/>
                  </a:solidFill>
                  <a:latin typeface="Times New Roman" panose="02020603050405020304" pitchFamily="18" charset="0"/>
                  <a:ea typeface="楷体" panose="02010609060101010101" pitchFamily="49" charset="-122"/>
                </a:rPr>
                <a:t>i </a:t>
              </a:r>
              <a:r>
                <a:rPr lang="zh-CN" altLang="en-US" b="1">
                  <a:solidFill>
                    <a:srgbClr val="000000"/>
                  </a:solidFill>
                  <a:latin typeface="楷体" panose="02010609060101010101" pitchFamily="49" charset="-122"/>
                  <a:ea typeface="楷体" panose="02010609060101010101" pitchFamily="49" charset="-122"/>
                </a:rPr>
                <a:t>层钉后向右落下，</a:t>
              </a:r>
            </a:p>
          </p:txBody>
        </p:sp>
        <p:sp>
          <p:nvSpPr>
            <p:cNvPr id="22541" name="Rectangle 319"/>
            <p:cNvSpPr>
              <a:spLocks noChangeArrowheads="1"/>
            </p:cNvSpPr>
            <p:nvPr/>
          </p:nvSpPr>
          <p:spPr bwMode="auto">
            <a:xfrm>
              <a:off x="1970043" y="4351294"/>
              <a:ext cx="412544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a:solidFill>
                    <a:srgbClr val="000000"/>
                  </a:solidFill>
                  <a:latin typeface="楷体" panose="02010609060101010101" pitchFamily="49" charset="-122"/>
                  <a:ea typeface="楷体" panose="02010609060101010101" pitchFamily="49" charset="-122"/>
                </a:rPr>
                <a:t>,</a:t>
              </a:r>
              <a:r>
                <a:rPr lang="zh-CN" altLang="en-US" b="1">
                  <a:solidFill>
                    <a:srgbClr val="000000"/>
                  </a:solidFill>
                  <a:latin typeface="楷体" panose="02010609060101010101" pitchFamily="49" charset="-122"/>
                  <a:ea typeface="楷体" panose="02010609060101010101" pitchFamily="49" charset="-122"/>
                </a:rPr>
                <a:t>小球碰到第 </a:t>
              </a:r>
              <a:r>
                <a:rPr lang="en-US" altLang="zh-CN" b="1" i="1">
                  <a:solidFill>
                    <a:srgbClr val="000000"/>
                  </a:solidFill>
                  <a:latin typeface="Times New Roman" panose="02020603050405020304" pitchFamily="18" charset="0"/>
                  <a:ea typeface="楷体" panose="02010609060101010101" pitchFamily="49" charset="-122"/>
                </a:rPr>
                <a:t>i</a:t>
              </a:r>
              <a:r>
                <a:rPr lang="zh-CN" altLang="en-US" b="1">
                  <a:solidFill>
                    <a:srgbClr val="000000"/>
                  </a:solidFill>
                  <a:latin typeface="楷体" panose="02010609060101010101" pitchFamily="49" charset="-122"/>
                  <a:ea typeface="楷体" panose="02010609060101010101" pitchFamily="49" charset="-122"/>
                </a:rPr>
                <a:t> 层钉后向左落下，</a:t>
              </a:r>
            </a:p>
          </p:txBody>
        </p:sp>
        <p:graphicFrame>
          <p:nvGraphicFramePr>
            <p:cNvPr id="22542" name="对象 19">
              <a:hlinkClick r:id="" action="ppaction://ole?verb=1"/>
            </p:cNvPr>
            <p:cNvGraphicFramePr>
              <a:graphicFrameLocks noChangeAspect="1"/>
            </p:cNvGraphicFramePr>
            <p:nvPr/>
          </p:nvGraphicFramePr>
          <p:xfrm>
            <a:off x="1084263" y="3913154"/>
            <a:ext cx="931862" cy="811212"/>
          </p:xfrm>
          <a:graphic>
            <a:graphicData uri="http://schemas.openxmlformats.org/presentationml/2006/ole">
              <mc:AlternateContent xmlns:mc="http://schemas.openxmlformats.org/markup-compatibility/2006">
                <mc:Choice xmlns:v="urn:schemas-microsoft-com:vml" Requires="v">
                  <p:oleObj spid="_x0000_s29705" r:id="rId8" imgW="12496800" imgH="10972800" progId="Equation.DSMT4">
                    <p:embed/>
                  </p:oleObj>
                </mc:Choice>
                <mc:Fallback>
                  <p:oleObj r:id="rId8" imgW="12496800" imgH="10972800" progId="Equation.DSMT4">
                    <p:embed/>
                    <p:pic>
                      <p:nvPicPr>
                        <p:cNvPr id="0" name="图片 2969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4263" y="3913154"/>
                          <a:ext cx="93186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543" name="TextBox 7"/>
            <p:cNvSpPr txBox="1">
              <a:spLocks noChangeArrowheads="1"/>
            </p:cNvSpPr>
            <p:nvPr/>
          </p:nvSpPr>
          <p:spPr bwMode="auto">
            <a:xfrm>
              <a:off x="5357620" y="4127454"/>
              <a:ext cx="14757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2000" i="1">
                  <a:latin typeface="Times New Roman" panose="02020603050405020304" pitchFamily="18" charset="0"/>
                </a:rPr>
                <a:t>i </a:t>
              </a:r>
              <a:r>
                <a:rPr lang="en-US" altLang="zh-CN" sz="2000">
                  <a:latin typeface="Times New Roman" panose="02020603050405020304" pitchFamily="18" charset="0"/>
                </a:rPr>
                <a:t>=1,2,···,15,</a:t>
              </a:r>
              <a:endParaRPr lang="zh-CN" altLang="en-US" sz="2000">
                <a:latin typeface="Times New Roman" panose="02020603050405020304" pitchFamily="18" charset="0"/>
              </a:endParaRPr>
            </a:p>
          </p:txBody>
        </p:sp>
      </p:grpSp>
      <p:grpSp>
        <p:nvGrpSpPr>
          <p:cNvPr id="15" name="组合 14"/>
          <p:cNvGrpSpPr/>
          <p:nvPr/>
        </p:nvGrpSpPr>
        <p:grpSpPr bwMode="auto">
          <a:xfrm>
            <a:off x="6743700" y="4308475"/>
            <a:ext cx="1719263" cy="755650"/>
            <a:chOff x="6922262" y="3908361"/>
            <a:chExt cx="1718335" cy="756006"/>
          </a:xfrm>
        </p:grpSpPr>
        <p:sp>
          <p:nvSpPr>
            <p:cNvPr id="22545" name="Rectangle 12"/>
            <p:cNvSpPr>
              <a:spLocks noChangeArrowheads="1"/>
            </p:cNvSpPr>
            <p:nvPr/>
          </p:nvSpPr>
          <p:spPr bwMode="auto">
            <a:xfrm>
              <a:off x="6922262" y="4038554"/>
              <a:ext cx="1112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则</a:t>
              </a:r>
            </a:p>
          </p:txBody>
        </p:sp>
        <p:graphicFrame>
          <p:nvGraphicFramePr>
            <p:cNvPr id="22546" name="对象 9">
              <a:hlinkClick r:id="" action="ppaction://ole?verb=1"/>
            </p:cNvPr>
            <p:cNvGraphicFramePr>
              <a:graphicFrameLocks noChangeAspect="1"/>
            </p:cNvGraphicFramePr>
            <p:nvPr/>
          </p:nvGraphicFramePr>
          <p:xfrm>
            <a:off x="7293540" y="3908361"/>
            <a:ext cx="1347057" cy="756006"/>
          </p:xfrm>
          <a:graphic>
            <a:graphicData uri="http://schemas.openxmlformats.org/presentationml/2006/ole">
              <mc:AlternateContent xmlns:mc="http://schemas.openxmlformats.org/markup-compatibility/2006">
                <mc:Choice xmlns:v="urn:schemas-microsoft-com:vml" Requires="v">
                  <p:oleObj spid="_x0000_s29706" r:id="rId10" imgW="762000" imgH="431800" progId="Equation.DSMT4">
                    <p:embed/>
                  </p:oleObj>
                </mc:Choice>
                <mc:Fallback>
                  <p:oleObj r:id="rId10" imgW="762000" imgH="431800" progId="Equation.DSMT4">
                    <p:embed/>
                    <p:pic>
                      <p:nvPicPr>
                        <p:cNvPr id="0" name="图片 2969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3540" y="3908361"/>
                          <a:ext cx="1347057" cy="75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5" name="对象 4">
            <a:hlinkClick r:id="" action="ppaction://ole?verb=1"/>
          </p:cNvPr>
          <p:cNvGraphicFramePr>
            <a:graphicFrameLocks noChangeAspect="1"/>
          </p:cNvGraphicFramePr>
          <p:nvPr/>
        </p:nvGraphicFramePr>
        <p:xfrm>
          <a:off x="1089025" y="5789613"/>
          <a:ext cx="3513138" cy="684212"/>
        </p:xfrm>
        <a:graphic>
          <a:graphicData uri="http://schemas.openxmlformats.org/presentationml/2006/ole">
            <mc:AlternateContent xmlns:mc="http://schemas.openxmlformats.org/markup-compatibility/2006">
              <mc:Choice xmlns:v="urn:schemas-microsoft-com:vml" Requires="v">
                <p:oleObj spid="_x0000_s29707" r:id="rId12" imgW="2362200" imgH="393700" progId="Equation.DSMT4">
                  <p:embed/>
                </p:oleObj>
              </mc:Choice>
              <mc:Fallback>
                <p:oleObj r:id="rId12" imgW="2362200" imgH="393700" progId="Equation.DSMT4">
                  <p:embed/>
                  <p:pic>
                    <p:nvPicPr>
                      <p:cNvPr id="0" name="图片 2969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9025" y="5789613"/>
                        <a:ext cx="351313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右箭头 13"/>
          <p:cNvSpPr/>
          <p:nvPr/>
        </p:nvSpPr>
        <p:spPr>
          <a:xfrm rot="5400000">
            <a:off x="5418138" y="3275012"/>
            <a:ext cx="863600" cy="1260475"/>
          </a:xfrm>
          <a:prstGeom prst="bentArrow">
            <a:avLst>
              <a:gd name="adj1" fmla="val 25000"/>
              <a:gd name="adj2" fmla="val 25000"/>
              <a:gd name="adj3" fmla="val 25000"/>
              <a:gd name="adj4" fmla="val 10188"/>
            </a:avLst>
          </a:prstGeom>
          <a:solidFill>
            <a:srgbClr val="FFCC99"/>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solidFill>
                <a:schemeClr val="tx1"/>
              </a:solidFill>
            </a:endParaRPr>
          </a:p>
        </p:txBody>
      </p:sp>
      <p:sp>
        <p:nvSpPr>
          <p:cNvPr id="10" name="圆角矩形 9"/>
          <p:cNvSpPr/>
          <p:nvPr/>
        </p:nvSpPr>
        <p:spPr>
          <a:xfrm>
            <a:off x="1052513" y="2838450"/>
            <a:ext cx="4176712" cy="1260475"/>
          </a:xfrm>
          <a:prstGeom prst="roundRect">
            <a:avLst/>
          </a:prstGeom>
          <a:solidFill>
            <a:srgbClr val="CCECFF"/>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5pPr>
          </a:lstStyle>
          <a:p>
            <a:pPr algn="ctr" eaLnBrk="1" hangingPunct="1"/>
            <a:endParaRPr lang="en-US" altLang="en-US" noProof="1">
              <a:solidFill>
                <a:srgbClr val="FFFFFF"/>
              </a:solidFill>
            </a:endParaRPr>
          </a:p>
        </p:txBody>
      </p:sp>
      <p:sp>
        <p:nvSpPr>
          <p:cNvPr id="48" name="矩形 47"/>
          <p:cNvSpPr>
            <a:spLocks noChangeArrowheads="1"/>
          </p:cNvSpPr>
          <p:nvPr/>
        </p:nvSpPr>
        <p:spPr bwMode="auto">
          <a:xfrm>
            <a:off x="944563" y="5184775"/>
            <a:ext cx="4905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由</a:t>
            </a:r>
            <a:r>
              <a:rPr lang="zh-CN" altLang="en-US" sz="2000" b="1" dirty="0">
                <a:solidFill>
                  <a:srgbClr val="C00000"/>
                </a:solidFill>
                <a:latin typeface="华文细黑" panose="02010600040101010101" pitchFamily="2" charset="-122"/>
                <a:ea typeface="华文细黑" panose="02010600040101010101" pitchFamily="2" charset="-122"/>
                <a:sym typeface="宋体" panose="02010600030101010101" pitchFamily="2" charset="-122"/>
              </a:rPr>
              <a:t>独立同分布的中心极限定理</a:t>
            </a:r>
            <a:r>
              <a:rPr lang="zh-CN" altLang="en-US" sz="20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可得</a:t>
            </a:r>
            <a:endParaRPr lang="zh-CN" altLang="en-US" dirty="0">
              <a:solidFill>
                <a:srgbClr val="000000"/>
              </a:solidFill>
            </a:endParaRPr>
          </a:p>
        </p:txBody>
      </p:sp>
      <p:sp>
        <p:nvSpPr>
          <p:cNvPr id="23556" name="TextBox 36"/>
          <p:cNvSpPr txBox="1">
            <a:spLocks noChangeArrowheads="1"/>
          </p:cNvSpPr>
          <p:nvPr/>
        </p:nvSpPr>
        <p:spPr bwMode="auto">
          <a:xfrm>
            <a:off x="660400" y="908050"/>
            <a:ext cx="33718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黑体" panose="02010609060101010101" pitchFamily="49" charset="-122"/>
                <a:ea typeface="黑体" panose="02010609060101010101" pitchFamily="49" charset="-122"/>
              </a:rPr>
              <a:t>高尔顿钉板试验</a:t>
            </a:r>
          </a:p>
        </p:txBody>
      </p:sp>
      <p:grpSp>
        <p:nvGrpSpPr>
          <p:cNvPr id="23557" name="组合 50"/>
          <p:cNvGrpSpPr/>
          <p:nvPr/>
        </p:nvGrpSpPr>
        <p:grpSpPr bwMode="auto">
          <a:xfrm>
            <a:off x="725488" y="1584325"/>
            <a:ext cx="5154612" cy="773113"/>
            <a:chOff x="457308" y="3895679"/>
            <a:chExt cx="5154539" cy="774379"/>
          </a:xfrm>
        </p:grpSpPr>
        <p:sp>
          <p:nvSpPr>
            <p:cNvPr id="23558" name="Rectangle 12"/>
            <p:cNvSpPr>
              <a:spLocks noChangeArrowheads="1"/>
            </p:cNvSpPr>
            <p:nvPr/>
          </p:nvSpPr>
          <p:spPr bwMode="auto">
            <a:xfrm>
              <a:off x="457308" y="4038918"/>
              <a:ext cx="914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设</a:t>
              </a:r>
            </a:p>
          </p:txBody>
        </p:sp>
        <p:sp>
          <p:nvSpPr>
            <p:cNvPr id="23559" name="Rectangle 317"/>
            <p:cNvSpPr>
              <a:spLocks noChangeArrowheads="1"/>
            </p:cNvSpPr>
            <p:nvPr/>
          </p:nvSpPr>
          <p:spPr bwMode="auto">
            <a:xfrm>
              <a:off x="1666951" y="3895679"/>
              <a:ext cx="39353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a:solidFill>
                    <a:srgbClr val="000000"/>
                  </a:solidFill>
                  <a:latin typeface="楷体" panose="02010609060101010101" pitchFamily="49" charset="-122"/>
                  <a:ea typeface="楷体" panose="02010609060101010101" pitchFamily="49" charset="-122"/>
                </a:rPr>
                <a:t>,</a:t>
              </a:r>
              <a:r>
                <a:rPr lang="zh-CN" altLang="en-US" b="1">
                  <a:solidFill>
                    <a:srgbClr val="000000"/>
                  </a:solidFill>
                  <a:latin typeface="楷体" panose="02010609060101010101" pitchFamily="49" charset="-122"/>
                  <a:ea typeface="楷体" panose="02010609060101010101" pitchFamily="49" charset="-122"/>
                </a:rPr>
                <a:t>小球碰到第 </a:t>
              </a:r>
              <a:r>
                <a:rPr lang="en-US" altLang="zh-CN" b="1" i="1">
                  <a:solidFill>
                    <a:srgbClr val="000000"/>
                  </a:solidFill>
                  <a:latin typeface="Times New Roman" panose="02020603050405020304" pitchFamily="18" charset="0"/>
                  <a:ea typeface="楷体" panose="02010609060101010101" pitchFamily="49" charset="-122"/>
                </a:rPr>
                <a:t>i </a:t>
              </a:r>
              <a:r>
                <a:rPr lang="zh-CN" altLang="en-US" b="1">
                  <a:solidFill>
                    <a:srgbClr val="000000"/>
                  </a:solidFill>
                  <a:latin typeface="楷体" panose="02010609060101010101" pitchFamily="49" charset="-122"/>
                  <a:ea typeface="楷体" panose="02010609060101010101" pitchFamily="49" charset="-122"/>
                </a:rPr>
                <a:t>层钉后向右落下，</a:t>
              </a:r>
            </a:p>
          </p:txBody>
        </p:sp>
        <p:sp>
          <p:nvSpPr>
            <p:cNvPr id="23560" name="Rectangle 319"/>
            <p:cNvSpPr>
              <a:spLocks noChangeArrowheads="1"/>
            </p:cNvSpPr>
            <p:nvPr/>
          </p:nvSpPr>
          <p:spPr bwMode="auto">
            <a:xfrm>
              <a:off x="1676476" y="4256044"/>
              <a:ext cx="39353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a:solidFill>
                    <a:srgbClr val="000000"/>
                  </a:solidFill>
                  <a:latin typeface="楷体" panose="02010609060101010101" pitchFamily="49" charset="-122"/>
                  <a:ea typeface="楷体" panose="02010609060101010101" pitchFamily="49" charset="-122"/>
                </a:rPr>
                <a:t>,</a:t>
              </a:r>
              <a:r>
                <a:rPr lang="zh-CN" altLang="en-US" b="1">
                  <a:solidFill>
                    <a:srgbClr val="000000"/>
                  </a:solidFill>
                  <a:latin typeface="楷体" panose="02010609060101010101" pitchFamily="49" charset="-122"/>
                  <a:ea typeface="楷体" panose="02010609060101010101" pitchFamily="49" charset="-122"/>
                </a:rPr>
                <a:t>小球碰到第 </a:t>
              </a:r>
              <a:r>
                <a:rPr lang="en-US" altLang="zh-CN" b="1" i="1">
                  <a:solidFill>
                    <a:srgbClr val="000000"/>
                  </a:solidFill>
                  <a:latin typeface="Times New Roman" panose="02020603050405020304" pitchFamily="18" charset="0"/>
                  <a:ea typeface="楷体" panose="02010609060101010101" pitchFamily="49" charset="-122"/>
                </a:rPr>
                <a:t>i</a:t>
              </a:r>
              <a:r>
                <a:rPr lang="zh-CN" altLang="en-US" b="1">
                  <a:solidFill>
                    <a:srgbClr val="000000"/>
                  </a:solidFill>
                  <a:latin typeface="楷体" panose="02010609060101010101" pitchFamily="49" charset="-122"/>
                  <a:ea typeface="楷体" panose="02010609060101010101" pitchFamily="49" charset="-122"/>
                </a:rPr>
                <a:t> 层钉后向左落下，</a:t>
              </a:r>
            </a:p>
          </p:txBody>
        </p:sp>
        <p:graphicFrame>
          <p:nvGraphicFramePr>
            <p:cNvPr id="23561" name="对象 19">
              <a:hlinkClick r:id="" action="ppaction://ole?verb=1"/>
            </p:cNvPr>
            <p:cNvGraphicFramePr/>
            <p:nvPr/>
          </p:nvGraphicFramePr>
          <p:xfrm>
            <a:off x="838298" y="3913154"/>
            <a:ext cx="931862" cy="756904"/>
          </p:xfrm>
          <a:graphic>
            <a:graphicData uri="http://schemas.openxmlformats.org/presentationml/2006/ole">
              <mc:AlternateContent xmlns:mc="http://schemas.openxmlformats.org/markup-compatibility/2006">
                <mc:Choice xmlns:v="urn:schemas-microsoft-com:vml" Requires="v">
                  <p:oleObj spid="_x0000_s30730" r:id="rId3" imgW="12496800" imgH="10972800" progId="Equation.DSMT4">
                    <p:embed/>
                  </p:oleObj>
                </mc:Choice>
                <mc:Fallback>
                  <p:oleObj r:id="rId3" imgW="12496800" imgH="10972800" progId="Equation.DSMT4">
                    <p:embed/>
                    <p:pic>
                      <p:nvPicPr>
                        <p:cNvPr id="0" name="图片 29800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98" y="3913154"/>
                          <a:ext cx="931862" cy="75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3562" name="组合 56"/>
          <p:cNvGrpSpPr/>
          <p:nvPr/>
        </p:nvGrpSpPr>
        <p:grpSpPr bwMode="auto">
          <a:xfrm>
            <a:off x="996950" y="3306763"/>
            <a:ext cx="4991100" cy="757237"/>
            <a:chOff x="411516" y="3823308"/>
            <a:chExt cx="4991798" cy="756006"/>
          </a:xfrm>
        </p:grpSpPr>
        <p:sp>
          <p:nvSpPr>
            <p:cNvPr id="23563" name="Rectangle 2"/>
            <p:cNvSpPr>
              <a:spLocks noChangeArrowheads="1"/>
            </p:cNvSpPr>
            <p:nvPr/>
          </p:nvSpPr>
          <p:spPr bwMode="auto">
            <a:xfrm>
              <a:off x="411516" y="4030320"/>
              <a:ext cx="499179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2060"/>
                  </a:solidFill>
                  <a:latin typeface="华文细黑" panose="02010600040101010101" pitchFamily="2" charset="-122"/>
                  <a:ea typeface="华文细黑" panose="02010600040101010101" pitchFamily="2" charset="-122"/>
                </a:rPr>
                <a:t> </a:t>
              </a:r>
              <a:r>
                <a:rPr lang="zh-CN" altLang="en-US" sz="2000" b="1">
                  <a:solidFill>
                    <a:srgbClr val="0000CC"/>
                  </a:solidFill>
                  <a:latin typeface="华文细黑" panose="02010600040101010101" pitchFamily="2" charset="-122"/>
                  <a:ea typeface="华文细黑" panose="02010600040101010101" pitchFamily="2" charset="-122"/>
                </a:rPr>
                <a:t>且同服从参数           的</a:t>
              </a:r>
              <a:r>
                <a:rPr lang="en-US" altLang="zh-CN" sz="2000" b="1">
                  <a:solidFill>
                    <a:srgbClr val="0000CC"/>
                  </a:solidFill>
                  <a:latin typeface="Times New Roman" panose="02020603050405020304" pitchFamily="18" charset="0"/>
                  <a:ea typeface="华文细黑" panose="02010600040101010101" pitchFamily="2" charset="-122"/>
                </a:rPr>
                <a:t>(0 —1)</a:t>
              </a:r>
              <a:r>
                <a:rPr lang="zh-CN" altLang="en-US" sz="2000" b="1">
                  <a:solidFill>
                    <a:srgbClr val="0000CC"/>
                  </a:solidFill>
                  <a:latin typeface="华文细黑" panose="02010600040101010101" pitchFamily="2" charset="-122"/>
                  <a:ea typeface="华文细黑" panose="02010600040101010101" pitchFamily="2" charset="-122"/>
                </a:rPr>
                <a:t>分布，</a:t>
              </a:r>
              <a:endParaRPr lang="zh-CN" altLang="en-US" sz="2000" b="1">
                <a:solidFill>
                  <a:srgbClr val="0000CC"/>
                </a:solidFill>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23564" name="对象 19">
              <a:hlinkClick r:id="" action="ppaction://ole?verb=1"/>
            </p:cNvPr>
            <p:cNvGraphicFramePr>
              <a:graphicFrameLocks noChangeAspect="1"/>
            </p:cNvGraphicFramePr>
            <p:nvPr/>
          </p:nvGraphicFramePr>
          <p:xfrm>
            <a:off x="2105902" y="3823308"/>
            <a:ext cx="756006" cy="756006"/>
          </p:xfrm>
          <a:graphic>
            <a:graphicData uri="http://schemas.openxmlformats.org/presentationml/2006/ole">
              <mc:AlternateContent xmlns:mc="http://schemas.openxmlformats.org/markup-compatibility/2006">
                <mc:Choice xmlns:v="urn:schemas-microsoft-com:vml" Requires="v">
                  <p:oleObj spid="_x0000_s30731" r:id="rId5" imgW="405765" imgH="393700" progId="Equation.DSMT4">
                    <p:embed/>
                  </p:oleObj>
                </mc:Choice>
                <mc:Fallback>
                  <p:oleObj r:id="rId5" imgW="405765" imgH="393700" progId="Equation.DSMT4">
                    <p:embed/>
                    <p:pic>
                      <p:nvPicPr>
                        <p:cNvPr id="0" name="图片 298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902" y="3823308"/>
                          <a:ext cx="756006" cy="75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3565" name="TextBox 67"/>
          <p:cNvSpPr txBox="1">
            <a:spLocks noChangeArrowheads="1"/>
          </p:cNvSpPr>
          <p:nvPr/>
        </p:nvSpPr>
        <p:spPr bwMode="auto">
          <a:xfrm>
            <a:off x="3671888" y="2303463"/>
            <a:ext cx="2192337"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2000" i="1">
                <a:solidFill>
                  <a:srgbClr val="000000"/>
                </a:solidFill>
                <a:latin typeface="Times New Roman" panose="02020603050405020304" pitchFamily="18" charset="0"/>
              </a:rPr>
              <a:t>i </a:t>
            </a:r>
            <a:r>
              <a:rPr lang="en-US" altLang="zh-CN" sz="2000">
                <a:solidFill>
                  <a:srgbClr val="000000"/>
                </a:solidFill>
                <a:latin typeface="Times New Roman" panose="02020603050405020304" pitchFamily="18" charset="0"/>
              </a:rPr>
              <a:t>=1,2,···,15,</a:t>
            </a:r>
            <a:endParaRPr lang="zh-CN" altLang="en-US" sz="2000">
              <a:solidFill>
                <a:srgbClr val="000000"/>
              </a:solidFill>
              <a:latin typeface="Times New Roman" panose="02020603050405020304" pitchFamily="18" charset="0"/>
            </a:endParaRPr>
          </a:p>
        </p:txBody>
      </p:sp>
      <p:sp>
        <p:nvSpPr>
          <p:cNvPr id="23566" name="Rectangle 2"/>
          <p:cNvSpPr>
            <a:spLocks noChangeArrowheads="1"/>
          </p:cNvSpPr>
          <p:nvPr/>
        </p:nvSpPr>
        <p:spPr bwMode="auto">
          <a:xfrm>
            <a:off x="668338" y="2882900"/>
            <a:ext cx="1050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则</a:t>
            </a:r>
          </a:p>
        </p:txBody>
      </p:sp>
      <p:grpSp>
        <p:nvGrpSpPr>
          <p:cNvPr id="23567" name="组合 69"/>
          <p:cNvGrpSpPr/>
          <p:nvPr/>
        </p:nvGrpSpPr>
        <p:grpSpPr bwMode="auto">
          <a:xfrm>
            <a:off x="1146175" y="2908300"/>
            <a:ext cx="3290888" cy="431800"/>
            <a:chOff x="390512" y="4912541"/>
            <a:chExt cx="3291212" cy="432003"/>
          </a:xfrm>
        </p:grpSpPr>
        <p:sp>
          <p:nvSpPr>
            <p:cNvPr id="23568" name="Rectangle 2"/>
            <p:cNvSpPr>
              <a:spLocks noChangeArrowheads="1"/>
            </p:cNvSpPr>
            <p:nvPr/>
          </p:nvSpPr>
          <p:spPr bwMode="auto">
            <a:xfrm>
              <a:off x="1951596" y="4922410"/>
              <a:ext cx="1730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CC"/>
                  </a:solidFill>
                  <a:latin typeface="华文细黑" panose="02010600040101010101" pitchFamily="2" charset="-122"/>
                  <a:ea typeface="华文细黑" panose="02010600040101010101" pitchFamily="2" charset="-122"/>
                </a:rPr>
                <a:t>相互独立，</a:t>
              </a:r>
              <a:endParaRPr lang="zh-CN" altLang="en-US" sz="2000" b="1">
                <a:solidFill>
                  <a:srgbClr val="0000CC"/>
                </a:solidFill>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23569" name="对象 19">
              <a:hlinkClick r:id="" action="ppaction://ole?verb=1"/>
            </p:cNvPr>
            <p:cNvGraphicFramePr>
              <a:graphicFrameLocks noChangeAspect="1"/>
            </p:cNvGraphicFramePr>
            <p:nvPr/>
          </p:nvGraphicFramePr>
          <p:xfrm>
            <a:off x="390512" y="4912541"/>
            <a:ext cx="1630551" cy="432003"/>
          </p:xfrm>
          <a:graphic>
            <a:graphicData uri="http://schemas.openxmlformats.org/presentationml/2006/ole">
              <mc:AlternateContent xmlns:mc="http://schemas.openxmlformats.org/markup-compatibility/2006">
                <mc:Choice xmlns:v="urn:schemas-microsoft-com:vml" Requires="v">
                  <p:oleObj spid="_x0000_s30732" r:id="rId7" imgW="876300" imgH="228600" progId="Equation.DSMT4">
                    <p:embed/>
                  </p:oleObj>
                </mc:Choice>
                <mc:Fallback>
                  <p:oleObj r:id="rId7" imgW="876300" imgH="228600" progId="Equation.DSMT4">
                    <p:embed/>
                    <p:pic>
                      <p:nvPicPr>
                        <p:cNvPr id="0" name="图片 2980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512" y="4912541"/>
                          <a:ext cx="1630551" cy="4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 name="组合 3"/>
          <p:cNvGrpSpPr/>
          <p:nvPr/>
        </p:nvGrpSpPr>
        <p:grpSpPr bwMode="auto">
          <a:xfrm>
            <a:off x="1484313" y="5586413"/>
            <a:ext cx="2619375" cy="922337"/>
            <a:chOff x="5175378" y="5445862"/>
            <a:chExt cx="2620157" cy="923330"/>
          </a:xfrm>
        </p:grpSpPr>
        <p:graphicFrame>
          <p:nvGraphicFramePr>
            <p:cNvPr id="23571" name="对象 62">
              <a:hlinkClick r:id="" action="ppaction://ole?verb=1"/>
            </p:cNvPr>
            <p:cNvGraphicFramePr>
              <a:graphicFrameLocks noChangeAspect="1"/>
            </p:cNvGraphicFramePr>
            <p:nvPr/>
          </p:nvGraphicFramePr>
          <p:xfrm>
            <a:off x="5175378" y="5536684"/>
            <a:ext cx="798066" cy="828551"/>
          </p:xfrm>
          <a:graphic>
            <a:graphicData uri="http://schemas.openxmlformats.org/presentationml/2006/ole">
              <mc:AlternateContent xmlns:mc="http://schemas.openxmlformats.org/markup-compatibility/2006">
                <mc:Choice xmlns:v="urn:schemas-microsoft-com:vml" Requires="v">
                  <p:oleObj spid="_x0000_s30733" r:id="rId9" imgW="405765" imgH="431800" progId="Equation.DSMT4">
                    <p:embed/>
                  </p:oleObj>
                </mc:Choice>
                <mc:Fallback>
                  <p:oleObj r:id="rId9" imgW="405765" imgH="431800" progId="Equation.DSMT4">
                    <p:embed/>
                    <p:pic>
                      <p:nvPicPr>
                        <p:cNvPr id="0" name="图片 2980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5378" y="5536684"/>
                          <a:ext cx="798066" cy="82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3572" name="对象 20">
              <a:hlinkClick r:id="" action="ppaction://ole?verb=1"/>
            </p:cNvPr>
            <p:cNvGraphicFramePr>
              <a:graphicFrameLocks noChangeAspect="1"/>
            </p:cNvGraphicFramePr>
            <p:nvPr/>
          </p:nvGraphicFramePr>
          <p:xfrm>
            <a:off x="6348890" y="5553928"/>
            <a:ext cx="1446645" cy="789836"/>
          </p:xfrm>
          <a:graphic>
            <a:graphicData uri="http://schemas.openxmlformats.org/presentationml/2006/ole">
              <mc:AlternateContent xmlns:mc="http://schemas.openxmlformats.org/markup-compatibility/2006">
                <mc:Choice xmlns:v="urn:schemas-microsoft-com:vml" Requires="v">
                  <p:oleObj spid="_x0000_s30734" r:id="rId11" imgW="787400" imgH="431800" progId="Equation.DSMT4">
                    <p:embed/>
                  </p:oleObj>
                </mc:Choice>
                <mc:Fallback>
                  <p:oleObj r:id="rId11" imgW="787400" imgH="431800" progId="Equation.DSMT4">
                    <p:embed/>
                    <p:pic>
                      <p:nvPicPr>
                        <p:cNvPr id="0" name="图片 2980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8890" y="5553928"/>
                          <a:ext cx="1446645" cy="78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3573" name="组合 73"/>
            <p:cNvGrpSpPr/>
            <p:nvPr/>
          </p:nvGrpSpPr>
          <p:grpSpPr bwMode="auto">
            <a:xfrm>
              <a:off x="5472100" y="5445862"/>
              <a:ext cx="1420559" cy="923330"/>
              <a:chOff x="3286794" y="2717792"/>
              <a:chExt cx="1420559" cy="923330"/>
            </a:xfrm>
          </p:grpSpPr>
          <p:sp>
            <p:nvSpPr>
              <p:cNvPr id="23574" name="文本框 4"/>
              <p:cNvSpPr txBox="1">
                <a:spLocks noChangeArrowheads="1"/>
              </p:cNvSpPr>
              <p:nvPr/>
            </p:nvSpPr>
            <p:spPr bwMode="auto">
              <a:xfrm>
                <a:off x="3286794" y="2717792"/>
                <a:ext cx="142055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r>
                  <a:rPr lang="en-US" altLang="zh-CN" sz="5400">
                    <a:solidFill>
                      <a:srgbClr val="0033CC"/>
                    </a:solidFill>
                    <a:latin typeface="Times New Roman" panose="02020603050405020304" pitchFamily="18" charset="0"/>
                  </a:rPr>
                  <a:t>~</a:t>
                </a:r>
              </a:p>
            </p:txBody>
          </p:sp>
          <p:sp>
            <p:nvSpPr>
              <p:cNvPr id="23575" name="文本框 3"/>
              <p:cNvSpPr txBox="1">
                <a:spLocks noChangeArrowheads="1"/>
              </p:cNvSpPr>
              <p:nvPr/>
            </p:nvSpPr>
            <p:spPr bwMode="auto">
              <a:xfrm>
                <a:off x="3714786" y="2878890"/>
                <a:ext cx="595252" cy="33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r>
                  <a:rPr lang="zh-CN" altLang="en-US" sz="1600" b="1">
                    <a:solidFill>
                      <a:srgbClr val="C00000"/>
                    </a:solidFill>
                    <a:latin typeface="华文楷体" panose="02010600040101010101" pitchFamily="2" charset="-122"/>
                    <a:ea typeface="华文楷体" panose="02010600040101010101" pitchFamily="2" charset="-122"/>
                  </a:rPr>
                  <a:t>近似</a:t>
                </a:r>
              </a:p>
            </p:txBody>
          </p:sp>
        </p:grpSp>
      </p:grpSp>
      <p:grpSp>
        <p:nvGrpSpPr>
          <p:cNvPr id="12" name="组合 11"/>
          <p:cNvGrpSpPr/>
          <p:nvPr/>
        </p:nvGrpSpPr>
        <p:grpSpPr bwMode="auto">
          <a:xfrm>
            <a:off x="5068888" y="4346575"/>
            <a:ext cx="2663825" cy="1008063"/>
            <a:chOff x="5565625" y="5686273"/>
            <a:chExt cx="2663426" cy="979590"/>
          </a:xfrm>
        </p:grpSpPr>
        <p:sp>
          <p:nvSpPr>
            <p:cNvPr id="81" name="圆角矩形 80"/>
            <p:cNvSpPr/>
            <p:nvPr/>
          </p:nvSpPr>
          <p:spPr>
            <a:xfrm>
              <a:off x="5565625" y="5686273"/>
              <a:ext cx="2663426" cy="979590"/>
            </a:xfrm>
            <a:prstGeom prst="roundRect">
              <a:avLst/>
            </a:prstGeom>
            <a:solidFill>
              <a:srgbClr val="CCECFF"/>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Tahoma" panose="020B060403050404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5pPr>
            </a:lstStyle>
            <a:p>
              <a:pPr algn="ctr" eaLnBrk="1" hangingPunct="1"/>
              <a:endParaRPr lang="en-US" altLang="en-US" noProof="1">
                <a:solidFill>
                  <a:srgbClr val="FFFFFF"/>
                </a:solidFill>
              </a:endParaRPr>
            </a:p>
          </p:txBody>
        </p:sp>
        <p:grpSp>
          <p:nvGrpSpPr>
            <p:cNvPr id="23578" name="组合 10"/>
            <p:cNvGrpSpPr/>
            <p:nvPr/>
          </p:nvGrpSpPr>
          <p:grpSpPr bwMode="auto">
            <a:xfrm>
              <a:off x="5814308" y="5747568"/>
              <a:ext cx="2133764" cy="869520"/>
              <a:chOff x="4194128" y="5699615"/>
              <a:chExt cx="2133764" cy="869520"/>
            </a:xfrm>
          </p:grpSpPr>
          <p:grpSp>
            <p:nvGrpSpPr>
              <p:cNvPr id="23579" name="组合 60"/>
              <p:cNvGrpSpPr/>
              <p:nvPr/>
            </p:nvGrpSpPr>
            <p:grpSpPr bwMode="auto">
              <a:xfrm>
                <a:off x="4864320" y="5741945"/>
                <a:ext cx="1463572" cy="791476"/>
                <a:chOff x="2430810" y="2400048"/>
                <a:chExt cx="1463572" cy="791476"/>
              </a:xfrm>
            </p:grpSpPr>
            <p:graphicFrame>
              <p:nvGraphicFramePr>
                <p:cNvPr id="23580" name="对象 61"/>
                <p:cNvGraphicFramePr>
                  <a:graphicFrameLocks noChangeAspect="1"/>
                </p:cNvGraphicFramePr>
                <p:nvPr/>
              </p:nvGraphicFramePr>
              <p:xfrm>
                <a:off x="2772701" y="2400048"/>
                <a:ext cx="1121681" cy="791476"/>
              </p:xfrm>
              <a:graphic>
                <a:graphicData uri="http://schemas.openxmlformats.org/presentationml/2006/ole">
                  <mc:AlternateContent xmlns:mc="http://schemas.openxmlformats.org/markup-compatibility/2006">
                    <mc:Choice xmlns:v="urn:schemas-microsoft-com:vml" Requires="v">
                      <p:oleObj spid="_x0000_s30735" r:id="rId13" imgW="1358900" imgH="939800" progId="Equation.DSMT4">
                        <p:embed/>
                      </p:oleObj>
                    </mc:Choice>
                    <mc:Fallback>
                      <p:oleObj r:id="rId13" imgW="1358900" imgH="939800" progId="Equation.DSMT4">
                        <p:embed/>
                        <p:pic>
                          <p:nvPicPr>
                            <p:cNvPr id="0" name="图片 2980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2701" y="2400048"/>
                              <a:ext cx="1121681" cy="79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3581" name="TextBox 14"/>
                <p:cNvSpPr txBox="1">
                  <a:spLocks noRot="1" noChangeAspect="1" noEditPoints="1" noChangeArrowheads="1" noTextEdit="1"/>
                </p:cNvSpPr>
                <p:nvPr/>
              </p:nvSpPr>
              <p:spPr bwMode="auto">
                <a:xfrm>
                  <a:off x="2430810" y="2472368"/>
                  <a:ext cx="530915" cy="523220"/>
                </a:xfrm>
                <a:prstGeom prst="rect">
                  <a:avLst/>
                </a:pr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grpSp>
          <p:graphicFrame>
            <p:nvGraphicFramePr>
              <p:cNvPr id="23582" name="对象 76">
                <a:hlinkClick r:id="" action="ppaction://ole?verb=1"/>
              </p:cNvPr>
              <p:cNvGraphicFramePr>
                <a:graphicFrameLocks noChangeAspect="1"/>
              </p:cNvGraphicFramePr>
              <p:nvPr/>
            </p:nvGraphicFramePr>
            <p:xfrm>
              <a:off x="4194128" y="5699615"/>
              <a:ext cx="859453" cy="869520"/>
            </p:xfrm>
            <a:graphic>
              <a:graphicData uri="http://schemas.openxmlformats.org/presentationml/2006/ole">
                <mc:AlternateContent xmlns:mc="http://schemas.openxmlformats.org/markup-compatibility/2006">
                  <mc:Choice xmlns:v="urn:schemas-microsoft-com:vml" Requires="v">
                    <p:oleObj spid="_x0000_s30736" r:id="rId16" imgW="405765" imgH="431800" progId="Equation.DSMT4">
                      <p:embed/>
                    </p:oleObj>
                  </mc:Choice>
                  <mc:Fallback>
                    <p:oleObj r:id="rId16" imgW="405765" imgH="431800" progId="Equation.DSMT4">
                      <p:embed/>
                      <p:pic>
                        <p:nvPicPr>
                          <p:cNvPr id="0" name="图片 29800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94128" y="5699615"/>
                            <a:ext cx="859453" cy="869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pic>
        <p:nvPicPr>
          <p:cNvPr id="23583" name="Picture 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72113" y="998538"/>
            <a:ext cx="3240087"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84" name="对象 1">
            <a:hlinkClick r:id="" action="ppaction://ole?verb=1"/>
          </p:cNvPr>
          <p:cNvGraphicFramePr>
            <a:graphicFrameLocks noChangeAspect="1"/>
          </p:cNvGraphicFramePr>
          <p:nvPr/>
        </p:nvGraphicFramePr>
        <p:xfrm>
          <a:off x="1089025" y="4278313"/>
          <a:ext cx="3513138" cy="684212"/>
        </p:xfrm>
        <a:graphic>
          <a:graphicData uri="http://schemas.openxmlformats.org/presentationml/2006/ole">
            <mc:AlternateContent xmlns:mc="http://schemas.openxmlformats.org/markup-compatibility/2006">
              <mc:Choice xmlns:v="urn:schemas-microsoft-com:vml" Requires="v">
                <p:oleObj spid="_x0000_s30737" r:id="rId19" imgW="2362200" imgH="393700" progId="Equation.DSMT4">
                  <p:embed/>
                </p:oleObj>
              </mc:Choice>
              <mc:Fallback>
                <p:oleObj r:id="rId19" imgW="2362200" imgH="393700" progId="Equation.DSMT4">
                  <p:embed/>
                  <p:pic>
                    <p:nvPicPr>
                      <p:cNvPr id="0" name="图片 29800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9025" y="4278313"/>
                        <a:ext cx="3513138"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cxnSp>
        <p:nvCxnSpPr>
          <p:cNvPr id="3" name="直接连接符 2"/>
          <p:cNvCxnSpPr/>
          <p:nvPr/>
        </p:nvCxnSpPr>
        <p:spPr>
          <a:xfrm>
            <a:off x="1422400" y="6508750"/>
            <a:ext cx="2627313"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265738" y="5267325"/>
            <a:ext cx="226695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48" grpId="0"/>
      <p:bldP spid="235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69988" y="2667000"/>
          <a:ext cx="3063875" cy="1079500"/>
        </p:xfrm>
        <a:graphic>
          <a:graphicData uri="http://schemas.openxmlformats.org/presentationml/2006/ole">
            <mc:AlternateContent xmlns:mc="http://schemas.openxmlformats.org/markup-compatibility/2006">
              <mc:Choice xmlns:v="urn:schemas-microsoft-com:vml" Requires="v">
                <p:oleObj spid="_x0000_s31756" r:id="rId3" imgW="1524000" imgH="508000" progId="Equation.DSMT4">
                  <p:embed/>
                </p:oleObj>
              </mc:Choice>
              <mc:Fallback>
                <p:oleObj r:id="rId3" imgW="1524000" imgH="508000" progId="Equation.DSMT4">
                  <p:embed/>
                  <p:pic>
                    <p:nvPicPr>
                      <p:cNvPr id="0" name="图片 299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988" y="2667000"/>
                        <a:ext cx="3063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nvGraphicFramePr>
        <p:xfrm>
          <a:off x="4251325" y="2627313"/>
          <a:ext cx="2268538" cy="1079500"/>
        </p:xfrm>
        <a:graphic>
          <a:graphicData uri="http://schemas.openxmlformats.org/presentationml/2006/ole">
            <mc:AlternateContent xmlns:mc="http://schemas.openxmlformats.org/markup-compatibility/2006">
              <mc:Choice xmlns:v="urn:schemas-microsoft-com:vml" Requires="v">
                <p:oleObj spid="_x0000_s31757" r:id="rId5" imgW="24993600" imgH="11277600" progId="Equation.DSMT4">
                  <p:embed/>
                </p:oleObj>
              </mc:Choice>
              <mc:Fallback>
                <p:oleObj r:id="rId5" imgW="24993600" imgH="11277600" progId="Equation.DSMT4">
                  <p:embed/>
                  <p:pic>
                    <p:nvPicPr>
                      <p:cNvPr id="0" name="图片 2990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325" y="2627313"/>
                        <a:ext cx="22685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79" name="TextBox 5"/>
          <p:cNvSpPr txBox="1">
            <a:spLocks noChangeArrowheads="1"/>
          </p:cNvSpPr>
          <p:nvPr/>
        </p:nvSpPr>
        <p:spPr bwMode="auto">
          <a:xfrm>
            <a:off x="431800" y="601920"/>
            <a:ext cx="4949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400" b="1" dirty="0">
                <a:solidFill>
                  <a:srgbClr val="0000CC"/>
                </a:solidFill>
                <a:latin typeface="黑体" panose="02010609060101010101" pitchFamily="49" charset="-122"/>
                <a:ea typeface="黑体" panose="02010609060101010101" pitchFamily="49" charset="-122"/>
              </a:rPr>
              <a:t>定理</a:t>
            </a:r>
            <a:r>
              <a:rPr lang="en-US" altLang="zh-CN" sz="2400" b="1" dirty="0">
                <a:solidFill>
                  <a:srgbClr val="0000CC"/>
                </a:solidFill>
                <a:latin typeface="黑体" panose="02010609060101010101" pitchFamily="49" charset="-122"/>
                <a:ea typeface="黑体" panose="02010609060101010101" pitchFamily="49" charset="-122"/>
              </a:rPr>
              <a:t>2</a:t>
            </a:r>
            <a:r>
              <a:rPr lang="zh-CN" altLang="en-US" sz="2400" b="1" dirty="0">
                <a:solidFill>
                  <a:srgbClr val="0000CC"/>
                </a:solidFill>
                <a:latin typeface="黑体" panose="02010609060101010101" pitchFamily="49" charset="-122"/>
                <a:ea typeface="黑体" panose="02010609060101010101" pitchFamily="49" charset="-122"/>
              </a:rPr>
              <a:t>（棣莫弗</a:t>
            </a:r>
            <a:r>
              <a:rPr lang="en-US" altLang="zh-CN" sz="2400" b="1" dirty="0">
                <a:solidFill>
                  <a:srgbClr val="0000CC"/>
                </a:solidFill>
                <a:latin typeface="黑体" panose="02010609060101010101" pitchFamily="49" charset="-122"/>
                <a:ea typeface="黑体" panose="02010609060101010101" pitchFamily="49" charset="-122"/>
              </a:rPr>
              <a:t>—</a:t>
            </a:r>
            <a:r>
              <a:rPr lang="zh-CN" altLang="en-US" sz="2400" b="1" dirty="0">
                <a:solidFill>
                  <a:srgbClr val="0000CC"/>
                </a:solidFill>
                <a:latin typeface="黑体" panose="02010609060101010101" pitchFamily="49" charset="-122"/>
                <a:ea typeface="黑体" panose="02010609060101010101" pitchFamily="49" charset="-122"/>
              </a:rPr>
              <a:t>拉普拉斯定理）</a:t>
            </a:r>
          </a:p>
        </p:txBody>
      </p:sp>
      <p:grpSp>
        <p:nvGrpSpPr>
          <p:cNvPr id="33" name="组合 32"/>
          <p:cNvGrpSpPr/>
          <p:nvPr/>
        </p:nvGrpSpPr>
        <p:grpSpPr bwMode="auto">
          <a:xfrm>
            <a:off x="431800" y="1322388"/>
            <a:ext cx="7551738" cy="454025"/>
            <a:chOff x="692744" y="1676446"/>
            <a:chExt cx="7551802" cy="453979"/>
          </a:xfrm>
        </p:grpSpPr>
        <p:sp>
          <p:nvSpPr>
            <p:cNvPr id="24581" name="TextBox 6"/>
            <p:cNvSpPr txBox="1">
              <a:spLocks noChangeArrowheads="1"/>
            </p:cNvSpPr>
            <p:nvPr/>
          </p:nvSpPr>
          <p:spPr bwMode="auto">
            <a:xfrm>
              <a:off x="692744" y="1698026"/>
              <a:ext cx="1896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设随机变量</a:t>
              </a:r>
            </a:p>
          </p:txBody>
        </p:sp>
        <p:graphicFrame>
          <p:nvGraphicFramePr>
            <p:cNvPr id="24582" name="对象 16">
              <a:hlinkClick r:id="" action="ppaction://ole?verb=1"/>
            </p:cNvPr>
            <p:cNvGraphicFramePr>
              <a:graphicFrameLocks noChangeAspect="1"/>
            </p:cNvGraphicFramePr>
            <p:nvPr/>
          </p:nvGraphicFramePr>
          <p:xfrm>
            <a:off x="2107593" y="1681163"/>
            <a:ext cx="1612900" cy="449262"/>
          </p:xfrm>
          <a:graphic>
            <a:graphicData uri="http://schemas.openxmlformats.org/presentationml/2006/ole">
              <mc:AlternateContent xmlns:mc="http://schemas.openxmlformats.org/markup-compatibility/2006">
                <mc:Choice xmlns:v="urn:schemas-microsoft-com:vml" Requires="v">
                  <p:oleObj spid="_x0000_s31758" r:id="rId7" imgW="21336000" imgH="5486400" progId="Equation.DSMT4">
                    <p:embed/>
                  </p:oleObj>
                </mc:Choice>
                <mc:Fallback>
                  <p:oleObj r:id="rId7" imgW="21336000" imgH="5486400" progId="Equation.DSMT4">
                    <p:embed/>
                    <p:pic>
                      <p:nvPicPr>
                        <p:cNvPr id="0" name="图片 2990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7593" y="1681163"/>
                          <a:ext cx="16129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583" name="TextBox 8"/>
            <p:cNvSpPr txBox="1">
              <a:spLocks noChangeArrowheads="1"/>
            </p:cNvSpPr>
            <p:nvPr/>
          </p:nvSpPr>
          <p:spPr bwMode="auto">
            <a:xfrm>
              <a:off x="3581426" y="1676446"/>
              <a:ext cx="46631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服从参数为</a:t>
              </a:r>
              <a:r>
                <a:rPr lang="en-US" altLang="zh-CN" sz="2000" b="1" i="1">
                  <a:solidFill>
                    <a:srgbClr val="000000"/>
                  </a:solidFill>
                  <a:latin typeface="Times New Roman" panose="02020603050405020304" pitchFamily="18" charset="0"/>
                  <a:ea typeface="华文细黑" panose="02010600040101010101" pitchFamily="2" charset="-122"/>
                </a:rPr>
                <a:t>n</a:t>
              </a:r>
              <a:r>
                <a:rPr lang="en-US" altLang="zh-CN" sz="2000" b="1">
                  <a:solidFill>
                    <a:srgbClr val="000000"/>
                  </a:solidFill>
                  <a:latin typeface="Times New Roman" panose="02020603050405020304" pitchFamily="18" charset="0"/>
                  <a:ea typeface="华文细黑" panose="02010600040101010101" pitchFamily="2" charset="-122"/>
                </a:rPr>
                <a:t>, </a:t>
              </a:r>
              <a:r>
                <a:rPr lang="en-US" altLang="zh-CN" sz="2000" b="1" i="1">
                  <a:solidFill>
                    <a:srgbClr val="000000"/>
                  </a:solidFill>
                  <a:latin typeface="Times New Roman" panose="02020603050405020304" pitchFamily="18" charset="0"/>
                  <a:ea typeface="华文细黑" panose="02010600040101010101" pitchFamily="2" charset="-122"/>
                </a:rPr>
                <a:t>p</a:t>
              </a:r>
              <a:r>
                <a:rPr lang="en-US" altLang="zh-CN" sz="2000">
                  <a:solidFill>
                    <a:srgbClr val="000000"/>
                  </a:solidFill>
                  <a:latin typeface="Times New Roman" panose="02020603050405020304" pitchFamily="18" charset="0"/>
                  <a:ea typeface="华文细黑" panose="02010600040101010101" pitchFamily="2" charset="-122"/>
                </a:rPr>
                <a:t>(0 &lt; </a:t>
              </a:r>
              <a:r>
                <a:rPr lang="en-US" altLang="zh-CN" sz="2000" b="1" i="1">
                  <a:solidFill>
                    <a:srgbClr val="000000"/>
                  </a:solidFill>
                  <a:latin typeface="Times New Roman" panose="02020603050405020304" pitchFamily="18" charset="0"/>
                  <a:ea typeface="华文细黑" panose="02010600040101010101" pitchFamily="2" charset="-122"/>
                </a:rPr>
                <a:t>p </a:t>
              </a:r>
              <a:r>
                <a:rPr lang="en-US" altLang="zh-CN" sz="2000">
                  <a:solidFill>
                    <a:srgbClr val="000000"/>
                  </a:solidFill>
                  <a:latin typeface="Times New Roman" panose="02020603050405020304" pitchFamily="18" charset="0"/>
                  <a:ea typeface="华文细黑" panose="02010600040101010101" pitchFamily="2" charset="-122"/>
                </a:rPr>
                <a:t>&lt; 1)</a:t>
              </a:r>
              <a:r>
                <a:rPr lang="en-US" altLang="zh-CN" sz="2000" b="1" i="1">
                  <a:solidFill>
                    <a:srgbClr val="000000"/>
                  </a:solidFill>
                  <a:latin typeface="Times New Roman" panose="02020603050405020304" pitchFamily="18" charset="0"/>
                  <a:ea typeface="华文细黑" panose="02010600040101010101" pitchFamily="2" charset="-122"/>
                </a:rPr>
                <a:t> </a:t>
              </a:r>
              <a:endParaRPr lang="zh-CN" altLang="en-US" sz="2000" b="1">
                <a:solidFill>
                  <a:srgbClr val="000000"/>
                </a:solidFill>
                <a:latin typeface="华文细黑" panose="02010600040101010101" pitchFamily="2" charset="-122"/>
                <a:ea typeface="华文细黑" panose="02010600040101010101" pitchFamily="2" charset="-122"/>
              </a:endParaRPr>
            </a:p>
          </p:txBody>
        </p:sp>
      </p:grpSp>
      <p:sp>
        <p:nvSpPr>
          <p:cNvPr id="12" name="TextBox 11"/>
          <p:cNvSpPr txBox="1">
            <a:spLocks noChangeArrowheads="1"/>
          </p:cNvSpPr>
          <p:nvPr/>
        </p:nvSpPr>
        <p:spPr bwMode="auto">
          <a:xfrm>
            <a:off x="3627438" y="1993900"/>
            <a:ext cx="301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，则对于任意实数 </a:t>
            </a:r>
            <a:r>
              <a:rPr lang="en-US" altLang="zh-CN" sz="2000" b="1" i="1">
                <a:solidFill>
                  <a:srgbClr val="000000"/>
                </a:solidFill>
                <a:latin typeface="Times New Roman" panose="02020603050405020304" pitchFamily="18" charset="0"/>
                <a:ea typeface="华文细黑" panose="02010600040101010101" pitchFamily="2" charset="-122"/>
              </a:rPr>
              <a:t>x</a:t>
            </a:r>
            <a:r>
              <a:rPr lang="zh-CN" altLang="en-US" sz="2000" b="1">
                <a:solidFill>
                  <a:srgbClr val="000000"/>
                </a:solidFill>
                <a:latin typeface="华文细黑" panose="02010600040101010101" pitchFamily="2" charset="-122"/>
                <a:ea typeface="华文细黑" panose="02010600040101010101" pitchFamily="2" charset="-122"/>
              </a:rPr>
              <a:t>有</a:t>
            </a:r>
          </a:p>
        </p:txBody>
      </p:sp>
      <p:sp>
        <p:nvSpPr>
          <p:cNvPr id="14" name="TextBox 13"/>
          <p:cNvSpPr txBox="1">
            <a:spLocks noChangeArrowheads="1"/>
          </p:cNvSpPr>
          <p:nvPr/>
        </p:nvSpPr>
        <p:spPr bwMode="auto">
          <a:xfrm>
            <a:off x="484188" y="4117975"/>
            <a:ext cx="700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CC"/>
                </a:solidFill>
                <a:latin typeface="黑体" panose="02010609060101010101" pitchFamily="49" charset="-122"/>
                <a:ea typeface="黑体" panose="02010609060101010101" pitchFamily="49" charset="-122"/>
              </a:rPr>
              <a:t>证明</a:t>
            </a:r>
          </a:p>
        </p:txBody>
      </p:sp>
      <p:pic>
        <p:nvPicPr>
          <p:cNvPr id="24587" name="Picture 5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6988" y="657225"/>
            <a:ext cx="23399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457200" y="1974850"/>
            <a:ext cx="1638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的二项分布，</a:t>
            </a:r>
          </a:p>
        </p:txBody>
      </p:sp>
      <p:grpSp>
        <p:nvGrpSpPr>
          <p:cNvPr id="37" name="组合 36"/>
          <p:cNvGrpSpPr/>
          <p:nvPr/>
        </p:nvGrpSpPr>
        <p:grpSpPr bwMode="auto">
          <a:xfrm>
            <a:off x="2166938" y="4788110"/>
            <a:ext cx="7566025" cy="452228"/>
            <a:chOff x="381110" y="4915854"/>
            <a:chExt cx="7782830" cy="450680"/>
          </a:xfrm>
        </p:grpSpPr>
        <p:sp>
          <p:nvSpPr>
            <p:cNvPr id="24590" name="Rectangle 2"/>
            <p:cNvSpPr>
              <a:spLocks noChangeArrowheads="1"/>
            </p:cNvSpPr>
            <p:nvPr/>
          </p:nvSpPr>
          <p:spPr bwMode="auto">
            <a:xfrm>
              <a:off x="381110" y="4915854"/>
              <a:ext cx="7782830" cy="3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2060"/>
                  </a:solidFill>
                  <a:latin typeface="华文细黑" panose="02010600040101010101" pitchFamily="2" charset="-122"/>
                  <a:ea typeface="华文细黑" panose="02010600040101010101" pitchFamily="2" charset="-122"/>
                </a:rPr>
                <a:t> </a:t>
              </a:r>
              <a:r>
                <a:rPr lang="zh-CN" altLang="en-US" sz="2000" b="1" dirty="0">
                  <a:latin typeface="华文细黑" panose="02010600040101010101" pitchFamily="2" charset="-122"/>
                  <a:ea typeface="华文细黑" panose="02010600040101010101" pitchFamily="2" charset="-122"/>
                </a:rPr>
                <a:t>且                           </a:t>
              </a:r>
              <a:r>
                <a:rPr lang="zh-CN" altLang="en-US" sz="2000" b="1" dirty="0">
                  <a:solidFill>
                    <a:srgbClr val="0000CC"/>
                  </a:solidFill>
                  <a:latin typeface="华文细黑" panose="02010600040101010101" pitchFamily="2" charset="-122"/>
                  <a:ea typeface="华文细黑" panose="02010600040101010101" pitchFamily="2" charset="-122"/>
                </a:rPr>
                <a:t>相互独立，同服从参数为 </a:t>
              </a:r>
              <a:r>
                <a:rPr lang="en-US" altLang="zh-CN" sz="2000" b="1" i="1" dirty="0">
                  <a:solidFill>
                    <a:srgbClr val="0000CC"/>
                  </a:solidFill>
                  <a:latin typeface="Times New Roman" panose="02020603050405020304" pitchFamily="18" charset="0"/>
                  <a:ea typeface="华文细黑" panose="02010600040101010101" pitchFamily="2" charset="-122"/>
                </a:rPr>
                <a:t>p</a:t>
              </a:r>
              <a:r>
                <a:rPr lang="zh-CN" altLang="en-US" sz="2000" b="1" dirty="0">
                  <a:solidFill>
                    <a:srgbClr val="0000CC"/>
                  </a:solidFill>
                  <a:latin typeface="华文细黑" panose="02010600040101010101" pitchFamily="2" charset="-122"/>
                  <a:ea typeface="华文细黑" panose="02010600040101010101" pitchFamily="2" charset="-122"/>
                </a:rPr>
                <a:t> 的</a:t>
              </a:r>
              <a:r>
                <a:rPr lang="en-US" altLang="zh-CN" sz="2000" b="1" dirty="0">
                  <a:solidFill>
                    <a:srgbClr val="0000CC"/>
                  </a:solidFill>
                  <a:latin typeface="Times New Roman" panose="02020603050405020304" pitchFamily="18" charset="0"/>
                  <a:ea typeface="华文细黑" panose="02010600040101010101" pitchFamily="2" charset="-122"/>
                </a:rPr>
                <a:t>(0 —1)</a:t>
              </a:r>
              <a:r>
                <a:rPr lang="zh-CN" altLang="en-US" sz="2000" b="1" dirty="0">
                  <a:solidFill>
                    <a:srgbClr val="0000CC"/>
                  </a:solidFill>
                  <a:latin typeface="华文细黑" panose="02010600040101010101" pitchFamily="2" charset="-122"/>
                  <a:ea typeface="华文细黑" panose="02010600040101010101" pitchFamily="2" charset="-122"/>
                </a:rPr>
                <a:t>分布，</a:t>
              </a:r>
              <a:endParaRPr lang="zh-CN" altLang="en-US" sz="2000" b="1" dirty="0">
                <a:solidFill>
                  <a:srgbClr val="0000CC"/>
                </a:solidFill>
                <a:latin typeface="华文细黑" panose="02010600040101010101" pitchFamily="2" charset="-122"/>
                <a:ea typeface="华文细黑" panose="02010600040101010101" pitchFamily="2" charset="-122"/>
                <a:sym typeface="宋体" panose="02010600030101010101" pitchFamily="2" charset="-122"/>
              </a:endParaRPr>
            </a:p>
          </p:txBody>
        </p:sp>
        <p:graphicFrame>
          <p:nvGraphicFramePr>
            <p:cNvPr id="24591" name="对象 19">
              <a:hlinkClick r:id="" action="ppaction://ole?verb=1"/>
            </p:cNvPr>
            <p:cNvGraphicFramePr/>
            <p:nvPr/>
          </p:nvGraphicFramePr>
          <p:xfrm>
            <a:off x="935742" y="4934531"/>
            <a:ext cx="1629402" cy="432003"/>
          </p:xfrm>
          <a:graphic>
            <a:graphicData uri="http://schemas.openxmlformats.org/presentationml/2006/ole">
              <mc:AlternateContent xmlns:mc="http://schemas.openxmlformats.org/markup-compatibility/2006">
                <mc:Choice xmlns:v="urn:schemas-microsoft-com:vml" Requires="v">
                  <p:oleObj spid="_x0000_s31759" r:id="rId10" imgW="901700" imgH="228600" progId="Equation.DSMT4">
                    <p:embed/>
                  </p:oleObj>
                </mc:Choice>
                <mc:Fallback>
                  <p:oleObj r:id="rId10" imgW="901700" imgH="228600" progId="Equation.DSMT4">
                    <p:embed/>
                    <p:pic>
                      <p:nvPicPr>
                        <p:cNvPr id="0" name="图片 29903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742" y="4934531"/>
                          <a:ext cx="1629402" cy="4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7" name="组合 46"/>
          <p:cNvGrpSpPr/>
          <p:nvPr/>
        </p:nvGrpSpPr>
        <p:grpSpPr bwMode="auto">
          <a:xfrm>
            <a:off x="531813" y="4549775"/>
            <a:ext cx="1812925" cy="900113"/>
            <a:chOff x="6907488" y="3859123"/>
            <a:chExt cx="1692395" cy="586441"/>
          </a:xfrm>
        </p:grpSpPr>
        <p:sp>
          <p:nvSpPr>
            <p:cNvPr id="24593" name="Rectangle 12"/>
            <p:cNvSpPr>
              <a:spLocks noChangeArrowheads="1"/>
            </p:cNvSpPr>
            <p:nvPr/>
          </p:nvSpPr>
          <p:spPr bwMode="auto">
            <a:xfrm>
              <a:off x="6907488" y="4038554"/>
              <a:ext cx="914376" cy="25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则</a:t>
              </a:r>
            </a:p>
          </p:txBody>
        </p:sp>
        <p:graphicFrame>
          <p:nvGraphicFramePr>
            <p:cNvPr id="24594" name="对象 48">
              <a:hlinkClick r:id="" action="ppaction://ole?verb=1"/>
            </p:cNvPr>
            <p:cNvGraphicFramePr/>
            <p:nvPr/>
          </p:nvGraphicFramePr>
          <p:xfrm>
            <a:off x="7256264" y="3859123"/>
            <a:ext cx="1343619" cy="586441"/>
          </p:xfrm>
          <a:graphic>
            <a:graphicData uri="http://schemas.openxmlformats.org/presentationml/2006/ole">
              <mc:AlternateContent xmlns:mc="http://schemas.openxmlformats.org/markup-compatibility/2006">
                <mc:Choice xmlns:v="urn:schemas-microsoft-com:vml" Requires="v">
                  <p:oleObj spid="_x0000_s31760" r:id="rId12" imgW="749300" imgH="431800" progId="Equation.DSMT4">
                    <p:embed/>
                  </p:oleObj>
                </mc:Choice>
                <mc:Fallback>
                  <p:oleObj r:id="rId12" imgW="749300" imgH="431800" progId="Equation.DSMT4">
                    <p:embed/>
                    <p:pic>
                      <p:nvPicPr>
                        <p:cNvPr id="0" name="图片 29903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6264" y="3859123"/>
                          <a:ext cx="1343619" cy="58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 name="组合 1"/>
          <p:cNvGrpSpPr/>
          <p:nvPr/>
        </p:nvGrpSpPr>
        <p:grpSpPr bwMode="auto">
          <a:xfrm>
            <a:off x="1289050" y="3898900"/>
            <a:ext cx="8154988" cy="811213"/>
            <a:chOff x="-47234" y="4081384"/>
            <a:chExt cx="6823819" cy="811212"/>
          </a:xfrm>
        </p:grpSpPr>
        <p:grpSp>
          <p:nvGrpSpPr>
            <p:cNvPr id="24596" name="组合 40"/>
            <p:cNvGrpSpPr/>
            <p:nvPr/>
          </p:nvGrpSpPr>
          <p:grpSpPr bwMode="auto">
            <a:xfrm>
              <a:off x="-47234" y="4081384"/>
              <a:ext cx="6823819" cy="811212"/>
              <a:chOff x="-899355" y="3913154"/>
              <a:chExt cx="6823819" cy="811212"/>
            </a:xfrm>
          </p:grpSpPr>
          <p:sp>
            <p:nvSpPr>
              <p:cNvPr id="24597" name="Rectangle 12"/>
              <p:cNvSpPr>
                <a:spLocks noChangeArrowheads="1"/>
              </p:cNvSpPr>
              <p:nvPr/>
            </p:nvSpPr>
            <p:spPr bwMode="auto">
              <a:xfrm>
                <a:off x="-899355" y="4114482"/>
                <a:ext cx="2271201" cy="39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rPr>
                  <a:t>在伯努利概型中引入</a:t>
                </a:r>
              </a:p>
            </p:txBody>
          </p:sp>
          <p:sp>
            <p:nvSpPr>
              <p:cNvPr id="24598" name="Rectangle 317"/>
              <p:cNvSpPr>
                <a:spLocks noChangeArrowheads="1"/>
              </p:cNvSpPr>
              <p:nvPr/>
            </p:nvSpPr>
            <p:spPr bwMode="auto">
              <a:xfrm>
                <a:off x="1989093" y="3943304"/>
                <a:ext cx="3935371" cy="36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dirty="0">
                    <a:solidFill>
                      <a:srgbClr val="000000"/>
                    </a:solidFill>
                    <a:latin typeface="楷体" panose="02010609060101010101" pitchFamily="49" charset="-122"/>
                    <a:ea typeface="楷体" panose="02010609060101010101" pitchFamily="49" charset="-122"/>
                  </a:rPr>
                  <a:t>,</a:t>
                </a:r>
                <a:r>
                  <a:rPr lang="zh-CN" altLang="en-US" b="1" dirty="0">
                    <a:solidFill>
                      <a:srgbClr val="000000"/>
                    </a:solidFill>
                    <a:latin typeface="楷体" panose="02010609060101010101" pitchFamily="49" charset="-122"/>
                    <a:ea typeface="楷体" panose="02010609060101010101" pitchFamily="49" charset="-122"/>
                  </a:rPr>
                  <a:t>第 </a:t>
                </a:r>
                <a:r>
                  <a:rPr lang="en-US" altLang="zh-CN" b="1" i="1" dirty="0" err="1">
                    <a:solidFill>
                      <a:srgbClr val="000000"/>
                    </a:solidFill>
                    <a:latin typeface="Times New Roman" panose="02020603050405020304" pitchFamily="18" charset="0"/>
                    <a:ea typeface="楷体" panose="02010609060101010101" pitchFamily="49" charset="-122"/>
                  </a:rPr>
                  <a:t>i</a:t>
                </a:r>
                <a:r>
                  <a:rPr lang="en-US" altLang="zh-CN" b="1" i="1" dirty="0">
                    <a:solidFill>
                      <a:srgbClr val="000000"/>
                    </a:solidFill>
                    <a:latin typeface="Times New Roman" panose="02020603050405020304" pitchFamily="18" charset="0"/>
                    <a:ea typeface="楷体" panose="02010609060101010101" pitchFamily="49" charset="-122"/>
                  </a:rPr>
                  <a:t> </a:t>
                </a:r>
                <a:r>
                  <a:rPr lang="zh-CN" altLang="en-US" b="1" dirty="0">
                    <a:solidFill>
                      <a:srgbClr val="000000"/>
                    </a:solidFill>
                    <a:latin typeface="楷体" panose="02010609060101010101" pitchFamily="49" charset="-122"/>
                    <a:ea typeface="楷体" panose="02010609060101010101" pitchFamily="49" charset="-122"/>
                  </a:rPr>
                  <a:t>次试验事件</a:t>
                </a:r>
                <a:r>
                  <a:rPr lang="en-US" altLang="zh-CN" b="1" dirty="0">
                    <a:solidFill>
                      <a:srgbClr val="000000"/>
                    </a:solidFill>
                    <a:latin typeface="Times New Roman" panose="02020603050405020304" pitchFamily="18" charset="0"/>
                    <a:ea typeface="楷体" panose="02010609060101010101" pitchFamily="49" charset="-122"/>
                  </a:rPr>
                  <a:t>A</a:t>
                </a:r>
                <a:r>
                  <a:rPr lang="zh-CN" altLang="en-US" b="1" dirty="0">
                    <a:solidFill>
                      <a:srgbClr val="000000"/>
                    </a:solidFill>
                    <a:latin typeface="楷体" panose="02010609060101010101" pitchFamily="49" charset="-122"/>
                    <a:ea typeface="楷体" panose="02010609060101010101" pitchFamily="49" charset="-122"/>
                  </a:rPr>
                  <a:t>发生，</a:t>
                </a:r>
              </a:p>
            </p:txBody>
          </p:sp>
          <p:graphicFrame>
            <p:nvGraphicFramePr>
              <p:cNvPr id="24599" name="对象 19">
                <a:hlinkClick r:id="" action="ppaction://ole?verb=1"/>
              </p:cNvPr>
              <p:cNvGraphicFramePr>
                <a:graphicFrameLocks noChangeAspect="1"/>
              </p:cNvGraphicFramePr>
              <p:nvPr/>
            </p:nvGraphicFramePr>
            <p:xfrm>
              <a:off x="1084263" y="3913154"/>
              <a:ext cx="931862" cy="811212"/>
            </p:xfrm>
            <a:graphic>
              <a:graphicData uri="http://schemas.openxmlformats.org/presentationml/2006/ole">
                <mc:AlternateContent xmlns:mc="http://schemas.openxmlformats.org/markup-compatibility/2006">
                  <mc:Choice xmlns:v="urn:schemas-microsoft-com:vml" Requires="v">
                    <p:oleObj spid="_x0000_s31761" r:id="rId14" imgW="12496800" imgH="10972800" progId="Equation.DSMT4">
                      <p:embed/>
                    </p:oleObj>
                  </mc:Choice>
                  <mc:Fallback>
                    <p:oleObj r:id="rId14" imgW="12496800" imgH="10972800" progId="Equation.DSMT4">
                      <p:embed/>
                      <p:pic>
                        <p:nvPicPr>
                          <p:cNvPr id="0" name="图片 2990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4263" y="3913154"/>
                            <a:ext cx="93186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0" name="TextBox 45"/>
              <p:cNvSpPr txBox="1">
                <a:spLocks noChangeArrowheads="1"/>
              </p:cNvSpPr>
              <p:nvPr/>
            </p:nvSpPr>
            <p:spPr bwMode="auto">
              <a:xfrm>
                <a:off x="4062009" y="4075795"/>
                <a:ext cx="1702025" cy="39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sz="2000">
                    <a:latin typeface="Times New Roman" panose="02020603050405020304" pitchFamily="18" charset="0"/>
                  </a:rPr>
                  <a:t>  </a:t>
                </a:r>
                <a:r>
                  <a:rPr lang="en-US" altLang="zh-CN" sz="2000" i="1">
                    <a:latin typeface="Times New Roman" panose="02020603050405020304" pitchFamily="18" charset="0"/>
                  </a:rPr>
                  <a:t>i </a:t>
                </a:r>
                <a:r>
                  <a:rPr lang="en-US" altLang="zh-CN" sz="2000">
                    <a:latin typeface="Times New Roman" panose="02020603050405020304" pitchFamily="18" charset="0"/>
                  </a:rPr>
                  <a:t>=1,2,···,</a:t>
                </a:r>
                <a:r>
                  <a:rPr lang="en-US" altLang="zh-CN" sz="2000" i="1">
                    <a:latin typeface="Times New Roman" panose="02020603050405020304" pitchFamily="18" charset="0"/>
                  </a:rPr>
                  <a:t>n</a:t>
                </a:r>
                <a:r>
                  <a:rPr lang="zh-CN" altLang="en-US" sz="2000" b="1">
                    <a:latin typeface="华文细黑" panose="02010600040101010101" pitchFamily="2" charset="-122"/>
                    <a:ea typeface="华文细黑" panose="02010600040101010101" pitchFamily="2" charset="-122"/>
                  </a:rPr>
                  <a:t>，</a:t>
                </a:r>
              </a:p>
            </p:txBody>
          </p:sp>
        </p:grpSp>
        <p:sp>
          <p:nvSpPr>
            <p:cNvPr id="24601" name="Rectangle 317"/>
            <p:cNvSpPr>
              <a:spLocks noChangeArrowheads="1"/>
            </p:cNvSpPr>
            <p:nvPr/>
          </p:nvSpPr>
          <p:spPr bwMode="auto">
            <a:xfrm>
              <a:off x="2841213" y="4511073"/>
              <a:ext cx="3935371" cy="368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en-US" altLang="zh-CN" b="1">
                  <a:solidFill>
                    <a:srgbClr val="000000"/>
                  </a:solidFill>
                  <a:latin typeface="楷体" panose="02010609060101010101" pitchFamily="49" charset="-122"/>
                  <a:ea typeface="楷体" panose="02010609060101010101" pitchFamily="49" charset="-122"/>
                </a:rPr>
                <a:t>,</a:t>
              </a:r>
              <a:r>
                <a:rPr lang="zh-CN" altLang="en-US" b="1">
                  <a:solidFill>
                    <a:srgbClr val="000000"/>
                  </a:solidFill>
                  <a:latin typeface="楷体" panose="02010609060101010101" pitchFamily="49" charset="-122"/>
                  <a:ea typeface="楷体" panose="02010609060101010101" pitchFamily="49" charset="-122"/>
                </a:rPr>
                <a:t>第 </a:t>
              </a:r>
              <a:r>
                <a:rPr lang="en-US" altLang="zh-CN" b="1" i="1">
                  <a:solidFill>
                    <a:srgbClr val="000000"/>
                  </a:solidFill>
                  <a:latin typeface="Times New Roman" panose="02020603050405020304" pitchFamily="18" charset="0"/>
                  <a:ea typeface="楷体" panose="02010609060101010101" pitchFamily="49" charset="-122"/>
                </a:rPr>
                <a:t>i </a:t>
              </a:r>
              <a:r>
                <a:rPr lang="zh-CN" altLang="en-US" b="1">
                  <a:solidFill>
                    <a:srgbClr val="000000"/>
                  </a:solidFill>
                  <a:latin typeface="楷体" panose="02010609060101010101" pitchFamily="49" charset="-122"/>
                  <a:ea typeface="楷体" panose="02010609060101010101" pitchFamily="49" charset="-122"/>
                </a:rPr>
                <a:t>次试验事件</a:t>
              </a:r>
              <a:r>
                <a:rPr lang="en-US" altLang="zh-CN" b="1">
                  <a:solidFill>
                    <a:srgbClr val="000000"/>
                  </a:solidFill>
                  <a:latin typeface="Times New Roman" panose="02020603050405020304" pitchFamily="18" charset="0"/>
                  <a:ea typeface="楷体" panose="02010609060101010101" pitchFamily="49" charset="-122"/>
                </a:rPr>
                <a:t>A</a:t>
              </a:r>
              <a:r>
                <a:rPr lang="zh-CN" altLang="en-US" b="1">
                  <a:solidFill>
                    <a:srgbClr val="000000"/>
                  </a:solidFill>
                  <a:latin typeface="Times New Roman" panose="02020603050405020304" pitchFamily="18" charset="0"/>
                  <a:ea typeface="楷体" panose="02010609060101010101" pitchFamily="49" charset="-122"/>
                </a:rPr>
                <a:t>不</a:t>
              </a:r>
              <a:r>
                <a:rPr lang="zh-CN" altLang="en-US" b="1">
                  <a:solidFill>
                    <a:srgbClr val="000000"/>
                  </a:solidFill>
                  <a:latin typeface="楷体" panose="02010609060101010101" pitchFamily="49" charset="-122"/>
                  <a:ea typeface="楷体" panose="02010609060101010101" pitchFamily="49" charset="-122"/>
                </a:rPr>
                <a:t>发生，</a:t>
              </a:r>
            </a:p>
          </p:txBody>
        </p:sp>
      </p:grpSp>
      <p:graphicFrame>
        <p:nvGraphicFramePr>
          <p:cNvPr id="51" name="对象 7">
            <a:hlinkClick r:id="" action="ppaction://ole?verb=1"/>
          </p:cNvPr>
          <p:cNvGraphicFramePr>
            <a:graphicFrameLocks noChangeAspect="1"/>
          </p:cNvGraphicFramePr>
          <p:nvPr/>
        </p:nvGraphicFramePr>
        <p:xfrm>
          <a:off x="2292350" y="5353050"/>
          <a:ext cx="4492625" cy="431800"/>
        </p:xfrm>
        <a:graphic>
          <a:graphicData uri="http://schemas.openxmlformats.org/presentationml/2006/ole">
            <mc:AlternateContent xmlns:mc="http://schemas.openxmlformats.org/markup-compatibility/2006">
              <mc:Choice xmlns:v="urn:schemas-microsoft-com:vml" Requires="v">
                <p:oleObj spid="_x0000_s31762" r:id="rId16" imgW="2679700" imgH="228600" progId="Equation.DSMT4">
                  <p:embed/>
                </p:oleObj>
              </mc:Choice>
              <mc:Fallback>
                <p:oleObj r:id="rId16" imgW="2679700" imgH="228600" progId="Equation.DSMT4">
                  <p:embed/>
                  <p:pic>
                    <p:nvPicPr>
                      <p:cNvPr id="0" name="图片 29903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92350" y="5353050"/>
                        <a:ext cx="44926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 name="Text Box 5"/>
          <p:cNvSpPr txBox="1">
            <a:spLocks noChangeArrowheads="1"/>
          </p:cNvSpPr>
          <p:nvPr/>
        </p:nvSpPr>
        <p:spPr bwMode="auto">
          <a:xfrm>
            <a:off x="566738" y="5867400"/>
            <a:ext cx="66341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rPr>
              <a:t>由独立同分布的中心极限定理即得定理</a:t>
            </a:r>
            <a:r>
              <a:rPr lang="en-US" altLang="zh-CN" sz="2000" b="1" dirty="0">
                <a:solidFill>
                  <a:srgbClr val="000000"/>
                </a:solidFill>
                <a:latin typeface="华文细黑" panose="02010600040101010101" pitchFamily="2" charset="-122"/>
                <a:ea typeface="华文细黑" panose="02010600040101010101" pitchFamily="2" charset="-122"/>
              </a:rPr>
              <a:t>2</a:t>
            </a:r>
            <a:r>
              <a:rPr lang="zh-CN" altLang="en-US" sz="2000" b="1" dirty="0">
                <a:solidFill>
                  <a:srgbClr val="000000"/>
                </a:solidFill>
                <a:latin typeface="华文细黑" panose="02010600040101010101" pitchFamily="2" charset="-122"/>
                <a:ea typeface="华文细黑" panose="02010600040101010101" pitchFamily="2" charset="-122"/>
              </a:rPr>
              <a:t>的结论</a:t>
            </a:r>
            <a:r>
              <a:rPr lang="en-US" altLang="zh-CN" sz="2000" b="1" dirty="0">
                <a:solidFill>
                  <a:srgbClr val="000000"/>
                </a:solidFill>
                <a:latin typeface="华文细黑" panose="02010600040101010101" pitchFamily="2" charset="-122"/>
                <a:ea typeface="华文细黑" panose="02010600040101010101" pitchFamily="2" charset="-122"/>
              </a:rPr>
              <a:t>.</a:t>
            </a:r>
            <a:endParaRPr lang="zh-CN" altLang="en-US" sz="2000" b="1" dirty="0">
              <a:solidFill>
                <a:srgbClr val="000000"/>
              </a:solidFill>
              <a:latin typeface="华文细黑" panose="02010600040101010101" pitchFamily="2" charset="-122"/>
              <a:ea typeface="华文细黑" panose="02010600040101010101" pitchFamily="2" charset="-122"/>
            </a:endParaRPr>
          </a:p>
        </p:txBody>
      </p:sp>
      <p:grpSp>
        <p:nvGrpSpPr>
          <p:cNvPr id="3" name="组合 2"/>
          <p:cNvGrpSpPr/>
          <p:nvPr/>
        </p:nvGrpSpPr>
        <p:grpSpPr bwMode="auto">
          <a:xfrm>
            <a:off x="1879600" y="1908175"/>
            <a:ext cx="1833563" cy="522288"/>
            <a:chOff x="1879098" y="2078850"/>
            <a:chExt cx="1834567" cy="523220"/>
          </a:xfrm>
        </p:grpSpPr>
        <p:sp>
          <p:nvSpPr>
            <p:cNvPr id="24605" name="TextBox 9"/>
            <p:cNvSpPr txBox="1">
              <a:spLocks noChangeArrowheads="1"/>
            </p:cNvSpPr>
            <p:nvPr/>
          </p:nvSpPr>
          <p:spPr bwMode="auto">
            <a:xfrm>
              <a:off x="1879098" y="2158333"/>
              <a:ext cx="597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即</a:t>
              </a:r>
            </a:p>
          </p:txBody>
        </p:sp>
        <p:grpSp>
          <p:nvGrpSpPr>
            <p:cNvPr id="24606" name="组合 17"/>
            <p:cNvGrpSpPr/>
            <p:nvPr/>
          </p:nvGrpSpPr>
          <p:grpSpPr bwMode="auto">
            <a:xfrm>
              <a:off x="2231740" y="2078850"/>
              <a:ext cx="1481925" cy="523220"/>
              <a:chOff x="2276745" y="2472368"/>
              <a:chExt cx="1481925" cy="523220"/>
            </a:xfrm>
          </p:grpSpPr>
          <p:graphicFrame>
            <p:nvGraphicFramePr>
              <p:cNvPr id="24607" name="对象 12"/>
              <p:cNvGraphicFramePr>
                <a:graphicFrameLocks noChangeAspect="1"/>
              </p:cNvGraphicFramePr>
              <p:nvPr/>
            </p:nvGraphicFramePr>
            <p:xfrm>
              <a:off x="2726795" y="2557593"/>
              <a:ext cx="1031875" cy="431800"/>
            </p:xfrm>
            <a:graphic>
              <a:graphicData uri="http://schemas.openxmlformats.org/presentationml/2006/ole">
                <mc:AlternateContent xmlns:mc="http://schemas.openxmlformats.org/markup-compatibility/2006">
                  <mc:Choice xmlns:v="urn:schemas-microsoft-com:vml" Requires="v">
                    <p:oleObj spid="_x0000_s31763" r:id="rId18" imgW="27432000" imgH="11582400" progId="Equation.DSMT4">
                      <p:embed/>
                    </p:oleObj>
                  </mc:Choice>
                  <mc:Fallback>
                    <p:oleObj r:id="rId18" imgW="27432000" imgH="11582400" progId="Equation.DSMT4">
                      <p:embed/>
                      <p:pic>
                        <p:nvPicPr>
                          <p:cNvPr id="0" name="图片 2990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6795" y="2557593"/>
                            <a:ext cx="1031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608" name="TextBox 14"/>
              <p:cNvSpPr txBox="1">
                <a:spLocks noRot="1" noChangeAspect="1" noEditPoints="1" noChangeArrowheads="1" noTextEdit="1"/>
              </p:cNvSpPr>
              <p:nvPr/>
            </p:nvSpPr>
            <p:spPr bwMode="auto">
              <a:xfrm>
                <a:off x="2430810" y="2472368"/>
                <a:ext cx="530915" cy="523220"/>
              </a:xfrm>
              <a:prstGeom prst="rect">
                <a:avLst/>
              </a:pr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graphicFrame>
            <p:nvGraphicFramePr>
              <p:cNvPr id="24609" name="对象 16"/>
              <p:cNvGraphicFramePr>
                <a:graphicFrameLocks noChangeAspect="1"/>
              </p:cNvGraphicFramePr>
              <p:nvPr/>
            </p:nvGraphicFramePr>
            <p:xfrm>
              <a:off x="2276745" y="2541097"/>
              <a:ext cx="412750" cy="385762"/>
            </p:xfrm>
            <a:graphic>
              <a:graphicData uri="http://schemas.openxmlformats.org/presentationml/2006/ole">
                <mc:AlternateContent xmlns:mc="http://schemas.openxmlformats.org/markup-compatibility/2006">
                  <mc:Choice xmlns:v="urn:schemas-microsoft-com:vml" Requires="v">
                    <p:oleObj spid="_x0000_s31764" r:id="rId21" imgW="10972800" imgH="10363200" progId="Equation.DSMT4">
                      <p:embed/>
                    </p:oleObj>
                  </mc:Choice>
                  <mc:Fallback>
                    <p:oleObj r:id="rId21" imgW="10972800" imgH="10363200" progId="Equation.DSMT4">
                      <p:embed/>
                      <p:pic>
                        <p:nvPicPr>
                          <p:cNvPr id="0" name="图片 2990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76745" y="2541097"/>
                            <a:ext cx="4127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aphicFrame>
        <p:nvGraphicFramePr>
          <p:cNvPr id="40" name="对象 39">
            <a:hlinkClick r:id="" action="ppaction://ole?verb=1"/>
          </p:cNvPr>
          <p:cNvGraphicFramePr>
            <a:graphicFrameLocks noChangeAspect="1"/>
          </p:cNvGraphicFramePr>
          <p:nvPr/>
        </p:nvGraphicFramePr>
        <p:xfrm>
          <a:off x="6515100" y="2994025"/>
          <a:ext cx="982663" cy="487363"/>
        </p:xfrm>
        <a:graphic>
          <a:graphicData uri="http://schemas.openxmlformats.org/presentationml/2006/ole">
            <mc:AlternateContent xmlns:mc="http://schemas.openxmlformats.org/markup-compatibility/2006">
              <mc:Choice xmlns:v="urn:schemas-microsoft-com:vml" Requires="v">
                <p:oleObj spid="_x0000_s31765" r:id="rId23" imgW="12192000" imgH="6096000" progId="Equation.DSMT4">
                  <p:embed/>
                </p:oleObj>
              </mc:Choice>
              <mc:Fallback>
                <p:oleObj r:id="rId23" imgW="12192000" imgH="6096000" progId="Equation.DSMT4">
                  <p:embed/>
                  <p:pic>
                    <p:nvPicPr>
                      <p:cNvPr id="0" name="图片 2990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15100" y="2994025"/>
                        <a:ext cx="9826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6"/>
          <p:cNvSpPr>
            <a:spLocks noChangeArrowheads="1"/>
          </p:cNvSpPr>
          <p:nvPr/>
        </p:nvSpPr>
        <p:spPr bwMode="auto">
          <a:xfrm>
            <a:off x="2773363" y="1990725"/>
            <a:ext cx="33734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dirty="0">
                <a:solidFill>
                  <a:srgbClr val="000000"/>
                </a:solidFill>
                <a:latin typeface="华文细黑" panose="02010600040101010101" pitchFamily="2" charset="-122"/>
                <a:ea typeface="华文细黑" panose="02010600040101010101" pitchFamily="2" charset="-122"/>
              </a:rPr>
              <a:t>，则</a:t>
            </a:r>
            <a:r>
              <a:rPr lang="zh-CN" altLang="en-US" sz="2000" b="1" dirty="0">
                <a:solidFill>
                  <a:srgbClr val="C00000"/>
                </a:solidFill>
                <a:latin typeface="华文细黑" panose="02010600040101010101" pitchFamily="2" charset="-122"/>
                <a:ea typeface="华文细黑" panose="02010600040101010101" pitchFamily="2" charset="-122"/>
              </a:rPr>
              <a:t>当</a:t>
            </a:r>
            <a:r>
              <a:rPr lang="en-US" altLang="zh-CN" sz="2000" b="1" i="1" dirty="0">
                <a:solidFill>
                  <a:srgbClr val="C00000"/>
                </a:solidFill>
                <a:latin typeface="Times New Roman" panose="02020603050405020304" pitchFamily="18" charset="0"/>
                <a:ea typeface="华文细黑" panose="02010600040101010101" pitchFamily="2" charset="-122"/>
              </a:rPr>
              <a:t>n</a:t>
            </a:r>
            <a:r>
              <a:rPr lang="zh-CN" altLang="en-US" sz="2000" b="1" dirty="0">
                <a:solidFill>
                  <a:srgbClr val="C00000"/>
                </a:solidFill>
                <a:latin typeface="华文细黑" panose="02010600040101010101" pitchFamily="2" charset="-122"/>
                <a:ea typeface="华文细黑" panose="02010600040101010101" pitchFamily="2" charset="-122"/>
              </a:rPr>
              <a:t>充分大时，</a:t>
            </a:r>
            <a:r>
              <a:rPr lang="zh-CN" altLang="en-US" sz="2000" b="1" dirty="0">
                <a:solidFill>
                  <a:srgbClr val="000000"/>
                </a:solidFill>
                <a:latin typeface="华文细黑" panose="02010600040101010101" pitchFamily="2" charset="-122"/>
                <a:ea typeface="华文细黑" panose="02010600040101010101" pitchFamily="2" charset="-122"/>
              </a:rPr>
              <a:t>有</a:t>
            </a:r>
          </a:p>
        </p:txBody>
      </p:sp>
      <p:sp>
        <p:nvSpPr>
          <p:cNvPr id="53" name="Text Box 10"/>
          <p:cNvSpPr txBox="1">
            <a:spLocks noChangeArrowheads="1"/>
          </p:cNvSpPr>
          <p:nvPr/>
        </p:nvSpPr>
        <p:spPr bwMode="auto">
          <a:xfrm>
            <a:off x="927100" y="1241425"/>
            <a:ext cx="60563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2000" b="1" dirty="0">
                <a:solidFill>
                  <a:srgbClr val="000000"/>
                </a:solidFill>
                <a:latin typeface="华文细黑" panose="02010600040101010101" pitchFamily="2" charset="-122"/>
                <a:ea typeface="华文细黑" panose="02010600040101010101" pitchFamily="2" charset="-122"/>
              </a:rPr>
              <a:t>定理</a:t>
            </a:r>
            <a:r>
              <a:rPr lang="en-US" altLang="zh-CN" sz="2000" b="1" dirty="0">
                <a:solidFill>
                  <a:srgbClr val="000000"/>
                </a:solidFill>
                <a:latin typeface="华文细黑" panose="02010600040101010101" pitchFamily="2" charset="-122"/>
                <a:ea typeface="华文细黑" panose="02010600040101010101" pitchFamily="2" charset="-122"/>
              </a:rPr>
              <a:t>2</a:t>
            </a:r>
            <a:r>
              <a:rPr lang="zh-CN" altLang="en-US" sz="2000" b="1" dirty="0">
                <a:solidFill>
                  <a:srgbClr val="000000"/>
                </a:solidFill>
                <a:latin typeface="华文细黑" panose="02010600040101010101" pitchFamily="2" charset="-122"/>
                <a:ea typeface="华文细黑" panose="02010600040101010101" pitchFamily="2" charset="-122"/>
              </a:rPr>
              <a:t>说明</a:t>
            </a:r>
            <a:r>
              <a:rPr lang="zh-CN" altLang="en-US" sz="2000" b="1" dirty="0">
                <a:solidFill>
                  <a:srgbClr val="0000FF"/>
                </a:solidFill>
                <a:latin typeface="华文细黑" panose="02010600040101010101" pitchFamily="2" charset="-122"/>
                <a:ea typeface="华文细黑" panose="02010600040101010101" pitchFamily="2" charset="-122"/>
              </a:rPr>
              <a:t>二项分布的极限分布是正态分布</a:t>
            </a:r>
            <a:r>
              <a:rPr lang="en-US" altLang="zh-CN" sz="2000" b="1" dirty="0">
                <a:solidFill>
                  <a:srgbClr val="0000FF"/>
                </a:solidFill>
                <a:latin typeface="华文细黑" panose="02010600040101010101" pitchFamily="2" charset="-122"/>
                <a:ea typeface="华文细黑" panose="02010600040101010101" pitchFamily="2" charset="-122"/>
              </a:rPr>
              <a:t>.</a:t>
            </a:r>
          </a:p>
        </p:txBody>
      </p:sp>
      <p:pic>
        <p:nvPicPr>
          <p:cNvPr id="25603" name="Picture 14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1220788"/>
            <a:ext cx="4873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a:hlinkClick r:id="" action="ppaction://ole?verb=1"/>
          </p:cNvPr>
          <p:cNvGraphicFramePr>
            <a:graphicFrameLocks noChangeAspect="1"/>
          </p:cNvGraphicFramePr>
          <p:nvPr/>
        </p:nvGraphicFramePr>
        <p:xfrm>
          <a:off x="1050925" y="3744913"/>
          <a:ext cx="1728788" cy="471487"/>
        </p:xfrm>
        <a:graphic>
          <a:graphicData uri="http://schemas.openxmlformats.org/presentationml/2006/ole">
            <mc:AlternateContent xmlns:mc="http://schemas.openxmlformats.org/markup-compatibility/2006">
              <mc:Choice xmlns:v="urn:schemas-microsoft-com:vml" Requires="v">
                <p:oleObj spid="_x0000_s32780" r:id="rId4" imgW="838200" imgH="228600" progId="Equation.KSEE3">
                  <p:embed/>
                </p:oleObj>
              </mc:Choice>
              <mc:Fallback>
                <p:oleObj r:id="rId4" imgW="838200" imgH="228600" progId="Equation.KSEE3">
                  <p:embed/>
                  <p:pic>
                    <p:nvPicPr>
                      <p:cNvPr id="0" name="图片 3000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925" y="3744913"/>
                        <a:ext cx="17287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对象 2">
            <a:hlinkClick r:id="" action="ppaction://ole?verb=1"/>
          </p:cNvPr>
          <p:cNvGraphicFramePr>
            <a:graphicFrameLocks noChangeAspect="1"/>
          </p:cNvGraphicFramePr>
          <p:nvPr/>
        </p:nvGraphicFramePr>
        <p:xfrm>
          <a:off x="2876550" y="3683000"/>
          <a:ext cx="2663825" cy="738188"/>
        </p:xfrm>
        <a:graphic>
          <a:graphicData uri="http://schemas.openxmlformats.org/presentationml/2006/ole">
            <mc:AlternateContent xmlns:mc="http://schemas.openxmlformats.org/markup-compatibility/2006">
              <mc:Choice xmlns:v="urn:schemas-microsoft-com:vml" Requires="v">
                <p:oleObj spid="_x0000_s32781" r:id="rId6" imgW="1282700" imgH="355600" progId="Equation.KSEE3">
                  <p:embed/>
                </p:oleObj>
              </mc:Choice>
              <mc:Fallback>
                <p:oleObj r:id="rId6" imgW="1282700" imgH="355600" progId="Equation.KSEE3">
                  <p:embed/>
                  <p:pic>
                    <p:nvPicPr>
                      <p:cNvPr id="0" name="图片 3000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6550" y="3683000"/>
                        <a:ext cx="26638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6" name="组合 5"/>
          <p:cNvGrpSpPr/>
          <p:nvPr/>
        </p:nvGrpSpPr>
        <p:grpSpPr bwMode="auto">
          <a:xfrm>
            <a:off x="944563" y="2451100"/>
            <a:ext cx="2911475" cy="1111250"/>
            <a:chOff x="1843" y="4764"/>
            <a:chExt cx="4543" cy="1751"/>
          </a:xfrm>
        </p:grpSpPr>
        <p:graphicFrame>
          <p:nvGraphicFramePr>
            <p:cNvPr id="25607" name="对象 20">
              <a:hlinkClick r:id="" action="ppaction://ole?verb=1"/>
            </p:cNvPr>
            <p:cNvGraphicFramePr>
              <a:graphicFrameLocks noChangeAspect="1"/>
            </p:cNvGraphicFramePr>
            <p:nvPr/>
          </p:nvGraphicFramePr>
          <p:xfrm>
            <a:off x="1843" y="5018"/>
            <a:ext cx="2489" cy="1497"/>
          </p:xfrm>
          <a:graphic>
            <a:graphicData uri="http://schemas.openxmlformats.org/presentationml/2006/ole">
              <mc:AlternateContent xmlns:mc="http://schemas.openxmlformats.org/markup-compatibility/2006">
                <mc:Choice xmlns:v="urn:schemas-microsoft-com:vml" Requires="v">
                  <p:oleObj spid="_x0000_s32782" r:id="rId8" imgW="19202400" imgH="11582400" progId="Equation.DSMT4">
                    <p:embed/>
                  </p:oleObj>
                </mc:Choice>
                <mc:Fallback>
                  <p:oleObj r:id="rId8" imgW="19202400" imgH="11582400" progId="Equation.DSMT4">
                    <p:embed/>
                    <p:pic>
                      <p:nvPicPr>
                        <p:cNvPr id="0" name="图片 3000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3" y="5018"/>
                          <a:ext cx="2489"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08" name="对象 20">
              <a:hlinkClick r:id="" action="ppaction://ole?verb=1"/>
            </p:cNvPr>
            <p:cNvGraphicFramePr>
              <a:graphicFrameLocks noChangeAspect="1"/>
            </p:cNvGraphicFramePr>
            <p:nvPr/>
          </p:nvGraphicFramePr>
          <p:xfrm>
            <a:off x="4982" y="5355"/>
            <a:ext cx="1404" cy="605"/>
          </p:xfrm>
          <a:graphic>
            <a:graphicData uri="http://schemas.openxmlformats.org/presentationml/2006/ole">
              <mc:AlternateContent xmlns:mc="http://schemas.openxmlformats.org/markup-compatibility/2006">
                <mc:Choice xmlns:v="urn:schemas-microsoft-com:vml" Requires="v">
                  <p:oleObj spid="_x0000_s32783" r:id="rId10" imgW="471170" imgH="203835" progId="Equation.DSMT4">
                    <p:embed/>
                  </p:oleObj>
                </mc:Choice>
                <mc:Fallback>
                  <p:oleObj r:id="rId10" imgW="471170" imgH="203835" progId="Equation.DSMT4">
                    <p:embed/>
                    <p:pic>
                      <p:nvPicPr>
                        <p:cNvPr id="0" name="图片 3000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 y="5355"/>
                          <a:ext cx="1404"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609" name="组合 11"/>
            <p:cNvGrpSpPr/>
            <p:nvPr/>
          </p:nvGrpSpPr>
          <p:grpSpPr bwMode="auto">
            <a:xfrm>
              <a:off x="3557" y="4764"/>
              <a:ext cx="2260" cy="1600"/>
              <a:chOff x="4398" y="4485"/>
              <a:chExt cx="2260" cy="1599"/>
            </a:xfrm>
          </p:grpSpPr>
          <p:sp>
            <p:nvSpPr>
              <p:cNvPr id="25610" name="文本框 4"/>
              <p:cNvSpPr txBox="1">
                <a:spLocks noChangeArrowheads="1"/>
              </p:cNvSpPr>
              <p:nvPr/>
            </p:nvSpPr>
            <p:spPr bwMode="auto">
              <a:xfrm>
                <a:off x="4398" y="4485"/>
                <a:ext cx="2260" cy="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r>
                  <a:rPr lang="en-US" altLang="zh-CN" sz="6000">
                    <a:solidFill>
                      <a:srgbClr val="0033CC"/>
                    </a:solidFill>
                    <a:latin typeface="Times New Roman" panose="02020603050405020304" pitchFamily="18" charset="0"/>
                  </a:rPr>
                  <a:t>~</a:t>
                </a:r>
              </a:p>
            </p:txBody>
          </p:sp>
          <p:sp>
            <p:nvSpPr>
              <p:cNvPr id="25611" name="文本框 3"/>
              <p:cNvSpPr txBox="1">
                <a:spLocks noChangeArrowheads="1"/>
              </p:cNvSpPr>
              <p:nvPr/>
            </p:nvSpPr>
            <p:spPr bwMode="auto">
              <a:xfrm>
                <a:off x="5037" y="4842"/>
                <a:ext cx="12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1600" b="1">
                    <a:solidFill>
                      <a:srgbClr val="C00000"/>
                    </a:solidFill>
                    <a:latin typeface="华文楷体" panose="02010600040101010101" pitchFamily="2" charset="-122"/>
                    <a:ea typeface="华文楷体" panose="02010600040101010101" pitchFamily="2" charset="-122"/>
                  </a:rPr>
                  <a:t>近似</a:t>
                </a:r>
              </a:p>
            </p:txBody>
          </p:sp>
        </p:grpSp>
      </p:grpSp>
      <p:grpSp>
        <p:nvGrpSpPr>
          <p:cNvPr id="14" name="组合 13"/>
          <p:cNvGrpSpPr/>
          <p:nvPr/>
        </p:nvGrpSpPr>
        <p:grpSpPr bwMode="auto">
          <a:xfrm>
            <a:off x="3776663" y="2451100"/>
            <a:ext cx="3567112" cy="1016000"/>
            <a:chOff x="7262" y="4863"/>
            <a:chExt cx="5675" cy="1600"/>
          </a:xfrm>
        </p:grpSpPr>
        <p:sp>
          <p:nvSpPr>
            <p:cNvPr id="25613" name="文本框 9"/>
            <p:cNvSpPr txBox="1">
              <a:spLocks noChangeArrowheads="1"/>
            </p:cNvSpPr>
            <p:nvPr/>
          </p:nvSpPr>
          <p:spPr bwMode="auto">
            <a:xfrm>
              <a:off x="7262" y="5497"/>
              <a:ext cx="1251"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r>
                <a:rPr lang="zh-CN" altLang="en-US" b="1">
                  <a:solidFill>
                    <a:srgbClr val="000000"/>
                  </a:solidFill>
                  <a:latin typeface="华文细黑" panose="02010600040101010101" pitchFamily="2" charset="-122"/>
                  <a:ea typeface="华文细黑" panose="02010600040101010101" pitchFamily="2" charset="-122"/>
                  <a:sym typeface="宋体" panose="02010600030101010101" pitchFamily="2" charset="-122"/>
                </a:rPr>
                <a:t>或</a:t>
              </a:r>
            </a:p>
          </p:txBody>
        </p:sp>
        <p:grpSp>
          <p:nvGrpSpPr>
            <p:cNvPr id="25614" name="组合 12"/>
            <p:cNvGrpSpPr/>
            <p:nvPr/>
          </p:nvGrpSpPr>
          <p:grpSpPr bwMode="auto">
            <a:xfrm>
              <a:off x="8029" y="4863"/>
              <a:ext cx="4908" cy="1600"/>
              <a:chOff x="8099" y="4793"/>
              <a:chExt cx="4908" cy="1600"/>
            </a:xfrm>
          </p:grpSpPr>
          <p:graphicFrame>
            <p:nvGraphicFramePr>
              <p:cNvPr id="25615" name="对象 20">
                <a:hlinkClick r:id="" action="ppaction://ole?verb=1"/>
              </p:cNvPr>
              <p:cNvGraphicFramePr>
                <a:graphicFrameLocks noChangeAspect="1"/>
              </p:cNvGraphicFramePr>
              <p:nvPr/>
            </p:nvGraphicFramePr>
            <p:xfrm>
              <a:off x="9514" y="5360"/>
              <a:ext cx="3493" cy="662"/>
            </p:xfrm>
            <a:graphic>
              <a:graphicData uri="http://schemas.openxmlformats.org/presentationml/2006/ole">
                <mc:AlternateContent xmlns:mc="http://schemas.openxmlformats.org/markup-compatibility/2006">
                  <mc:Choice xmlns:v="urn:schemas-microsoft-com:vml" Requires="v">
                    <p:oleObj spid="_x0000_s32784" r:id="rId12" imgW="1117600" imgH="203200" progId="Equation.DSMT4">
                      <p:embed/>
                    </p:oleObj>
                  </mc:Choice>
                  <mc:Fallback>
                    <p:oleObj r:id="rId12" imgW="1117600" imgH="203200" progId="Equation.DSMT4">
                      <p:embed/>
                      <p:pic>
                        <p:nvPicPr>
                          <p:cNvPr id="0" name="图片 3000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14" y="5360"/>
                            <a:ext cx="3493"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5616" name="对象 24">
                <a:hlinkClick r:id="" action="ppaction://ole?verb=1"/>
              </p:cNvPr>
              <p:cNvGraphicFramePr>
                <a:graphicFrameLocks noChangeAspect="1"/>
              </p:cNvGraphicFramePr>
              <p:nvPr/>
            </p:nvGraphicFramePr>
            <p:xfrm>
              <a:off x="8355" y="5307"/>
              <a:ext cx="548" cy="705"/>
            </p:xfrm>
            <a:graphic>
              <a:graphicData uri="http://schemas.openxmlformats.org/presentationml/2006/ole">
                <mc:AlternateContent xmlns:mc="http://schemas.openxmlformats.org/markup-compatibility/2006">
                  <mc:Choice xmlns:v="urn:schemas-microsoft-com:vml" Requires="v">
                    <p:oleObj spid="_x0000_s32785" r:id="rId14" imgW="4267200" imgH="5486400" progId="Equation.DSMT4">
                      <p:embed/>
                    </p:oleObj>
                  </mc:Choice>
                  <mc:Fallback>
                    <p:oleObj r:id="rId14" imgW="4267200" imgH="5486400" progId="Equation.DSMT4">
                      <p:embed/>
                      <p:pic>
                        <p:nvPicPr>
                          <p:cNvPr id="0" name="图片 3000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55" y="5307"/>
                            <a:ext cx="548" cy="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5617" name="组合 13"/>
              <p:cNvGrpSpPr/>
              <p:nvPr/>
            </p:nvGrpSpPr>
            <p:grpSpPr bwMode="auto">
              <a:xfrm>
                <a:off x="8099" y="4793"/>
                <a:ext cx="2260" cy="1600"/>
                <a:chOff x="4261" y="4453"/>
                <a:chExt cx="2260" cy="1599"/>
              </a:xfrm>
            </p:grpSpPr>
            <p:sp>
              <p:nvSpPr>
                <p:cNvPr id="25618" name="文本框 4"/>
                <p:cNvSpPr txBox="1">
                  <a:spLocks noChangeArrowheads="1"/>
                </p:cNvSpPr>
                <p:nvPr/>
              </p:nvSpPr>
              <p:spPr bwMode="auto">
                <a:xfrm>
                  <a:off x="4261" y="4453"/>
                  <a:ext cx="2260" cy="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pPr algn="ctr"/>
                  <a:r>
                    <a:rPr lang="en-US" altLang="zh-CN" sz="6000">
                      <a:solidFill>
                        <a:srgbClr val="0033CC"/>
                      </a:solidFill>
                      <a:latin typeface="Times New Roman" panose="02020603050405020304" pitchFamily="18" charset="0"/>
                    </a:rPr>
                    <a:t>~</a:t>
                  </a:r>
                </a:p>
              </p:txBody>
            </p:sp>
            <p:sp>
              <p:nvSpPr>
                <p:cNvPr id="25619" name="文本框 3"/>
                <p:cNvSpPr txBox="1">
                  <a:spLocks noChangeArrowheads="1"/>
                </p:cNvSpPr>
                <p:nvPr/>
              </p:nvSpPr>
              <p:spPr bwMode="auto">
                <a:xfrm>
                  <a:off x="4852" y="4821"/>
                  <a:ext cx="1339"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1600" b="1">
                      <a:solidFill>
                        <a:srgbClr val="C00000"/>
                      </a:solidFill>
                      <a:latin typeface="华文楷体" panose="02010600040101010101" pitchFamily="2" charset="-122"/>
                      <a:ea typeface="华文楷体" panose="02010600040101010101" pitchFamily="2" charset="-122"/>
                    </a:rPr>
                    <a:t>近似</a:t>
                  </a:r>
                </a:p>
              </p:txBody>
            </p:sp>
          </p:grpSp>
        </p:grpSp>
      </p:grpSp>
      <p:graphicFrame>
        <p:nvGraphicFramePr>
          <p:cNvPr id="32" name="Object 8"/>
          <p:cNvGraphicFramePr>
            <a:graphicFrameLocks noChangeAspect="1"/>
          </p:cNvGraphicFramePr>
          <p:nvPr/>
        </p:nvGraphicFramePr>
        <p:xfrm>
          <a:off x="2889250" y="5534025"/>
          <a:ext cx="4073525" cy="947738"/>
        </p:xfrm>
        <a:graphic>
          <a:graphicData uri="http://schemas.openxmlformats.org/presentationml/2006/ole">
            <mc:AlternateContent xmlns:mc="http://schemas.openxmlformats.org/markup-compatibility/2006">
              <mc:Choice xmlns:v="urn:schemas-microsoft-com:vml" Requires="v">
                <p:oleObj spid="_x0000_s32786" r:id="rId16" imgW="5499100" imgH="1270000" progId="Equation.DSMT4">
                  <p:embed/>
                </p:oleObj>
              </mc:Choice>
              <mc:Fallback>
                <p:oleObj r:id="rId16" imgW="5499100" imgH="1270000" progId="Equation.DSMT4">
                  <p:embed/>
                  <p:pic>
                    <p:nvPicPr>
                      <p:cNvPr id="0" name="图片 30005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89250" y="5534025"/>
                        <a:ext cx="407352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4" name="组合 23"/>
          <p:cNvGrpSpPr/>
          <p:nvPr/>
        </p:nvGrpSpPr>
        <p:grpSpPr bwMode="auto">
          <a:xfrm>
            <a:off x="901700" y="1881188"/>
            <a:ext cx="1833563" cy="522287"/>
            <a:chOff x="1879098" y="2078850"/>
            <a:chExt cx="1834567" cy="523220"/>
          </a:xfrm>
        </p:grpSpPr>
        <p:sp>
          <p:nvSpPr>
            <p:cNvPr id="25622" name="TextBox 9"/>
            <p:cNvSpPr txBox="1">
              <a:spLocks noChangeArrowheads="1"/>
            </p:cNvSpPr>
            <p:nvPr/>
          </p:nvSpPr>
          <p:spPr bwMode="auto">
            <a:xfrm>
              <a:off x="1879098" y="2158333"/>
              <a:ext cx="1037622" cy="39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000" b="1">
                  <a:solidFill>
                    <a:srgbClr val="000000"/>
                  </a:solidFill>
                  <a:latin typeface="华文细黑" panose="02010600040101010101" pitchFamily="2" charset="-122"/>
                  <a:ea typeface="华文细黑" panose="02010600040101010101" pitchFamily="2" charset="-122"/>
                </a:rPr>
                <a:t>设</a:t>
              </a:r>
            </a:p>
          </p:txBody>
        </p:sp>
        <p:grpSp>
          <p:nvGrpSpPr>
            <p:cNvPr id="25623" name="组合 17"/>
            <p:cNvGrpSpPr/>
            <p:nvPr/>
          </p:nvGrpSpPr>
          <p:grpSpPr bwMode="auto">
            <a:xfrm>
              <a:off x="2231740" y="2078850"/>
              <a:ext cx="1481925" cy="523220"/>
              <a:chOff x="2276745" y="2472368"/>
              <a:chExt cx="1481925" cy="523220"/>
            </a:xfrm>
          </p:grpSpPr>
          <p:graphicFrame>
            <p:nvGraphicFramePr>
              <p:cNvPr id="25624" name="对象 12"/>
              <p:cNvGraphicFramePr>
                <a:graphicFrameLocks noChangeAspect="1"/>
              </p:cNvGraphicFramePr>
              <p:nvPr/>
            </p:nvGraphicFramePr>
            <p:xfrm>
              <a:off x="2726795" y="2557593"/>
              <a:ext cx="1031875" cy="431800"/>
            </p:xfrm>
            <a:graphic>
              <a:graphicData uri="http://schemas.openxmlformats.org/presentationml/2006/ole">
                <mc:AlternateContent xmlns:mc="http://schemas.openxmlformats.org/markup-compatibility/2006">
                  <mc:Choice xmlns:v="urn:schemas-microsoft-com:vml" Requires="v">
                    <p:oleObj spid="_x0000_s32787" r:id="rId18" imgW="27432000" imgH="11582400" progId="Equation.DSMT4">
                      <p:embed/>
                    </p:oleObj>
                  </mc:Choice>
                  <mc:Fallback>
                    <p:oleObj r:id="rId18" imgW="27432000" imgH="11582400" progId="Equation.DSMT4">
                      <p:embed/>
                      <p:pic>
                        <p:nvPicPr>
                          <p:cNvPr id="0" name="图片 3000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6795" y="2557593"/>
                            <a:ext cx="10318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5" name="TextBox 14"/>
              <p:cNvSpPr txBox="1">
                <a:spLocks noRot="1" noChangeAspect="1" noEditPoints="1" noChangeArrowheads="1" noTextEdit="1"/>
              </p:cNvSpPr>
              <p:nvPr/>
            </p:nvSpPr>
            <p:spPr bwMode="auto">
              <a:xfrm>
                <a:off x="2430810" y="2472368"/>
                <a:ext cx="530915" cy="523220"/>
              </a:xfrm>
              <a:prstGeom prst="rect">
                <a:avLst/>
              </a:pr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endParaRPr lang="zh-CN" altLang="en-US"/>
              </a:p>
            </p:txBody>
          </p:sp>
          <p:graphicFrame>
            <p:nvGraphicFramePr>
              <p:cNvPr id="25626" name="对象 16"/>
              <p:cNvGraphicFramePr>
                <a:graphicFrameLocks noChangeAspect="1"/>
              </p:cNvGraphicFramePr>
              <p:nvPr/>
            </p:nvGraphicFramePr>
            <p:xfrm>
              <a:off x="2276745" y="2541097"/>
              <a:ext cx="412750" cy="385762"/>
            </p:xfrm>
            <a:graphic>
              <a:graphicData uri="http://schemas.openxmlformats.org/presentationml/2006/ole">
                <mc:AlternateContent xmlns:mc="http://schemas.openxmlformats.org/markup-compatibility/2006">
                  <mc:Choice xmlns:v="urn:schemas-microsoft-com:vml" Requires="v">
                    <p:oleObj spid="_x0000_s32788" r:id="rId21" imgW="10972800" imgH="10363200" progId="Equation.DSMT4">
                      <p:embed/>
                    </p:oleObj>
                  </mc:Choice>
                  <mc:Fallback>
                    <p:oleObj r:id="rId21" imgW="10972800" imgH="10363200" progId="Equation.DSMT4">
                      <p:embed/>
                      <p:pic>
                        <p:nvPicPr>
                          <p:cNvPr id="0" name="图片 30006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76745" y="2541097"/>
                            <a:ext cx="4127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pic>
        <p:nvPicPr>
          <p:cNvPr id="25" name="Picture 14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1925638"/>
            <a:ext cx="4873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8"/>
          <p:cNvGraphicFramePr>
            <a:graphicFrameLocks noChangeAspect="1"/>
          </p:cNvGraphicFramePr>
          <p:nvPr/>
        </p:nvGraphicFramePr>
        <p:xfrm>
          <a:off x="2894013" y="4456113"/>
          <a:ext cx="4921250" cy="947737"/>
        </p:xfrm>
        <a:graphic>
          <a:graphicData uri="http://schemas.openxmlformats.org/presentationml/2006/ole">
            <mc:AlternateContent xmlns:mc="http://schemas.openxmlformats.org/markup-compatibility/2006">
              <mc:Choice xmlns:v="urn:schemas-microsoft-com:vml" Requires="v">
                <p:oleObj spid="_x0000_s32789" r:id="rId23" imgW="6642100" imgH="1270000" progId="Equation.DSMT4">
                  <p:embed/>
                </p:oleObj>
              </mc:Choice>
              <mc:Fallback>
                <p:oleObj r:id="rId23" imgW="6642100" imgH="1270000" progId="Equation.DSMT4">
                  <p:embed/>
                  <p:pic>
                    <p:nvPicPr>
                      <p:cNvPr id="0" name="图片 30006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94013" y="4456113"/>
                        <a:ext cx="492125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629" name="文本框 1"/>
          <p:cNvSpPr txBox="1">
            <a:spLocks noChangeArrowheads="1"/>
          </p:cNvSpPr>
          <p:nvPr/>
        </p:nvSpPr>
        <p:spPr bwMode="auto">
          <a:xfrm>
            <a:off x="728663" y="604838"/>
            <a:ext cx="231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a:defRPr>
                <a:solidFill>
                  <a:schemeClr val="tx1"/>
                </a:solidFill>
                <a:latin typeface="Tahoma" panose="020B0604030504040204" pitchFamily="34" charset="0"/>
                <a:ea typeface="宋体" panose="02010600030101010101" pitchFamily="2" charset="-122"/>
              </a:defRPr>
            </a:lvl2pPr>
            <a:lvl3pPr>
              <a:defRPr>
                <a:solidFill>
                  <a:schemeClr val="tx1"/>
                </a:solidFill>
                <a:latin typeface="Tahoma" panose="020B0604030504040204" pitchFamily="34" charset="0"/>
                <a:ea typeface="宋体" panose="02010600030101010101" pitchFamily="2" charset="-122"/>
              </a:defRPr>
            </a:lvl3pPr>
            <a:lvl4pPr>
              <a:defRPr>
                <a:solidFill>
                  <a:schemeClr val="tx1"/>
                </a:solidFill>
                <a:latin typeface="Tahoma" panose="020B0604030504040204" pitchFamily="34" charset="0"/>
                <a:ea typeface="宋体" panose="02010600030101010101" pitchFamily="2" charset="-122"/>
              </a:defRPr>
            </a:lvl4pPr>
            <a:lvl5pPr>
              <a:defRPr>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ahoma" panose="020B0604030504040204" pitchFamily="34" charset="0"/>
                <a:ea typeface="宋体" panose="02010600030101010101" pitchFamily="2" charset="-122"/>
              </a:defRPr>
            </a:lvl9pPr>
          </a:lstStyle>
          <a:p>
            <a:r>
              <a:rPr lang="zh-CN" altLang="en-US" sz="2800" b="1">
                <a:solidFill>
                  <a:srgbClr val="C00000"/>
                </a:solidFill>
                <a:latin typeface="黑体" panose="02010609060101010101" pitchFamily="49" charset="-122"/>
                <a:ea typeface="黑体" panose="02010609060101010101" pitchFamily="49" charset="-122"/>
                <a:sym typeface="Arial" panose="020B0604020202020204" pitchFamily="34" charset="0"/>
              </a:rPr>
              <a:t>定理解读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Rectangle 2"/>
          <p:cNvSpPr>
            <a:spLocks noGrp="1" noChangeArrowheads="1"/>
          </p:cNvSpPr>
          <p:nvPr>
            <p:ph type="title" idx="4294967295"/>
          </p:nvPr>
        </p:nvSpPr>
        <p:spPr bwMode="auto">
          <a:xfrm>
            <a:off x="747713" y="685800"/>
            <a:ext cx="8396287"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algn="l"/>
            <a:r>
              <a:rPr lang="zh-CN" altLang="en-US" sz="2400" b="0" dirty="0">
                <a:solidFill>
                  <a:srgbClr val="0000FF"/>
                </a:solidFill>
                <a:latin typeface="+mn-lt"/>
                <a:ea typeface="黑体" panose="02010609060101010101" pitchFamily="49" charset="-122"/>
              </a:rPr>
              <a:t>例</a:t>
            </a:r>
            <a:r>
              <a:rPr lang="en-US" altLang="zh-CN" sz="2400" b="0" dirty="0">
                <a:solidFill>
                  <a:srgbClr val="0000FF"/>
                </a:solidFill>
                <a:latin typeface="+mn-lt"/>
                <a:ea typeface="黑体" panose="02010609060101010101" pitchFamily="49" charset="-122"/>
              </a:rPr>
              <a:t>3</a:t>
            </a:r>
            <a:r>
              <a:rPr lang="en-US" altLang="zh-CN" sz="2400" b="0" dirty="0">
                <a:latin typeface="+mn-lt"/>
                <a:ea typeface="黑体" panose="02010609060101010101" pitchFamily="49" charset="-122"/>
              </a:rPr>
              <a:t>   </a:t>
            </a:r>
            <a:r>
              <a:rPr lang="zh-CN" altLang="en-US" sz="2400" b="0" dirty="0">
                <a:solidFill>
                  <a:schemeClr val="tx1"/>
                </a:solidFill>
                <a:latin typeface="+mn-lt"/>
                <a:ea typeface="黑体" panose="02010609060101010101" pitchFamily="49" charset="-122"/>
              </a:rPr>
              <a:t>报童沿街向行人兜售报纸，假设每位行人买报</a:t>
            </a:r>
          </a:p>
        </p:txBody>
      </p:sp>
      <p:sp>
        <p:nvSpPr>
          <p:cNvPr id="279555" name="Text Box 3"/>
          <p:cNvSpPr txBox="1">
            <a:spLocks noChangeArrowheads="1"/>
          </p:cNvSpPr>
          <p:nvPr/>
        </p:nvSpPr>
        <p:spPr bwMode="auto">
          <a:xfrm>
            <a:off x="457200" y="1238250"/>
            <a:ext cx="1883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的概率为</a:t>
            </a:r>
            <a:r>
              <a:rPr kumimoji="1" lang="en-US" altLang="zh-CN" sz="2400" dirty="0">
                <a:latin typeface="+mn-lt"/>
                <a:ea typeface="黑体" panose="02010609060101010101" pitchFamily="49" charset="-122"/>
              </a:rPr>
              <a:t>0.2,</a:t>
            </a:r>
          </a:p>
        </p:txBody>
      </p:sp>
      <p:sp>
        <p:nvSpPr>
          <p:cNvPr id="279556" name="Text Box 4"/>
          <p:cNvSpPr txBox="1">
            <a:spLocks noChangeArrowheads="1"/>
          </p:cNvSpPr>
          <p:nvPr/>
        </p:nvSpPr>
        <p:spPr bwMode="auto">
          <a:xfrm>
            <a:off x="2514600" y="1238250"/>
            <a:ext cx="54377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且他们是否买报是相互独立的。求报童</a:t>
            </a:r>
          </a:p>
        </p:txBody>
      </p:sp>
      <p:sp>
        <p:nvSpPr>
          <p:cNvPr id="279557" name="Text Box 5"/>
          <p:cNvSpPr txBox="1">
            <a:spLocks noChangeArrowheads="1"/>
          </p:cNvSpPr>
          <p:nvPr/>
        </p:nvSpPr>
        <p:spPr bwMode="auto">
          <a:xfrm>
            <a:off x="487218" y="1782167"/>
            <a:ext cx="71352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向</a:t>
            </a:r>
            <a:r>
              <a:rPr kumimoji="1" lang="en-US" altLang="zh-CN" sz="2400" dirty="0">
                <a:latin typeface="+mn-lt"/>
                <a:ea typeface="黑体" panose="02010609060101010101" pitchFamily="49" charset="-122"/>
              </a:rPr>
              <a:t>100</a:t>
            </a:r>
            <a:r>
              <a:rPr kumimoji="1" lang="zh-CN" altLang="en-US" sz="2400" dirty="0">
                <a:latin typeface="+mn-lt"/>
                <a:ea typeface="黑体" panose="02010609060101010101" pitchFamily="49" charset="-122"/>
              </a:rPr>
              <a:t>位行人兜售之后，卖掉</a:t>
            </a:r>
            <a:r>
              <a:rPr kumimoji="1" lang="en-US" altLang="zh-CN" sz="2400" dirty="0">
                <a:latin typeface="+mn-lt"/>
                <a:ea typeface="黑体" panose="02010609060101010101" pitchFamily="49" charset="-122"/>
              </a:rPr>
              <a:t>15</a:t>
            </a:r>
            <a:r>
              <a:rPr kumimoji="1" lang="zh-CN" altLang="en-US" sz="2400" dirty="0">
                <a:latin typeface="+mn-lt"/>
                <a:ea typeface="黑体" panose="02010609060101010101" pitchFamily="49" charset="-122"/>
              </a:rPr>
              <a:t>－</a:t>
            </a:r>
            <a:r>
              <a:rPr kumimoji="1" lang="en-US" altLang="zh-CN" sz="2400" dirty="0">
                <a:latin typeface="+mn-lt"/>
                <a:ea typeface="黑体" panose="02010609060101010101" pitchFamily="49" charset="-122"/>
              </a:rPr>
              <a:t>30</a:t>
            </a:r>
            <a:r>
              <a:rPr kumimoji="1" lang="zh-CN" altLang="en-US" sz="2400" dirty="0">
                <a:latin typeface="+mn-lt"/>
                <a:ea typeface="黑体" panose="02010609060101010101" pitchFamily="49" charset="-122"/>
              </a:rPr>
              <a:t>份报纸的概率。</a:t>
            </a:r>
          </a:p>
        </p:txBody>
      </p:sp>
      <p:sp>
        <p:nvSpPr>
          <p:cNvPr id="279558" name="Text Box 6"/>
          <p:cNvSpPr txBox="1">
            <a:spLocks noChangeArrowheads="1"/>
          </p:cNvSpPr>
          <p:nvPr/>
        </p:nvSpPr>
        <p:spPr bwMode="auto">
          <a:xfrm>
            <a:off x="457200" y="2533650"/>
            <a:ext cx="4719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solidFill>
                  <a:srgbClr val="0000FF"/>
                </a:solidFill>
                <a:latin typeface="+mn-lt"/>
                <a:ea typeface="黑体" panose="02010609060101010101" pitchFamily="49" charset="-122"/>
              </a:rPr>
              <a:t>解 </a:t>
            </a:r>
            <a:r>
              <a:rPr kumimoji="1" lang="zh-CN" altLang="en-US" sz="2400" dirty="0">
                <a:latin typeface="+mn-lt"/>
                <a:ea typeface="黑体" panose="02010609060101010101" pitchFamily="49" charset="-122"/>
              </a:rPr>
              <a:t>  设报童卖掉报纸的份数为</a:t>
            </a:r>
            <a:r>
              <a:rPr kumimoji="1" lang="en-US" altLang="zh-CN" sz="2400" i="1" dirty="0">
                <a:latin typeface="+mn-lt"/>
                <a:ea typeface="黑体" panose="02010609060101010101" pitchFamily="49" charset="-122"/>
              </a:rPr>
              <a:t>X </a:t>
            </a:r>
            <a:r>
              <a:rPr kumimoji="1" lang="zh-CN" altLang="en-US" sz="2400" dirty="0">
                <a:latin typeface="+mn-lt"/>
                <a:ea typeface="黑体" panose="02010609060101010101" pitchFamily="49" charset="-122"/>
              </a:rPr>
              <a:t>，</a:t>
            </a:r>
          </a:p>
        </p:txBody>
      </p:sp>
      <p:graphicFrame>
        <p:nvGraphicFramePr>
          <p:cNvPr id="279559" name="Object 7"/>
          <p:cNvGraphicFramePr>
            <a:graphicFrameLocks noChangeAspect="1"/>
          </p:cNvGraphicFramePr>
          <p:nvPr/>
        </p:nvGraphicFramePr>
        <p:xfrm>
          <a:off x="5181600" y="2579371"/>
          <a:ext cx="1739900" cy="490360"/>
        </p:xfrm>
        <a:graphic>
          <a:graphicData uri="http://schemas.openxmlformats.org/presentationml/2006/ole">
            <mc:AlternateContent xmlns:mc="http://schemas.openxmlformats.org/markup-compatibility/2006">
              <mc:Choice xmlns:v="urn:schemas-microsoft-com:vml" Requires="v">
                <p:oleObj spid="_x0000_s33799" name="Equation" r:id="rId3" imgW="2857500" imgH="800100" progId="Equation.DSMT4">
                  <p:embed/>
                </p:oleObj>
              </mc:Choice>
              <mc:Fallback>
                <p:oleObj name="Equation" r:id="rId3" imgW="2857500" imgH="8001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579371"/>
                        <a:ext cx="1739900" cy="490360"/>
                      </a:xfrm>
                      <a:prstGeom prst="rect">
                        <a:avLst/>
                      </a:prstGeom>
                      <a:noFill/>
                      <a:ln>
                        <a:noFill/>
                      </a:ln>
                      <a:effectLst/>
                    </p:spPr>
                  </p:pic>
                </p:oleObj>
              </mc:Fallback>
            </mc:AlternateContent>
          </a:graphicData>
        </a:graphic>
      </p:graphicFrame>
      <p:graphicFrame>
        <p:nvGraphicFramePr>
          <p:cNvPr id="279560" name="Object 8"/>
          <p:cNvGraphicFramePr>
            <a:graphicFrameLocks noChangeAspect="1"/>
          </p:cNvGraphicFramePr>
          <p:nvPr/>
        </p:nvGraphicFramePr>
        <p:xfrm>
          <a:off x="1066800" y="3143250"/>
          <a:ext cx="6629400" cy="598488"/>
        </p:xfrm>
        <a:graphic>
          <a:graphicData uri="http://schemas.openxmlformats.org/presentationml/2006/ole">
            <mc:AlternateContent xmlns:mc="http://schemas.openxmlformats.org/markup-compatibility/2006">
              <mc:Choice xmlns:v="urn:schemas-microsoft-com:vml" Requires="v">
                <p:oleObj spid="_x0000_s33800" name="Equation" r:id="rId5" imgW="4673600" imgH="419100" progId="Equation.3">
                  <p:embed/>
                </p:oleObj>
              </mc:Choice>
              <mc:Fallback>
                <p:oleObj name="Equation" r:id="rId5" imgW="4673600" imgH="4191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143250"/>
                        <a:ext cx="66294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61" name="Object 9"/>
          <p:cNvGraphicFramePr>
            <a:graphicFrameLocks noChangeAspect="1"/>
          </p:cNvGraphicFramePr>
          <p:nvPr/>
        </p:nvGraphicFramePr>
        <p:xfrm>
          <a:off x="838205" y="4324350"/>
          <a:ext cx="2444750" cy="547624"/>
        </p:xfrm>
        <a:graphic>
          <a:graphicData uri="http://schemas.openxmlformats.org/presentationml/2006/ole">
            <mc:AlternateContent xmlns:mc="http://schemas.openxmlformats.org/markup-compatibility/2006">
              <mc:Choice xmlns:v="urn:schemas-microsoft-com:vml" Requires="v">
                <p:oleObj spid="_x0000_s33801" name="Equation" r:id="rId7" imgW="1587500" imgH="355600" progId="Equation.3">
                  <p:embed/>
                </p:oleObj>
              </mc:Choice>
              <mc:Fallback>
                <p:oleObj name="Equation" r:id="rId7" imgW="1587500" imgH="355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5" y="4324350"/>
                        <a:ext cx="2444750" cy="547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62" name="Object 10"/>
          <p:cNvGraphicFramePr>
            <a:graphicFrameLocks noChangeAspect="1"/>
          </p:cNvGraphicFramePr>
          <p:nvPr/>
        </p:nvGraphicFramePr>
        <p:xfrm>
          <a:off x="3310667" y="4090991"/>
          <a:ext cx="3863086" cy="970026"/>
        </p:xfrm>
        <a:graphic>
          <a:graphicData uri="http://schemas.openxmlformats.org/presentationml/2006/ole">
            <mc:AlternateContent xmlns:mc="http://schemas.openxmlformats.org/markup-compatibility/2006">
              <mc:Choice xmlns:v="urn:schemas-microsoft-com:vml" Requires="v">
                <p:oleObj spid="_x0000_s33802" name="Equation" r:id="rId9" imgW="2882900" imgH="723900" progId="Equation.3">
                  <p:embed/>
                </p:oleObj>
              </mc:Choice>
              <mc:Fallback>
                <p:oleObj name="Equation" r:id="rId9" imgW="2882900" imgH="7239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0667" y="4090991"/>
                        <a:ext cx="3863086" cy="970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63" name="Object 11"/>
          <p:cNvGraphicFramePr>
            <a:graphicFrameLocks noChangeAspect="1"/>
          </p:cNvGraphicFramePr>
          <p:nvPr/>
        </p:nvGraphicFramePr>
        <p:xfrm>
          <a:off x="1066800" y="5229016"/>
          <a:ext cx="7126605" cy="515620"/>
        </p:xfrm>
        <a:graphic>
          <a:graphicData uri="http://schemas.openxmlformats.org/presentationml/2006/ole">
            <mc:AlternateContent xmlns:mc="http://schemas.openxmlformats.org/markup-compatibility/2006">
              <mc:Choice xmlns:v="urn:schemas-microsoft-com:vml" Requires="v">
                <p:oleObj spid="_x0000_s33803" name="Equation" r:id="rId11" imgW="4914900" imgH="355600" progId="Equation.3">
                  <p:embed/>
                </p:oleObj>
              </mc:Choice>
              <mc:Fallback>
                <p:oleObj name="Equation" r:id="rId11" imgW="4914900" imgH="3556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800" y="5229016"/>
                        <a:ext cx="7126605" cy="515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5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95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95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9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AD7818-92DC-DFC5-3ECD-4FE8CF8DA1B9}"/>
              </a:ext>
            </a:extLst>
          </p:cNvPr>
          <p:cNvSpPr txBox="1"/>
          <p:nvPr>
            <p:custDataLst>
              <p:tags r:id="rId2"/>
            </p:custDataLst>
          </p:nvPr>
        </p:nvSpPr>
        <p:spPr>
          <a:xfrm>
            <a:off x="5181600" y="1571595"/>
            <a:ext cx="2707005" cy="2143125"/>
          </a:xfrm>
          <a:prstGeom prst="rect">
            <a:avLst/>
          </a:prstGeom>
          <a:noFill/>
        </p:spPr>
        <p:txBody>
          <a:bodyPr vert="horz" wrap="square" rtlCol="0" anchor="ctr" anchorCtr="0">
            <a:noAutofit/>
          </a:bodyPr>
          <a:lstStyle/>
          <a:p>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p>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5" name="矩形: 圆角 4">
            <a:extLst>
              <a:ext uri="{FF2B5EF4-FFF2-40B4-BE49-F238E27FC236}">
                <a16:creationId xmlns:a16="http://schemas.microsoft.com/office/drawing/2014/main" id="{688E34B4-6FC1-C4DD-8A2E-E258A9BABD37}"/>
              </a:ext>
            </a:extLst>
          </p:cNvPr>
          <p:cNvSpPr/>
          <p:nvPr>
            <p:custDataLst>
              <p:tags r:id="rId3"/>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Rectangle 2">
            <a:extLst>
              <a:ext uri="{FF2B5EF4-FFF2-40B4-BE49-F238E27FC236}">
                <a16:creationId xmlns:a16="http://schemas.microsoft.com/office/drawing/2014/main" id="{3F37C5A8-20DF-4011-2DCC-093CA6E1A0F2}"/>
              </a:ext>
            </a:extLst>
          </p:cNvPr>
          <p:cNvSpPr txBox="1">
            <a:spLocks noChangeArrowheads="1"/>
          </p:cNvSpPr>
          <p:nvPr/>
        </p:nvSpPr>
        <p:spPr bwMode="auto">
          <a:xfrm>
            <a:off x="620713" y="1102360"/>
            <a:ext cx="8396287"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a:lstStyle>
          <a:p>
            <a:pPr algn="l"/>
            <a:r>
              <a:rPr lang="zh-CN" altLang="en-US" sz="2400" b="0" kern="0" dirty="0">
                <a:solidFill>
                  <a:srgbClr val="0000FF"/>
                </a:solidFill>
                <a:latin typeface="+mn-lt"/>
                <a:ea typeface="黑体" panose="02010609060101010101" pitchFamily="49" charset="-122"/>
              </a:rPr>
              <a:t>练习  </a:t>
            </a:r>
            <a:r>
              <a:rPr lang="zh-CN" altLang="en-US" sz="2400" b="0" kern="0" dirty="0">
                <a:latin typeface="+mn-lt"/>
                <a:ea typeface="黑体" panose="02010609060101010101" pitchFamily="49" charset="-122"/>
              </a:rPr>
              <a:t>有</a:t>
            </a:r>
            <a:r>
              <a:rPr lang="en-US" altLang="zh-CN" sz="2400" b="0" kern="0" dirty="0">
                <a:latin typeface="+mn-lt"/>
                <a:ea typeface="黑体" panose="02010609060101010101" pitchFamily="49" charset="-122"/>
              </a:rPr>
              <a:t>100</a:t>
            </a:r>
            <a:r>
              <a:rPr lang="zh-CN" altLang="en-US" sz="2400" b="0" kern="0" dirty="0">
                <a:latin typeface="+mn-lt"/>
                <a:ea typeface="黑体" panose="02010609060101010101" pitchFamily="49" charset="-122"/>
              </a:rPr>
              <a:t>台车床彼此独立地工作。每台车床的实际</a:t>
            </a:r>
          </a:p>
        </p:txBody>
      </p:sp>
      <p:sp>
        <p:nvSpPr>
          <p:cNvPr id="13" name="Text Box 3">
            <a:extLst>
              <a:ext uri="{FF2B5EF4-FFF2-40B4-BE49-F238E27FC236}">
                <a16:creationId xmlns:a16="http://schemas.microsoft.com/office/drawing/2014/main" id="{C0A8C22F-CA61-965F-B7A8-878ECF52780D}"/>
              </a:ext>
            </a:extLst>
          </p:cNvPr>
          <p:cNvSpPr txBox="1">
            <a:spLocks noChangeArrowheads="1"/>
          </p:cNvSpPr>
          <p:nvPr/>
        </p:nvSpPr>
        <p:spPr bwMode="auto">
          <a:xfrm>
            <a:off x="639424" y="1671974"/>
            <a:ext cx="6647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工作时间占全部工作时间的</a:t>
            </a:r>
            <a:r>
              <a:rPr kumimoji="1" lang="en-US" altLang="zh-CN" sz="2400" dirty="0">
                <a:latin typeface="+mn-lt"/>
                <a:ea typeface="黑体" panose="02010609060101010101" pitchFamily="49" charset="-122"/>
              </a:rPr>
              <a:t>80</a:t>
            </a:r>
            <a:r>
              <a:rPr kumimoji="1" lang="zh-CN" altLang="en-US" sz="2400" dirty="0">
                <a:latin typeface="+mn-lt"/>
                <a:ea typeface="黑体" panose="02010609060101010101" pitchFamily="49" charset="-122"/>
              </a:rPr>
              <a:t>％，求下列事件的</a:t>
            </a:r>
          </a:p>
        </p:txBody>
      </p:sp>
      <p:sp>
        <p:nvSpPr>
          <p:cNvPr id="14" name="Text Box 4">
            <a:extLst>
              <a:ext uri="{FF2B5EF4-FFF2-40B4-BE49-F238E27FC236}">
                <a16:creationId xmlns:a16="http://schemas.microsoft.com/office/drawing/2014/main" id="{878033F7-347B-5848-FCB5-D3937526433E}"/>
              </a:ext>
            </a:extLst>
          </p:cNvPr>
          <p:cNvSpPr txBox="1">
            <a:spLocks noChangeArrowheads="1"/>
          </p:cNvSpPr>
          <p:nvPr/>
        </p:nvSpPr>
        <p:spPr bwMode="auto">
          <a:xfrm>
            <a:off x="7088997" y="1671975"/>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概率。</a:t>
            </a:r>
          </a:p>
        </p:txBody>
      </p:sp>
      <p:sp>
        <p:nvSpPr>
          <p:cNvPr id="15" name="Text Box 5">
            <a:extLst>
              <a:ext uri="{FF2B5EF4-FFF2-40B4-BE49-F238E27FC236}">
                <a16:creationId xmlns:a16="http://schemas.microsoft.com/office/drawing/2014/main" id="{2038AE94-582B-049B-E765-7BFC6FF20BEA}"/>
              </a:ext>
            </a:extLst>
          </p:cNvPr>
          <p:cNvSpPr txBox="1">
            <a:spLocks noChangeArrowheads="1"/>
          </p:cNvSpPr>
          <p:nvPr/>
        </p:nvSpPr>
        <p:spPr bwMode="auto">
          <a:xfrm>
            <a:off x="710747" y="2181493"/>
            <a:ext cx="75713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dirty="0">
                <a:latin typeface="+mn-lt"/>
                <a:ea typeface="黑体" panose="02010609060101010101" pitchFamily="49" charset="-122"/>
              </a:rPr>
              <a:t>1</a:t>
            </a:r>
            <a:r>
              <a:rPr kumimoji="1" lang="zh-CN" altLang="en-US" sz="2400" dirty="0">
                <a:latin typeface="+mn-lt"/>
                <a:ea typeface="黑体" panose="02010609060101010101" pitchFamily="49" charset="-122"/>
              </a:rPr>
              <a:t>、任一时刻有</a:t>
            </a:r>
            <a:r>
              <a:rPr kumimoji="1" lang="en-US" altLang="zh-CN" sz="2400" dirty="0">
                <a:latin typeface="+mn-lt"/>
                <a:ea typeface="黑体" panose="02010609060101010101" pitchFamily="49" charset="-122"/>
              </a:rPr>
              <a:t>70</a:t>
            </a:r>
            <a:r>
              <a:rPr kumimoji="1" lang="zh-CN" altLang="en-US" sz="2400" dirty="0">
                <a:latin typeface="+mn-lt"/>
                <a:ea typeface="黑体" panose="02010609060101010101" pitchFamily="49" charset="-122"/>
              </a:rPr>
              <a:t>－</a:t>
            </a:r>
            <a:r>
              <a:rPr kumimoji="1" lang="en-US" altLang="zh-CN" sz="2400" dirty="0">
                <a:latin typeface="+mn-lt"/>
                <a:ea typeface="黑体" panose="02010609060101010101" pitchFamily="49" charset="-122"/>
              </a:rPr>
              <a:t>86</a:t>
            </a:r>
            <a:r>
              <a:rPr kumimoji="1" lang="zh-CN" altLang="en-US" sz="2400" dirty="0">
                <a:latin typeface="+mn-lt"/>
                <a:ea typeface="黑体" panose="02010609060101010101" pitchFamily="49" charset="-122"/>
              </a:rPr>
              <a:t>台车床工作。            </a:t>
            </a:r>
            <a:r>
              <a:rPr kumimoji="1" lang="zh-CN" altLang="en-US" sz="2000" dirty="0">
                <a:latin typeface="+mn-lt"/>
                <a:ea typeface="黑体" panose="02010609060101010101" pitchFamily="49" charset="-122"/>
              </a:rPr>
              <a:t>保留</a:t>
            </a:r>
            <a:r>
              <a:rPr kumimoji="1" lang="en-US" altLang="zh-CN" sz="2000" dirty="0">
                <a:latin typeface="+mn-lt"/>
                <a:ea typeface="黑体" panose="02010609060101010101" pitchFamily="49" charset="-122"/>
              </a:rPr>
              <a:t>3</a:t>
            </a:r>
            <a:r>
              <a:rPr kumimoji="1" lang="zh-CN" altLang="en-US" sz="2000" dirty="0">
                <a:latin typeface="+mn-lt"/>
                <a:ea typeface="黑体" panose="02010609060101010101" pitchFamily="49" charset="-122"/>
              </a:rPr>
              <a:t>位小数</a:t>
            </a:r>
          </a:p>
        </p:txBody>
      </p:sp>
      <p:sp>
        <p:nvSpPr>
          <p:cNvPr id="16" name="Text Box 6">
            <a:extLst>
              <a:ext uri="{FF2B5EF4-FFF2-40B4-BE49-F238E27FC236}">
                <a16:creationId xmlns:a16="http://schemas.microsoft.com/office/drawing/2014/main" id="{2813FA08-22E2-E269-546B-45952D44A491}"/>
              </a:ext>
            </a:extLst>
          </p:cNvPr>
          <p:cNvSpPr txBox="1">
            <a:spLocks noChangeArrowheads="1"/>
          </p:cNvSpPr>
          <p:nvPr/>
        </p:nvSpPr>
        <p:spPr bwMode="auto">
          <a:xfrm>
            <a:off x="709945" y="2691012"/>
            <a:ext cx="4974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dirty="0">
                <a:latin typeface="+mn-lt"/>
                <a:ea typeface="黑体" panose="02010609060101010101" pitchFamily="49" charset="-122"/>
              </a:rPr>
              <a:t>2</a:t>
            </a:r>
            <a:r>
              <a:rPr kumimoji="1" lang="zh-CN" altLang="en-US" sz="2400" dirty="0">
                <a:latin typeface="+mn-lt"/>
                <a:ea typeface="黑体" panose="02010609060101010101" pitchFamily="49" charset="-122"/>
              </a:rPr>
              <a:t>、任一时刻有</a:t>
            </a:r>
            <a:r>
              <a:rPr kumimoji="1" lang="en-US" altLang="zh-CN" sz="2400" dirty="0">
                <a:latin typeface="+mn-lt"/>
                <a:ea typeface="黑体" panose="02010609060101010101" pitchFamily="49" charset="-122"/>
              </a:rPr>
              <a:t>80</a:t>
            </a:r>
            <a:r>
              <a:rPr kumimoji="1" lang="zh-CN" altLang="en-US" sz="2400" dirty="0">
                <a:latin typeface="+mn-lt"/>
                <a:ea typeface="黑体" panose="02010609060101010101" pitchFamily="49" charset="-122"/>
              </a:rPr>
              <a:t>台以上车床工作。</a:t>
            </a:r>
          </a:p>
        </p:txBody>
      </p:sp>
      <p:grpSp>
        <p:nvGrpSpPr>
          <p:cNvPr id="10" name="组合 9">
            <a:extLst>
              <a:ext uri="{FF2B5EF4-FFF2-40B4-BE49-F238E27FC236}">
                <a16:creationId xmlns:a16="http://schemas.microsoft.com/office/drawing/2014/main" id="{94B44401-9F50-8E5C-4AF7-8F26F3C21F9C}"/>
              </a:ext>
            </a:extLst>
          </p:cNvPr>
          <p:cNvGrpSpPr/>
          <p:nvPr>
            <p:custDataLst>
              <p:tags r:id="rId4"/>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5E7763F4-502C-E9DB-5E7C-AA485B147C64}"/>
                </a:ext>
              </a:extLst>
            </p:cNvPr>
            <p:cNvSpPr/>
            <p:nvPr>
              <p:custDataLst>
                <p:tags r:id="rId6"/>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7" name="ColorBlock">
              <a:extLst>
                <a:ext uri="{FF2B5EF4-FFF2-40B4-BE49-F238E27FC236}">
                  <a16:creationId xmlns:a16="http://schemas.microsoft.com/office/drawing/2014/main" id="{D1D34B91-4204-7CD4-B4A2-D3776486182B}"/>
                </a:ext>
              </a:extLst>
            </p:cNvPr>
            <p:cNvSpPr/>
            <p:nvPr>
              <p:custDataLst>
                <p:tags r:id="rId7"/>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8" name="TypeText">
              <a:extLst>
                <a:ext uri="{FF2B5EF4-FFF2-40B4-BE49-F238E27FC236}">
                  <a16:creationId xmlns:a16="http://schemas.microsoft.com/office/drawing/2014/main" id="{D3ED081F-F82D-322F-B325-16D30EF9B3B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9" name="TipText">
              <a:extLst>
                <a:ext uri="{FF2B5EF4-FFF2-40B4-BE49-F238E27FC236}">
                  <a16:creationId xmlns:a16="http://schemas.microsoft.com/office/drawing/2014/main" id="{457B7A0E-D82A-2676-357E-261B46671DB6}"/>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3" name="图片 2">
            <a:extLst>
              <a:ext uri="{FF2B5EF4-FFF2-40B4-BE49-F238E27FC236}">
                <a16:creationId xmlns:a16="http://schemas.microsoft.com/office/drawing/2014/main" id="{41506C87-720F-DB83-C5F7-7CC9C9FD50FD}"/>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2626521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p:cNvSpPr>
            <a:spLocks noGrp="1" noChangeArrowheads="1"/>
          </p:cNvSpPr>
          <p:nvPr>
            <p:ph type="title" idx="4294967295"/>
          </p:nvPr>
        </p:nvSpPr>
        <p:spPr bwMode="auto">
          <a:xfrm>
            <a:off x="747713" y="497185"/>
            <a:ext cx="8396287"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algn="l"/>
            <a:r>
              <a:rPr lang="zh-CN" altLang="en-US" sz="2400" b="0" dirty="0">
                <a:solidFill>
                  <a:srgbClr val="0000FF"/>
                </a:solidFill>
                <a:latin typeface="+mn-lt"/>
                <a:ea typeface="黑体" panose="02010609060101010101" pitchFamily="49" charset="-122"/>
              </a:rPr>
              <a:t>练习  </a:t>
            </a:r>
            <a:r>
              <a:rPr lang="zh-CN" altLang="en-US" sz="2400" b="0" dirty="0">
                <a:latin typeface="+mn-lt"/>
                <a:ea typeface="黑体" panose="02010609060101010101" pitchFamily="49" charset="-122"/>
              </a:rPr>
              <a:t>有</a:t>
            </a:r>
            <a:r>
              <a:rPr lang="en-US" altLang="zh-CN" sz="2400" b="0" dirty="0">
                <a:latin typeface="+mn-lt"/>
                <a:ea typeface="黑体" panose="02010609060101010101" pitchFamily="49" charset="-122"/>
              </a:rPr>
              <a:t>100</a:t>
            </a:r>
            <a:r>
              <a:rPr lang="zh-CN" altLang="en-US" sz="2400" b="0" dirty="0">
                <a:latin typeface="+mn-lt"/>
                <a:ea typeface="黑体" panose="02010609060101010101" pitchFamily="49" charset="-122"/>
              </a:rPr>
              <a:t>台车床彼此独立地工作。每台车床的实际</a:t>
            </a:r>
          </a:p>
        </p:txBody>
      </p:sp>
      <p:sp>
        <p:nvSpPr>
          <p:cNvPr id="280579" name="Text Box 3"/>
          <p:cNvSpPr txBox="1">
            <a:spLocks noChangeArrowheads="1"/>
          </p:cNvSpPr>
          <p:nvPr/>
        </p:nvSpPr>
        <p:spPr bwMode="auto">
          <a:xfrm>
            <a:off x="819626" y="1066801"/>
            <a:ext cx="66479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工作时间占全部工作时间的</a:t>
            </a:r>
            <a:r>
              <a:rPr kumimoji="1" lang="en-US" altLang="zh-CN" sz="2400" dirty="0">
                <a:latin typeface="+mn-lt"/>
                <a:ea typeface="黑体" panose="02010609060101010101" pitchFamily="49" charset="-122"/>
              </a:rPr>
              <a:t>80</a:t>
            </a:r>
            <a:r>
              <a:rPr kumimoji="1" lang="zh-CN" altLang="en-US" sz="2400" dirty="0">
                <a:latin typeface="+mn-lt"/>
                <a:ea typeface="黑体" panose="02010609060101010101" pitchFamily="49" charset="-122"/>
              </a:rPr>
              <a:t>％，求下列事件的</a:t>
            </a:r>
          </a:p>
        </p:txBody>
      </p:sp>
      <p:sp>
        <p:nvSpPr>
          <p:cNvPr id="280580" name="Text Box 4"/>
          <p:cNvSpPr txBox="1">
            <a:spLocks noChangeArrowheads="1"/>
          </p:cNvSpPr>
          <p:nvPr/>
        </p:nvSpPr>
        <p:spPr bwMode="auto">
          <a:xfrm>
            <a:off x="7215997" y="1066800"/>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概率。</a:t>
            </a:r>
          </a:p>
        </p:txBody>
      </p:sp>
      <p:sp>
        <p:nvSpPr>
          <p:cNvPr id="280581" name="Text Box 5"/>
          <p:cNvSpPr txBox="1">
            <a:spLocks noChangeArrowheads="1"/>
          </p:cNvSpPr>
          <p:nvPr/>
        </p:nvSpPr>
        <p:spPr bwMode="auto">
          <a:xfrm>
            <a:off x="914400" y="1524000"/>
            <a:ext cx="49728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dirty="0">
                <a:latin typeface="+mn-lt"/>
                <a:ea typeface="黑体" panose="02010609060101010101" pitchFamily="49" charset="-122"/>
              </a:rPr>
              <a:t>1</a:t>
            </a:r>
            <a:r>
              <a:rPr kumimoji="1" lang="zh-CN" altLang="en-US" sz="2400" dirty="0">
                <a:latin typeface="+mn-lt"/>
                <a:ea typeface="黑体" panose="02010609060101010101" pitchFamily="49" charset="-122"/>
              </a:rPr>
              <a:t>、任一时刻有</a:t>
            </a:r>
            <a:r>
              <a:rPr kumimoji="1" lang="en-US" altLang="zh-CN" sz="2400" dirty="0">
                <a:latin typeface="+mn-lt"/>
                <a:ea typeface="黑体" panose="02010609060101010101" pitchFamily="49" charset="-122"/>
              </a:rPr>
              <a:t>70</a:t>
            </a:r>
            <a:r>
              <a:rPr kumimoji="1" lang="zh-CN" altLang="en-US" sz="2400" dirty="0">
                <a:latin typeface="+mn-lt"/>
                <a:ea typeface="黑体" panose="02010609060101010101" pitchFamily="49" charset="-122"/>
              </a:rPr>
              <a:t>－</a:t>
            </a:r>
            <a:r>
              <a:rPr kumimoji="1" lang="en-US" altLang="zh-CN" sz="2400" dirty="0">
                <a:latin typeface="+mn-lt"/>
                <a:ea typeface="黑体" panose="02010609060101010101" pitchFamily="49" charset="-122"/>
              </a:rPr>
              <a:t>86</a:t>
            </a:r>
            <a:r>
              <a:rPr kumimoji="1" lang="zh-CN" altLang="en-US" sz="2400" dirty="0">
                <a:latin typeface="+mn-lt"/>
                <a:ea typeface="黑体" panose="02010609060101010101" pitchFamily="49" charset="-122"/>
              </a:rPr>
              <a:t>台车床工作。</a:t>
            </a:r>
          </a:p>
        </p:txBody>
      </p:sp>
      <p:sp>
        <p:nvSpPr>
          <p:cNvPr id="280582" name="Text Box 6"/>
          <p:cNvSpPr txBox="1">
            <a:spLocks noChangeArrowheads="1"/>
          </p:cNvSpPr>
          <p:nvPr/>
        </p:nvSpPr>
        <p:spPr bwMode="auto">
          <a:xfrm>
            <a:off x="921327" y="2041376"/>
            <a:ext cx="4974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en-US" altLang="zh-CN" sz="2400" dirty="0">
                <a:latin typeface="+mn-lt"/>
                <a:ea typeface="黑体" panose="02010609060101010101" pitchFamily="49" charset="-122"/>
              </a:rPr>
              <a:t>2</a:t>
            </a:r>
            <a:r>
              <a:rPr kumimoji="1" lang="zh-CN" altLang="en-US" sz="2400" dirty="0">
                <a:latin typeface="+mn-lt"/>
                <a:ea typeface="黑体" panose="02010609060101010101" pitchFamily="49" charset="-122"/>
              </a:rPr>
              <a:t>、任一时刻有</a:t>
            </a:r>
            <a:r>
              <a:rPr kumimoji="1" lang="en-US" altLang="zh-CN" sz="2400" dirty="0">
                <a:latin typeface="+mn-lt"/>
                <a:ea typeface="黑体" panose="02010609060101010101" pitchFamily="49" charset="-122"/>
              </a:rPr>
              <a:t>80</a:t>
            </a:r>
            <a:r>
              <a:rPr kumimoji="1" lang="zh-CN" altLang="en-US" sz="2400" dirty="0">
                <a:latin typeface="+mn-lt"/>
                <a:ea typeface="黑体" panose="02010609060101010101" pitchFamily="49" charset="-122"/>
              </a:rPr>
              <a:t>台以上车床工作。</a:t>
            </a:r>
          </a:p>
        </p:txBody>
      </p:sp>
      <p:sp>
        <p:nvSpPr>
          <p:cNvPr id="280583" name="Text Box 7"/>
          <p:cNvSpPr txBox="1">
            <a:spLocks noChangeArrowheads="1"/>
          </p:cNvSpPr>
          <p:nvPr/>
        </p:nvSpPr>
        <p:spPr bwMode="auto">
          <a:xfrm>
            <a:off x="457200" y="2895600"/>
            <a:ext cx="52196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0" hangingPunct="0"/>
            <a:r>
              <a:rPr kumimoji="1" lang="zh-CN" altLang="en-US" sz="2400" dirty="0">
                <a:solidFill>
                  <a:srgbClr val="0000FF"/>
                </a:solidFill>
                <a:latin typeface="+mn-lt"/>
                <a:ea typeface="黑体" panose="02010609060101010101" pitchFamily="49" charset="-122"/>
              </a:rPr>
              <a:t>解  </a:t>
            </a:r>
            <a:r>
              <a:rPr kumimoji="1" lang="zh-CN" altLang="en-US" sz="2400" dirty="0">
                <a:latin typeface="+mn-lt"/>
                <a:ea typeface="黑体" panose="02010609060101010101" pitchFamily="49" charset="-122"/>
              </a:rPr>
              <a:t>设任一时刻工作的车床台数为</a:t>
            </a:r>
            <a:r>
              <a:rPr kumimoji="1" lang="en-US" altLang="zh-CN" sz="2400" i="1" dirty="0">
                <a:latin typeface="+mn-lt"/>
                <a:ea typeface="黑体" panose="02010609060101010101" pitchFamily="49" charset="-122"/>
              </a:rPr>
              <a:t>X </a:t>
            </a:r>
            <a:r>
              <a:rPr kumimoji="1" lang="zh-CN" altLang="en-US" sz="2400" dirty="0">
                <a:latin typeface="+mn-lt"/>
                <a:ea typeface="黑体" panose="02010609060101010101" pitchFamily="49" charset="-122"/>
              </a:rPr>
              <a:t>。</a:t>
            </a:r>
          </a:p>
        </p:txBody>
      </p:sp>
      <p:graphicFrame>
        <p:nvGraphicFramePr>
          <p:cNvPr id="280584" name="Object 8"/>
          <p:cNvGraphicFramePr>
            <a:graphicFrameLocks noChangeAspect="1"/>
          </p:cNvGraphicFramePr>
          <p:nvPr/>
        </p:nvGraphicFramePr>
        <p:xfrm>
          <a:off x="1388269" y="3375016"/>
          <a:ext cx="6599238" cy="598488"/>
        </p:xfrm>
        <a:graphic>
          <a:graphicData uri="http://schemas.openxmlformats.org/presentationml/2006/ole">
            <mc:AlternateContent xmlns:mc="http://schemas.openxmlformats.org/markup-compatibility/2006">
              <mc:Choice xmlns:v="urn:schemas-microsoft-com:vml" Requires="v">
                <p:oleObj spid="_x0000_s34825" name="Equation" r:id="rId3" imgW="4660900" imgH="419100" progId="Equation.3">
                  <p:embed/>
                </p:oleObj>
              </mc:Choice>
              <mc:Fallback>
                <p:oleObj name="Equation" r:id="rId3" imgW="4660900" imgH="4191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8269" y="3375016"/>
                        <a:ext cx="6599238"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5" name="Object 9"/>
          <p:cNvGraphicFramePr>
            <a:graphicFrameLocks noChangeAspect="1"/>
          </p:cNvGraphicFramePr>
          <p:nvPr/>
        </p:nvGraphicFramePr>
        <p:xfrm>
          <a:off x="838200" y="4191000"/>
          <a:ext cx="2239963" cy="501650"/>
        </p:xfrm>
        <a:graphic>
          <a:graphicData uri="http://schemas.openxmlformats.org/presentationml/2006/ole">
            <mc:AlternateContent xmlns:mc="http://schemas.openxmlformats.org/markup-compatibility/2006">
              <mc:Choice xmlns:v="urn:schemas-microsoft-com:vml" Requires="v">
                <p:oleObj spid="_x0000_s34826" name="Equation" r:id="rId5" imgW="1612900" imgH="355600" progId="Equation.3">
                  <p:embed/>
                </p:oleObj>
              </mc:Choice>
              <mc:Fallback>
                <p:oleObj name="Equation" r:id="rId5" imgW="1612900" imgH="3556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191000"/>
                        <a:ext cx="2239963"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6" name="Object 10"/>
          <p:cNvGraphicFramePr>
            <a:graphicFrameLocks noChangeAspect="1"/>
          </p:cNvGraphicFramePr>
          <p:nvPr/>
        </p:nvGraphicFramePr>
        <p:xfrm>
          <a:off x="3048000" y="4038600"/>
          <a:ext cx="3505200" cy="876300"/>
        </p:xfrm>
        <a:graphic>
          <a:graphicData uri="http://schemas.openxmlformats.org/presentationml/2006/ole">
            <mc:AlternateContent xmlns:mc="http://schemas.openxmlformats.org/markup-compatibility/2006">
              <mc:Choice xmlns:v="urn:schemas-microsoft-com:vml" Requires="v">
                <p:oleObj spid="_x0000_s34827" name="Equation" r:id="rId7" imgW="2882900" imgH="723900" progId="Equation.3">
                  <p:embed/>
                </p:oleObj>
              </mc:Choice>
              <mc:Fallback>
                <p:oleObj name="Equation" r:id="rId7" imgW="2882900" imgH="7239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4038600"/>
                        <a:ext cx="35052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7" name="Object 11"/>
          <p:cNvGraphicFramePr>
            <a:graphicFrameLocks noChangeAspect="1"/>
          </p:cNvGraphicFramePr>
          <p:nvPr/>
        </p:nvGraphicFramePr>
        <p:xfrm>
          <a:off x="990600" y="4953000"/>
          <a:ext cx="6781800" cy="477838"/>
        </p:xfrm>
        <a:graphic>
          <a:graphicData uri="http://schemas.openxmlformats.org/presentationml/2006/ole">
            <mc:AlternateContent xmlns:mc="http://schemas.openxmlformats.org/markup-compatibility/2006">
              <mc:Choice xmlns:v="urn:schemas-microsoft-com:vml" Requires="v">
                <p:oleObj spid="_x0000_s34828" name="Equation" r:id="rId9" imgW="5105400" imgH="355600" progId="Equation.3">
                  <p:embed/>
                </p:oleObj>
              </mc:Choice>
              <mc:Fallback>
                <p:oleObj name="Equation" r:id="rId9" imgW="5105400" imgH="3556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953000"/>
                        <a:ext cx="67818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8" name="Object 12"/>
          <p:cNvGraphicFramePr>
            <a:graphicFrameLocks noChangeAspect="1"/>
          </p:cNvGraphicFramePr>
          <p:nvPr/>
        </p:nvGraphicFramePr>
        <p:xfrm>
          <a:off x="914400" y="5746750"/>
          <a:ext cx="3773488" cy="501650"/>
        </p:xfrm>
        <a:graphic>
          <a:graphicData uri="http://schemas.openxmlformats.org/presentationml/2006/ole">
            <mc:AlternateContent xmlns:mc="http://schemas.openxmlformats.org/markup-compatibility/2006">
              <mc:Choice xmlns:v="urn:schemas-microsoft-com:vml" Requires="v">
                <p:oleObj spid="_x0000_s34829" name="Equation" r:id="rId11" imgW="2705100" imgH="355600" progId="Equation.3">
                  <p:embed/>
                </p:oleObj>
              </mc:Choice>
              <mc:Fallback>
                <p:oleObj name="Equation" r:id="rId11" imgW="2705100" imgH="3556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5746750"/>
                        <a:ext cx="37734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89" name="Object 13"/>
          <p:cNvGraphicFramePr>
            <a:graphicFrameLocks noChangeAspect="1"/>
          </p:cNvGraphicFramePr>
          <p:nvPr/>
        </p:nvGraphicFramePr>
        <p:xfrm>
          <a:off x="4800600" y="5746750"/>
          <a:ext cx="2209800" cy="495300"/>
        </p:xfrm>
        <a:graphic>
          <a:graphicData uri="http://schemas.openxmlformats.org/presentationml/2006/ole">
            <mc:AlternateContent xmlns:mc="http://schemas.openxmlformats.org/markup-compatibility/2006">
              <mc:Choice xmlns:v="urn:schemas-microsoft-com:vml" Requires="v">
                <p:oleObj spid="_x0000_s34830" name="Equation" r:id="rId13" imgW="1612900" imgH="355600" progId="Equation.3">
                  <p:embed/>
                </p:oleObj>
              </mc:Choice>
              <mc:Fallback>
                <p:oleObj name="Equation" r:id="rId13" imgW="1612900" imgH="35560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600" y="5746750"/>
                        <a:ext cx="22098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0590" name="Object 14"/>
          <p:cNvGraphicFramePr>
            <a:graphicFrameLocks noChangeAspect="1"/>
          </p:cNvGraphicFramePr>
          <p:nvPr/>
        </p:nvGraphicFramePr>
        <p:xfrm>
          <a:off x="5501497" y="2910840"/>
          <a:ext cx="1714500" cy="480060"/>
        </p:xfrm>
        <a:graphic>
          <a:graphicData uri="http://schemas.openxmlformats.org/presentationml/2006/ole">
            <mc:AlternateContent xmlns:mc="http://schemas.openxmlformats.org/markup-compatibility/2006">
              <mc:Choice xmlns:v="urn:schemas-microsoft-com:vml" Requires="v">
                <p:oleObj spid="_x0000_s34831" name="Equation" r:id="rId15" imgW="2857500" imgH="800100" progId="Equation.DSMT4">
                  <p:embed/>
                </p:oleObj>
              </mc:Choice>
              <mc:Fallback>
                <p:oleObj name="Equation" r:id="rId15" imgW="2857500" imgH="800100" progId="Equation.DSMT4">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1497" y="2910840"/>
                        <a:ext cx="171450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0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0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05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05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05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0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05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5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0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1" grpId="0"/>
      <p:bldP spid="280582" grpId="0"/>
      <p:bldP spid="28058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bwMode="auto">
          <a:xfrm>
            <a:off x="519113" y="552450"/>
            <a:ext cx="8624887" cy="533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lstStyle/>
          <a:p>
            <a:pPr algn="l"/>
            <a:r>
              <a:rPr lang="zh-CN" altLang="en-US" sz="2400" b="0" dirty="0">
                <a:solidFill>
                  <a:srgbClr val="0000FF"/>
                </a:solidFill>
                <a:latin typeface="+mn-lt"/>
                <a:ea typeface="黑体" panose="02010609060101010101" pitchFamily="49" charset="-122"/>
              </a:rPr>
              <a:t>例</a:t>
            </a:r>
            <a:r>
              <a:rPr lang="en-US" altLang="zh-CN" sz="2400" b="0" dirty="0">
                <a:solidFill>
                  <a:srgbClr val="0000FF"/>
                </a:solidFill>
                <a:latin typeface="+mn-lt"/>
                <a:ea typeface="黑体" panose="02010609060101010101" pitchFamily="49" charset="-122"/>
              </a:rPr>
              <a:t>4</a:t>
            </a:r>
            <a:r>
              <a:rPr lang="zh-CN" altLang="en-US" sz="2400" b="0" dirty="0">
                <a:latin typeface="+mn-lt"/>
                <a:ea typeface="黑体" panose="02010609060101010101" pitchFamily="49" charset="-122"/>
              </a:rPr>
              <a:t>  利用  ⑴ 契比雪夫不等式 </a:t>
            </a:r>
          </a:p>
        </p:txBody>
      </p:sp>
      <p:sp>
        <p:nvSpPr>
          <p:cNvPr id="231427" name="Text Box 3"/>
          <p:cNvSpPr txBox="1">
            <a:spLocks noChangeArrowheads="1"/>
          </p:cNvSpPr>
          <p:nvPr/>
        </p:nvSpPr>
        <p:spPr bwMode="auto">
          <a:xfrm>
            <a:off x="2152650" y="1176338"/>
            <a:ext cx="3259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mn-lt"/>
                <a:ea typeface="黑体" panose="02010609060101010101" pitchFamily="49" charset="-122"/>
              </a:rPr>
              <a:t>⑵  中心极限定理</a:t>
            </a:r>
          </a:p>
        </p:txBody>
      </p:sp>
      <p:sp>
        <p:nvSpPr>
          <p:cNvPr id="231428" name="Text Box 4"/>
          <p:cNvSpPr txBox="1">
            <a:spLocks noChangeArrowheads="1"/>
          </p:cNvSpPr>
          <p:nvPr/>
        </p:nvSpPr>
        <p:spPr bwMode="auto">
          <a:xfrm>
            <a:off x="533400" y="1819275"/>
            <a:ext cx="72939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分别确定投掷一枚均匀硬币的次数，使得出现“正面</a:t>
            </a:r>
          </a:p>
        </p:txBody>
      </p:sp>
      <p:sp>
        <p:nvSpPr>
          <p:cNvPr id="231429" name="Text Box 5"/>
          <p:cNvSpPr txBox="1">
            <a:spLocks noChangeArrowheads="1"/>
          </p:cNvSpPr>
          <p:nvPr/>
        </p:nvSpPr>
        <p:spPr bwMode="auto">
          <a:xfrm>
            <a:off x="514350" y="2457450"/>
            <a:ext cx="6571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向上”的频率在</a:t>
            </a:r>
            <a:r>
              <a:rPr kumimoji="1" lang="en-US" altLang="zh-CN" sz="2400">
                <a:latin typeface="+mn-lt"/>
                <a:ea typeface="黑体" panose="02010609060101010101" pitchFamily="49" charset="-122"/>
              </a:rPr>
              <a:t>0.4</a:t>
            </a:r>
            <a:r>
              <a:rPr kumimoji="1" lang="zh-CN" altLang="en-US" sz="2400">
                <a:latin typeface="+mn-lt"/>
                <a:ea typeface="黑体" panose="02010609060101010101" pitchFamily="49" charset="-122"/>
              </a:rPr>
              <a:t>到</a:t>
            </a:r>
            <a:r>
              <a:rPr kumimoji="1" lang="en-US" altLang="zh-CN" sz="2400">
                <a:latin typeface="+mn-lt"/>
                <a:ea typeface="黑体" panose="02010609060101010101" pitchFamily="49" charset="-122"/>
              </a:rPr>
              <a:t>0.6</a:t>
            </a:r>
            <a:r>
              <a:rPr kumimoji="1" lang="zh-CN" altLang="en-US" sz="2400">
                <a:latin typeface="+mn-lt"/>
                <a:ea typeface="黑体" panose="02010609060101010101" pitchFamily="49" charset="-122"/>
              </a:rPr>
              <a:t>之间的概率不小于</a:t>
            </a:r>
            <a:r>
              <a:rPr kumimoji="1" lang="en-US" altLang="zh-CN" sz="2400">
                <a:latin typeface="+mn-lt"/>
                <a:ea typeface="黑体" panose="02010609060101010101" pitchFamily="49" charset="-122"/>
              </a:rPr>
              <a:t>0.9</a:t>
            </a:r>
            <a:r>
              <a:rPr kumimoji="1" lang="zh-CN" altLang="en-US" sz="2400">
                <a:latin typeface="+mn-lt"/>
                <a:ea typeface="黑体" panose="02010609060101010101" pitchFamily="49" charset="-122"/>
              </a:rPr>
              <a:t>。</a:t>
            </a:r>
          </a:p>
        </p:txBody>
      </p:sp>
      <p:sp>
        <p:nvSpPr>
          <p:cNvPr id="231430" name="Text Box 6"/>
          <p:cNvSpPr txBox="1">
            <a:spLocks noChangeArrowheads="1"/>
          </p:cNvSpPr>
          <p:nvPr/>
        </p:nvSpPr>
        <p:spPr bwMode="auto">
          <a:xfrm>
            <a:off x="304800" y="3186113"/>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solidFill>
                  <a:srgbClr val="0000FF"/>
                </a:solidFill>
                <a:latin typeface="+mn-lt"/>
                <a:ea typeface="黑体" panose="02010609060101010101" pitchFamily="49" charset="-122"/>
              </a:rPr>
              <a:t>解</a:t>
            </a:r>
          </a:p>
        </p:txBody>
      </p:sp>
      <p:sp>
        <p:nvSpPr>
          <p:cNvPr id="231431" name="Text Box 7"/>
          <p:cNvSpPr txBox="1">
            <a:spLocks noChangeArrowheads="1"/>
          </p:cNvSpPr>
          <p:nvPr/>
        </p:nvSpPr>
        <p:spPr bwMode="auto">
          <a:xfrm>
            <a:off x="900113" y="3205163"/>
            <a:ext cx="5373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设 </a:t>
            </a:r>
            <a:r>
              <a:rPr kumimoji="1" lang="en-US" altLang="zh-CN" sz="2400" i="1" dirty="0">
                <a:latin typeface="+mn-lt"/>
                <a:ea typeface="黑体" panose="02010609060101010101" pitchFamily="49" charset="-122"/>
              </a:rPr>
              <a:t>X </a:t>
            </a:r>
            <a:r>
              <a:rPr kumimoji="1" lang="zh-CN" altLang="en-US" sz="2400" dirty="0">
                <a:latin typeface="+mn-lt"/>
                <a:ea typeface="黑体" panose="02010609060101010101" pitchFamily="49" charset="-122"/>
              </a:rPr>
              <a:t>表示正面出现的次数（</a:t>
            </a:r>
            <a:r>
              <a:rPr kumimoji="1" lang="en-US" altLang="zh-CN" sz="2400" i="1" dirty="0">
                <a:latin typeface="+mn-lt"/>
                <a:ea typeface="黑体" panose="02010609060101010101" pitchFamily="49" charset="-122"/>
              </a:rPr>
              <a:t>n </a:t>
            </a:r>
            <a:r>
              <a:rPr kumimoji="1" lang="zh-CN" altLang="en-US" sz="2400" dirty="0">
                <a:latin typeface="+mn-lt"/>
                <a:ea typeface="黑体" panose="02010609060101010101" pitchFamily="49" charset="-122"/>
              </a:rPr>
              <a:t>次试验）</a:t>
            </a:r>
          </a:p>
        </p:txBody>
      </p:sp>
      <p:graphicFrame>
        <p:nvGraphicFramePr>
          <p:cNvPr id="231432" name="Object 8"/>
          <p:cNvGraphicFramePr>
            <a:graphicFrameLocks noChangeAspect="1"/>
          </p:cNvGraphicFramePr>
          <p:nvPr/>
        </p:nvGraphicFramePr>
        <p:xfrm>
          <a:off x="6032074" y="3245419"/>
          <a:ext cx="2106612" cy="431800"/>
        </p:xfrm>
        <a:graphic>
          <a:graphicData uri="http://schemas.openxmlformats.org/presentationml/2006/ole">
            <mc:AlternateContent xmlns:mc="http://schemas.openxmlformats.org/markup-compatibility/2006">
              <mc:Choice xmlns:v="urn:schemas-microsoft-com:vml" Requires="v">
                <p:oleObj spid="_x0000_s35846" name="Equation" r:id="rId3" imgW="3175000" imgH="660400" progId="Equation.DSMT4">
                  <p:embed/>
                </p:oleObj>
              </mc:Choice>
              <mc:Fallback>
                <p:oleObj name="Equation" r:id="rId3" imgW="3175000" imgH="6604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074" y="3245419"/>
                        <a:ext cx="2106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1433" name="Text Box 9"/>
          <p:cNvSpPr txBox="1">
            <a:spLocks noChangeArrowheads="1"/>
          </p:cNvSpPr>
          <p:nvPr/>
        </p:nvSpPr>
        <p:spPr bwMode="auto">
          <a:xfrm>
            <a:off x="900113" y="3749179"/>
            <a:ext cx="3433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⑴ </a:t>
            </a:r>
            <a:r>
              <a:rPr kumimoji="1" lang="zh-CN" altLang="en-US" sz="2400" dirty="0">
                <a:solidFill>
                  <a:srgbClr val="FF33CC"/>
                </a:solidFill>
                <a:latin typeface="+mn-lt"/>
                <a:ea typeface="黑体" panose="02010609060101010101" pitchFamily="49" charset="-122"/>
              </a:rPr>
              <a:t>利用契比雪夫不等式</a:t>
            </a:r>
          </a:p>
        </p:txBody>
      </p:sp>
      <p:graphicFrame>
        <p:nvGraphicFramePr>
          <p:cNvPr id="231434" name="Object 10"/>
          <p:cNvGraphicFramePr>
            <a:graphicFrameLocks noChangeAspect="1"/>
          </p:cNvGraphicFramePr>
          <p:nvPr/>
        </p:nvGraphicFramePr>
        <p:xfrm>
          <a:off x="1141413" y="5216525"/>
          <a:ext cx="2894012" cy="1031875"/>
        </p:xfrm>
        <a:graphic>
          <a:graphicData uri="http://schemas.openxmlformats.org/presentationml/2006/ole">
            <mc:AlternateContent xmlns:mc="http://schemas.openxmlformats.org/markup-compatibility/2006">
              <mc:Choice xmlns:v="urn:schemas-microsoft-com:vml" Requires="v">
                <p:oleObj spid="_x0000_s35847" name="Equation" r:id="rId5" imgW="4356100" imgH="1562100" progId="Equation.DSMT4">
                  <p:embed/>
                </p:oleObj>
              </mc:Choice>
              <mc:Fallback>
                <p:oleObj name="Equation" r:id="rId5" imgW="4356100" imgH="15621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413" y="5216525"/>
                        <a:ext cx="2894012"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5" name="Object 11"/>
          <p:cNvGraphicFramePr>
            <a:graphicFrameLocks noChangeAspect="1"/>
          </p:cNvGraphicFramePr>
          <p:nvPr/>
        </p:nvGraphicFramePr>
        <p:xfrm>
          <a:off x="3518693" y="4290715"/>
          <a:ext cx="2625725" cy="904875"/>
        </p:xfrm>
        <a:graphic>
          <a:graphicData uri="http://schemas.openxmlformats.org/presentationml/2006/ole">
            <mc:AlternateContent xmlns:mc="http://schemas.openxmlformats.org/markup-compatibility/2006">
              <mc:Choice xmlns:v="urn:schemas-microsoft-com:vml" Requires="v">
                <p:oleObj spid="_x0000_s35848" name="Equation" r:id="rId7" imgW="3962400" imgH="1371600" progId="Equation.DSMT4">
                  <p:embed/>
                </p:oleObj>
              </mc:Choice>
              <mc:Fallback>
                <p:oleObj name="Equation" r:id="rId7" imgW="3962400" imgH="13716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8693" y="4290715"/>
                        <a:ext cx="2625725" cy="90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6" name="Object 12"/>
          <p:cNvGraphicFramePr>
            <a:graphicFrameLocks noChangeAspect="1"/>
          </p:cNvGraphicFramePr>
          <p:nvPr/>
        </p:nvGraphicFramePr>
        <p:xfrm>
          <a:off x="4010025" y="5545138"/>
          <a:ext cx="3398838" cy="431800"/>
        </p:xfrm>
        <a:graphic>
          <a:graphicData uri="http://schemas.openxmlformats.org/presentationml/2006/ole">
            <mc:AlternateContent xmlns:mc="http://schemas.openxmlformats.org/markup-compatibility/2006">
              <mc:Choice xmlns:v="urn:schemas-microsoft-com:vml" Requires="v">
                <p:oleObj spid="_x0000_s35849" name="Equation" r:id="rId9" imgW="5118100" imgH="660400" progId="Equation.DSMT4">
                  <p:embed/>
                </p:oleObj>
              </mc:Choice>
              <mc:Fallback>
                <p:oleObj name="Equation" r:id="rId9" imgW="5118100" imgH="6604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0025" y="5545138"/>
                        <a:ext cx="33988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14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14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14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14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14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1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0" grpId="0"/>
      <p:bldP spid="231431" grpId="0"/>
      <p:bldP spid="2314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450" name="Object 2"/>
          <p:cNvGraphicFramePr>
            <a:graphicFrameLocks noChangeAspect="1"/>
          </p:cNvGraphicFramePr>
          <p:nvPr/>
        </p:nvGraphicFramePr>
        <p:xfrm>
          <a:off x="838200" y="661987"/>
          <a:ext cx="6107112" cy="1031875"/>
        </p:xfrm>
        <a:graphic>
          <a:graphicData uri="http://schemas.openxmlformats.org/presentationml/2006/ole">
            <mc:AlternateContent xmlns:mc="http://schemas.openxmlformats.org/markup-compatibility/2006">
              <mc:Choice xmlns:v="urn:schemas-microsoft-com:vml" Requires="v">
                <p:oleObj spid="_x0000_s36872" name="Equation" r:id="rId3" imgW="9207500" imgH="1562100" progId="Equation.DSMT4">
                  <p:embed/>
                </p:oleObj>
              </mc:Choice>
              <mc:Fallback>
                <p:oleObj name="Equation" r:id="rId3" imgW="9207500" imgH="1562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61987"/>
                        <a:ext cx="6107112"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1" name="Object 3"/>
          <p:cNvGraphicFramePr>
            <a:graphicFrameLocks noChangeAspect="1"/>
          </p:cNvGraphicFramePr>
          <p:nvPr/>
        </p:nvGraphicFramePr>
        <p:xfrm>
          <a:off x="838200" y="1925638"/>
          <a:ext cx="3481388" cy="1030287"/>
        </p:xfrm>
        <a:graphic>
          <a:graphicData uri="http://schemas.openxmlformats.org/presentationml/2006/ole">
            <mc:AlternateContent xmlns:mc="http://schemas.openxmlformats.org/markup-compatibility/2006">
              <mc:Choice xmlns:v="urn:schemas-microsoft-com:vml" Requires="v">
                <p:oleObj spid="_x0000_s36873" name="Equation" r:id="rId5" imgW="5245100" imgH="1562100" progId="Equation.DSMT4">
                  <p:embed/>
                </p:oleObj>
              </mc:Choice>
              <mc:Fallback>
                <p:oleObj name="Equation" r:id="rId5" imgW="5245100" imgH="1562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925638"/>
                        <a:ext cx="3481388"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2" name="Object 4"/>
          <p:cNvGraphicFramePr>
            <a:graphicFrameLocks noChangeAspect="1"/>
          </p:cNvGraphicFramePr>
          <p:nvPr/>
        </p:nvGraphicFramePr>
        <p:xfrm>
          <a:off x="4419600" y="2230582"/>
          <a:ext cx="828675" cy="347662"/>
        </p:xfrm>
        <a:graphic>
          <a:graphicData uri="http://schemas.openxmlformats.org/presentationml/2006/ole">
            <mc:AlternateContent xmlns:mc="http://schemas.openxmlformats.org/markup-compatibility/2006">
              <mc:Choice xmlns:v="urn:schemas-microsoft-com:vml" Requires="v">
                <p:oleObj spid="_x0000_s36874" name="Equation" r:id="rId7" imgW="1244600" imgH="533400" progId="Equation.DSMT4">
                  <p:embed/>
                </p:oleObj>
              </mc:Choice>
              <mc:Fallback>
                <p:oleObj name="Equation" r:id="rId7" imgW="1244600" imgH="5334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2230582"/>
                        <a:ext cx="82867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3" name="Text Box 5"/>
          <p:cNvSpPr txBox="1">
            <a:spLocks noChangeArrowheads="1"/>
          </p:cNvSpPr>
          <p:nvPr/>
        </p:nvSpPr>
        <p:spPr bwMode="auto">
          <a:xfrm>
            <a:off x="304800" y="3138488"/>
            <a:ext cx="36957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400" dirty="0">
                <a:latin typeface="+mn-lt"/>
                <a:ea typeface="黑体" panose="02010609060101010101" pitchFamily="49" charset="-122"/>
              </a:rPr>
              <a:t>由契比雪夫不等式</a:t>
            </a:r>
          </a:p>
        </p:txBody>
      </p:sp>
      <p:graphicFrame>
        <p:nvGraphicFramePr>
          <p:cNvPr id="232454" name="Object 6"/>
          <p:cNvGraphicFramePr>
            <a:graphicFrameLocks noChangeAspect="1"/>
          </p:cNvGraphicFramePr>
          <p:nvPr/>
        </p:nvGraphicFramePr>
        <p:xfrm>
          <a:off x="850900" y="3713163"/>
          <a:ext cx="5195888" cy="1030287"/>
        </p:xfrm>
        <a:graphic>
          <a:graphicData uri="http://schemas.openxmlformats.org/presentationml/2006/ole">
            <mc:AlternateContent xmlns:mc="http://schemas.openxmlformats.org/markup-compatibility/2006">
              <mc:Choice xmlns:v="urn:schemas-microsoft-com:vml" Requires="v">
                <p:oleObj spid="_x0000_s36875" name="Equation" r:id="rId9" imgW="7835900" imgH="1562100" progId="Equation.DSMT4">
                  <p:embed/>
                </p:oleObj>
              </mc:Choice>
              <mc:Fallback>
                <p:oleObj name="Equation" r:id="rId9" imgW="7835900" imgH="15621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0900" y="3713163"/>
                        <a:ext cx="5195888"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455" name="Object 7"/>
          <p:cNvGraphicFramePr>
            <a:graphicFrameLocks noChangeAspect="1"/>
          </p:cNvGraphicFramePr>
          <p:nvPr/>
        </p:nvGraphicFramePr>
        <p:xfrm>
          <a:off x="6172200" y="4052888"/>
          <a:ext cx="828675" cy="347662"/>
        </p:xfrm>
        <a:graphic>
          <a:graphicData uri="http://schemas.openxmlformats.org/presentationml/2006/ole">
            <mc:AlternateContent xmlns:mc="http://schemas.openxmlformats.org/markup-compatibility/2006">
              <mc:Choice xmlns:v="urn:schemas-microsoft-com:vml" Requires="v">
                <p:oleObj spid="_x0000_s36876" name="Equation" r:id="rId11" imgW="1244600" imgH="533400" progId="Equation.DSMT4">
                  <p:embed/>
                </p:oleObj>
              </mc:Choice>
              <mc:Fallback>
                <p:oleObj name="Equation" r:id="rId11" imgW="1244600" imgH="5334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72200" y="4052888"/>
                        <a:ext cx="82867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6" name="Text Box 8"/>
          <p:cNvSpPr txBox="1">
            <a:spLocks noChangeArrowheads="1"/>
          </p:cNvSpPr>
          <p:nvPr/>
        </p:nvSpPr>
        <p:spPr bwMode="auto">
          <a:xfrm>
            <a:off x="381000" y="5272088"/>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dirty="0">
                <a:latin typeface="+mn-lt"/>
                <a:ea typeface="黑体" panose="02010609060101010101" pitchFamily="49" charset="-122"/>
              </a:rPr>
              <a:t>所以</a:t>
            </a:r>
          </a:p>
        </p:txBody>
      </p:sp>
      <p:graphicFrame>
        <p:nvGraphicFramePr>
          <p:cNvPr id="232457" name="Object 9"/>
          <p:cNvGraphicFramePr>
            <a:graphicFrameLocks noChangeAspect="1"/>
          </p:cNvGraphicFramePr>
          <p:nvPr/>
        </p:nvGraphicFramePr>
        <p:xfrm>
          <a:off x="1373187" y="5362575"/>
          <a:ext cx="1222375" cy="347663"/>
        </p:xfrm>
        <a:graphic>
          <a:graphicData uri="http://schemas.openxmlformats.org/presentationml/2006/ole">
            <mc:AlternateContent xmlns:mc="http://schemas.openxmlformats.org/markup-compatibility/2006">
              <mc:Choice xmlns:v="urn:schemas-microsoft-com:vml" Requires="v">
                <p:oleObj spid="_x0000_s36877" name="Equation" r:id="rId13" imgW="1841500" imgH="533400" progId="Equation.DSMT4">
                  <p:embed/>
                </p:oleObj>
              </mc:Choice>
              <mc:Fallback>
                <p:oleObj name="Equation" r:id="rId13" imgW="1841500" imgH="5334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3187" y="5362575"/>
                        <a:ext cx="122237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4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4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4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4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2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3" grpId="0"/>
      <p:bldP spid="23245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474" name="Object 2"/>
          <p:cNvGraphicFramePr>
            <a:graphicFrameLocks noChangeAspect="1"/>
          </p:cNvGraphicFramePr>
          <p:nvPr/>
        </p:nvGraphicFramePr>
        <p:xfrm>
          <a:off x="801688" y="2454275"/>
          <a:ext cx="7275512" cy="974725"/>
        </p:xfrm>
        <a:graphic>
          <a:graphicData uri="http://schemas.openxmlformats.org/presentationml/2006/ole">
            <mc:AlternateContent xmlns:mc="http://schemas.openxmlformats.org/markup-compatibility/2006">
              <mc:Choice xmlns:v="urn:schemas-microsoft-com:vml" Requires="v">
                <p:oleObj spid="_x0000_s37898" name="Equation" r:id="rId3" imgW="10960100" imgH="1485900" progId="Equation.DSMT4">
                  <p:embed/>
                </p:oleObj>
              </mc:Choice>
              <mc:Fallback>
                <p:oleObj name="Equation" r:id="rId3" imgW="10960100" imgH="14859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88" y="2454275"/>
                        <a:ext cx="7275512"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75" name="Object 3"/>
          <p:cNvGraphicFramePr>
            <a:graphicFrameLocks noChangeAspect="1"/>
          </p:cNvGraphicFramePr>
          <p:nvPr/>
        </p:nvGraphicFramePr>
        <p:xfrm>
          <a:off x="3652693" y="797214"/>
          <a:ext cx="2106612" cy="431800"/>
        </p:xfrm>
        <a:graphic>
          <a:graphicData uri="http://schemas.openxmlformats.org/presentationml/2006/ole">
            <mc:AlternateContent xmlns:mc="http://schemas.openxmlformats.org/markup-compatibility/2006">
              <mc:Choice xmlns:v="urn:schemas-microsoft-com:vml" Requires="v">
                <p:oleObj spid="_x0000_s37899" name="Equation" r:id="rId5" imgW="3175000" imgH="660400" progId="Equation.DSMT4">
                  <p:embed/>
                </p:oleObj>
              </mc:Choice>
              <mc:Fallback>
                <p:oleObj name="Equation" r:id="rId5" imgW="3175000" imgH="660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2693" y="797214"/>
                        <a:ext cx="21066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77" name="Rectangle 5"/>
          <p:cNvSpPr>
            <a:spLocks noChangeArrowheads="1"/>
          </p:cNvSpPr>
          <p:nvPr/>
        </p:nvSpPr>
        <p:spPr bwMode="auto">
          <a:xfrm>
            <a:off x="533400" y="1524000"/>
            <a:ext cx="4724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mn-lt"/>
                <a:ea typeface="黑体" panose="02010609060101010101" pitchFamily="49" charset="-122"/>
              </a:rPr>
              <a:t>由德莫佛</a:t>
            </a:r>
            <a:r>
              <a:rPr kumimoji="1" lang="en-US" altLang="zh-CN" sz="2400">
                <a:latin typeface="+mn-lt"/>
                <a:ea typeface="黑体" panose="02010609060101010101" pitchFamily="49" charset="-122"/>
              </a:rPr>
              <a:t>-</a:t>
            </a:r>
            <a:r>
              <a:rPr kumimoji="1" lang="zh-CN" altLang="en-US" sz="2400">
                <a:latin typeface="+mn-lt"/>
                <a:ea typeface="黑体" panose="02010609060101010101" pitchFamily="49" charset="-122"/>
              </a:rPr>
              <a:t>拉普拉斯定理得</a:t>
            </a:r>
          </a:p>
        </p:txBody>
      </p:sp>
      <p:graphicFrame>
        <p:nvGraphicFramePr>
          <p:cNvPr id="233478" name="Object 6"/>
          <p:cNvGraphicFramePr>
            <a:graphicFrameLocks noChangeAspect="1"/>
          </p:cNvGraphicFramePr>
          <p:nvPr/>
        </p:nvGraphicFramePr>
        <p:xfrm>
          <a:off x="4119563" y="1585912"/>
          <a:ext cx="2738437" cy="431800"/>
        </p:xfrm>
        <a:graphic>
          <a:graphicData uri="http://schemas.openxmlformats.org/presentationml/2006/ole">
            <mc:AlternateContent xmlns:mc="http://schemas.openxmlformats.org/markup-compatibility/2006">
              <mc:Choice xmlns:v="urn:schemas-microsoft-com:vml" Requires="v">
                <p:oleObj spid="_x0000_s37900" name="Equation" r:id="rId7" imgW="4127500" imgH="660400" progId="Equation.DSMT4">
                  <p:embed/>
                </p:oleObj>
              </mc:Choice>
              <mc:Fallback>
                <p:oleObj name="Equation" r:id="rId7" imgW="4127500" imgH="660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9563" y="1585912"/>
                        <a:ext cx="273843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79" name="Object 7"/>
          <p:cNvGraphicFramePr>
            <a:graphicFrameLocks noChangeAspect="1"/>
          </p:cNvGraphicFramePr>
          <p:nvPr/>
        </p:nvGraphicFramePr>
        <p:xfrm>
          <a:off x="846138" y="3749675"/>
          <a:ext cx="3649662" cy="974725"/>
        </p:xfrm>
        <a:graphic>
          <a:graphicData uri="http://schemas.openxmlformats.org/presentationml/2006/ole">
            <mc:AlternateContent xmlns:mc="http://schemas.openxmlformats.org/markup-compatibility/2006">
              <mc:Choice xmlns:v="urn:schemas-microsoft-com:vml" Requires="v">
                <p:oleObj spid="_x0000_s37901" name="Equation" r:id="rId9" imgW="5499100" imgH="1485900" progId="Equation.DSMT4">
                  <p:embed/>
                </p:oleObj>
              </mc:Choice>
              <mc:Fallback>
                <p:oleObj name="Equation" r:id="rId9" imgW="5499100" imgH="14859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138" y="3749675"/>
                        <a:ext cx="3649662"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0" name="Object 8"/>
          <p:cNvGraphicFramePr>
            <a:graphicFrameLocks noChangeAspect="1"/>
          </p:cNvGraphicFramePr>
          <p:nvPr/>
        </p:nvGraphicFramePr>
        <p:xfrm>
          <a:off x="4598988" y="3733800"/>
          <a:ext cx="3173412" cy="974725"/>
        </p:xfrm>
        <a:graphic>
          <a:graphicData uri="http://schemas.openxmlformats.org/presentationml/2006/ole">
            <mc:AlternateContent xmlns:mc="http://schemas.openxmlformats.org/markup-compatibility/2006">
              <mc:Choice xmlns:v="urn:schemas-microsoft-com:vml" Requires="v">
                <p:oleObj spid="_x0000_s37902" name="Equation" r:id="rId11" imgW="4787900" imgH="1485900" progId="Equation.DSMT4">
                  <p:embed/>
                </p:oleObj>
              </mc:Choice>
              <mc:Fallback>
                <p:oleObj name="Equation" r:id="rId11" imgW="4787900" imgH="14859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8988" y="3733800"/>
                        <a:ext cx="3173412"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1" name="Object 9"/>
          <p:cNvGraphicFramePr>
            <a:graphicFrameLocks noChangeAspect="1"/>
          </p:cNvGraphicFramePr>
          <p:nvPr/>
        </p:nvGraphicFramePr>
        <p:xfrm>
          <a:off x="857250" y="4933950"/>
          <a:ext cx="2765425" cy="487363"/>
        </p:xfrm>
        <a:graphic>
          <a:graphicData uri="http://schemas.openxmlformats.org/presentationml/2006/ole">
            <mc:AlternateContent xmlns:mc="http://schemas.openxmlformats.org/markup-compatibility/2006">
              <mc:Choice xmlns:v="urn:schemas-microsoft-com:vml" Requires="v">
                <p:oleObj spid="_x0000_s37903" name="Equation" r:id="rId13" imgW="4165600" imgH="736600" progId="Equation.DSMT4">
                  <p:embed/>
                </p:oleObj>
              </mc:Choice>
              <mc:Fallback>
                <p:oleObj name="Equation" r:id="rId13" imgW="4165600" imgH="736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250" y="4933950"/>
                        <a:ext cx="276542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2" name="Object 10"/>
          <p:cNvGraphicFramePr>
            <a:graphicFrameLocks noChangeAspect="1"/>
          </p:cNvGraphicFramePr>
          <p:nvPr/>
        </p:nvGraphicFramePr>
        <p:xfrm>
          <a:off x="3810000" y="5041106"/>
          <a:ext cx="2008187" cy="349250"/>
        </p:xfrm>
        <a:graphic>
          <a:graphicData uri="http://schemas.openxmlformats.org/presentationml/2006/ole">
            <mc:AlternateContent xmlns:mc="http://schemas.openxmlformats.org/markup-compatibility/2006">
              <mc:Choice xmlns:v="urn:schemas-microsoft-com:vml" Requires="v">
                <p:oleObj spid="_x0000_s37904" name="Equation" r:id="rId15" imgW="3022600" imgH="533400" progId="Equation.DSMT4">
                  <p:embed/>
                </p:oleObj>
              </mc:Choice>
              <mc:Fallback>
                <p:oleObj name="Equation" r:id="rId15" imgW="3022600" imgH="5334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0" y="5041106"/>
                        <a:ext cx="2008187"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3" name="Object 11"/>
          <p:cNvGraphicFramePr>
            <a:graphicFrameLocks noChangeAspect="1"/>
          </p:cNvGraphicFramePr>
          <p:nvPr/>
        </p:nvGraphicFramePr>
        <p:xfrm>
          <a:off x="862013" y="5864225"/>
          <a:ext cx="1881187" cy="460375"/>
        </p:xfrm>
        <a:graphic>
          <a:graphicData uri="http://schemas.openxmlformats.org/presentationml/2006/ole">
            <mc:AlternateContent xmlns:mc="http://schemas.openxmlformats.org/markup-compatibility/2006">
              <mc:Choice xmlns:v="urn:schemas-microsoft-com:vml" Requires="v">
                <p:oleObj spid="_x0000_s37905" name="Equation" r:id="rId17" imgW="2832100" imgH="698500" progId="Equation.DSMT4">
                  <p:embed/>
                </p:oleObj>
              </mc:Choice>
              <mc:Fallback>
                <p:oleObj name="Equation" r:id="rId17" imgW="2832100" imgH="6985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2013" y="5864225"/>
                        <a:ext cx="1881187"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2458" name="Text Box 10"/>
          <p:cNvSpPr txBox="1">
            <a:spLocks noChangeArrowheads="1"/>
          </p:cNvSpPr>
          <p:nvPr/>
        </p:nvSpPr>
        <p:spPr bwMode="auto">
          <a:xfrm>
            <a:off x="499745" y="725488"/>
            <a:ext cx="3122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400">
                <a:latin typeface="+mn-lt"/>
                <a:ea typeface="黑体" panose="02010609060101010101" pitchFamily="49" charset="-122"/>
              </a:rPr>
              <a:t>⑵  </a:t>
            </a:r>
            <a:r>
              <a:rPr kumimoji="1" lang="zh-CN" altLang="en-US" sz="2400">
                <a:solidFill>
                  <a:srgbClr val="FF33CC"/>
                </a:solidFill>
                <a:latin typeface="+mn-lt"/>
                <a:ea typeface="黑体" panose="02010609060101010101" pitchFamily="49" charset="-122"/>
              </a:rPr>
              <a:t>利用中心极限定理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4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34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34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34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34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34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3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7"/>
          <p:cNvSpPr txBox="1"/>
          <p:nvPr/>
        </p:nvSpPr>
        <p:spPr>
          <a:xfrm>
            <a:off x="1401763" y="1366838"/>
            <a:ext cx="593344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设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baseline="-25000" dirty="0">
                <a:solidFill>
                  <a:srgbClr val="000000"/>
                </a:solidFill>
                <a:latin typeface="Times New Roman" panose="02020603050405020304" pitchFamily="18" charset="0"/>
                <a:ea typeface="华文细黑" panose="02010600040101010101" pitchFamily="2" charset="-122"/>
              </a:rPr>
              <a:t>1 </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i="1" dirty="0">
                <a:solidFill>
                  <a:srgbClr val="000000"/>
                </a:solidFill>
                <a:latin typeface="Times New Roman" panose="02020603050405020304" pitchFamily="18" charset="0"/>
                <a:ea typeface="华文细黑" panose="02010600040101010101" pitchFamily="2" charset="-122"/>
              </a:rPr>
              <a:t>X</a:t>
            </a:r>
            <a:r>
              <a:rPr lang="en-US" altLang="zh-CN" sz="2400" b="1" baseline="-25000" dirty="0">
                <a:solidFill>
                  <a:srgbClr val="000000"/>
                </a:solidFill>
                <a:latin typeface="Times New Roman" panose="02020603050405020304" pitchFamily="18" charset="0"/>
                <a:ea typeface="华文细黑" panose="02010600040101010101" pitchFamily="2" charset="-122"/>
              </a:rPr>
              <a:t>2 </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dirty="0">
                <a:solidFill>
                  <a:srgbClr val="000000"/>
                </a:solidFill>
                <a:latin typeface="华文细黑" panose="02010600040101010101" pitchFamily="2" charset="-122"/>
                <a:ea typeface="华文细黑" panose="02010600040101010101" pitchFamily="2" charset="-122"/>
              </a:rPr>
              <a:t>…</a:t>
            </a:r>
            <a:r>
              <a:rPr lang="en-US" altLang="zh-CN" sz="2400" b="1" dirty="0">
                <a:solidFill>
                  <a:srgbClr val="000000"/>
                </a:solidFill>
                <a:latin typeface="Times New Roman" panose="02020603050405020304" pitchFamily="18" charset="0"/>
                <a:ea typeface="华文细黑" panose="02010600040101010101" pitchFamily="2" charset="-122"/>
              </a:rPr>
              <a:t>, </a:t>
            </a:r>
            <a:r>
              <a:rPr lang="en-US" altLang="zh-CN" sz="2400" b="1" i="1" dirty="0" err="1">
                <a:solidFill>
                  <a:srgbClr val="000000"/>
                </a:solidFill>
                <a:latin typeface="Times New Roman" panose="02020603050405020304" pitchFamily="18" charset="0"/>
                <a:ea typeface="华文细黑" panose="02010600040101010101" pitchFamily="2" charset="-122"/>
              </a:rPr>
              <a:t>X</a:t>
            </a:r>
            <a:r>
              <a:rPr lang="en-US" altLang="zh-CN" sz="2400" b="1" i="1" baseline="-25000" dirty="0" err="1">
                <a:solidFill>
                  <a:srgbClr val="000000"/>
                </a:solidFill>
                <a:latin typeface="Times New Roman" panose="02020603050405020304" pitchFamily="18" charset="0"/>
                <a:ea typeface="华文细黑" panose="02010600040101010101" pitchFamily="2" charset="-122"/>
              </a:rPr>
              <a:t>n</a:t>
            </a:r>
            <a:r>
              <a:rPr lang="en-US" altLang="zh-CN" sz="2400" b="1" dirty="0">
                <a:solidFill>
                  <a:srgbClr val="000000"/>
                </a:solidFill>
                <a:latin typeface="Times New Roman" panose="02020603050405020304" pitchFamily="18" charset="0"/>
                <a:ea typeface="华文细黑" panose="02010600040101010101" pitchFamily="2" charset="-122"/>
              </a:rPr>
              <a:t> , </a:t>
            </a:r>
            <a:r>
              <a:rPr lang="en-US" altLang="zh-CN" sz="2400" b="1" dirty="0">
                <a:solidFill>
                  <a:srgbClr val="000000"/>
                </a:solidFill>
                <a:latin typeface="华文细黑" panose="02010600040101010101" pitchFamily="2" charset="-122"/>
                <a:ea typeface="华文细黑" panose="02010600040101010101" pitchFamily="2" charset="-122"/>
              </a:rPr>
              <a:t>…</a:t>
            </a:r>
            <a:r>
              <a:rPr lang="zh-CN" altLang="en-US" sz="2400" b="1" dirty="0">
                <a:solidFill>
                  <a:srgbClr val="000000"/>
                </a:solidFill>
                <a:latin typeface="华文细黑" panose="02010600040101010101" pitchFamily="2" charset="-122"/>
                <a:ea typeface="华文细黑" panose="02010600040101010101" pitchFamily="2" charset="-122"/>
              </a:rPr>
              <a:t>是一个随机变量序列，</a:t>
            </a:r>
          </a:p>
        </p:txBody>
      </p:sp>
      <p:sp>
        <p:nvSpPr>
          <p:cNvPr id="2" name="Text Box 7"/>
          <p:cNvSpPr txBox="1"/>
          <p:nvPr/>
        </p:nvSpPr>
        <p:spPr>
          <a:xfrm>
            <a:off x="7034213" y="1366838"/>
            <a:ext cx="140462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如果存在</a:t>
            </a:r>
          </a:p>
        </p:txBody>
      </p:sp>
      <p:grpSp>
        <p:nvGrpSpPr>
          <p:cNvPr id="38" name="组合 37"/>
          <p:cNvGrpSpPr/>
          <p:nvPr/>
        </p:nvGrpSpPr>
        <p:grpSpPr>
          <a:xfrm>
            <a:off x="3463925" y="1931988"/>
            <a:ext cx="4425950" cy="461645"/>
            <a:chOff x="886" y="3183"/>
            <a:chExt cx="6970" cy="727"/>
          </a:xfrm>
        </p:grpSpPr>
        <p:sp>
          <p:nvSpPr>
            <p:cNvPr id="23556" name="Text Box 7"/>
            <p:cNvSpPr txBox="1"/>
            <p:nvPr/>
          </p:nvSpPr>
          <p:spPr>
            <a:xfrm>
              <a:off x="886" y="3185"/>
              <a:ext cx="4617"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使得对于任意给定的</a:t>
              </a:r>
            </a:p>
          </p:txBody>
        </p:sp>
        <p:graphicFrame>
          <p:nvGraphicFramePr>
            <p:cNvPr id="23557" name="对象 3">
              <a:hlinkClick r:id="" action="ppaction://ole?verb=0"/>
            </p:cNvPr>
            <p:cNvGraphicFramePr>
              <a:graphicFrameLocks noChangeAspect="1"/>
            </p:cNvGraphicFramePr>
            <p:nvPr/>
          </p:nvGraphicFramePr>
          <p:xfrm>
            <a:off x="5363" y="3227"/>
            <a:ext cx="1288" cy="624"/>
          </p:xfrm>
          <a:graphic>
            <a:graphicData uri="http://schemas.openxmlformats.org/presentationml/2006/ole">
              <mc:AlternateContent xmlns:mc="http://schemas.openxmlformats.org/markup-compatibility/2006">
                <mc:Choice xmlns:v="urn:schemas-microsoft-com:vml" Requires="v">
                  <p:oleObj spid="_x0000_s2055" r:id="rId4" imgW="419100" imgH="203200" progId="Equation.KSEE3">
                    <p:embed/>
                  </p:oleObj>
                </mc:Choice>
                <mc:Fallback>
                  <p:oleObj r:id="rId4" imgW="419100" imgH="203200" progId="Equation.KSEE3">
                    <p:embed/>
                    <p:pic>
                      <p:nvPicPr>
                        <p:cNvPr id="0" name="图片 3077"/>
                        <p:cNvPicPr/>
                        <p:nvPr/>
                      </p:nvPicPr>
                      <p:blipFill>
                        <a:blip r:embed="rId5"/>
                        <a:stretch>
                          <a:fillRect/>
                        </a:stretch>
                      </p:blipFill>
                      <p:spPr>
                        <a:xfrm>
                          <a:off x="5363" y="3227"/>
                          <a:ext cx="1288" cy="624"/>
                        </a:xfrm>
                        <a:prstGeom prst="rect">
                          <a:avLst/>
                        </a:prstGeom>
                        <a:noFill/>
                        <a:ln w="38100">
                          <a:noFill/>
                          <a:miter/>
                        </a:ln>
                      </p:spPr>
                    </p:pic>
                  </p:oleObj>
                </mc:Fallback>
              </mc:AlternateContent>
            </a:graphicData>
          </a:graphic>
        </p:graphicFrame>
        <p:sp>
          <p:nvSpPr>
            <p:cNvPr id="23558" name="Text Box 7"/>
            <p:cNvSpPr txBox="1"/>
            <p:nvPr/>
          </p:nvSpPr>
          <p:spPr>
            <a:xfrm>
              <a:off x="6606" y="3183"/>
              <a:ext cx="1250"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总有</a:t>
              </a:r>
            </a:p>
          </p:txBody>
        </p:sp>
      </p:grpSp>
      <p:graphicFrame>
        <p:nvGraphicFramePr>
          <p:cNvPr id="23" name="Object 5"/>
          <p:cNvGraphicFramePr/>
          <p:nvPr/>
        </p:nvGraphicFramePr>
        <p:xfrm>
          <a:off x="3148013" y="2616200"/>
          <a:ext cx="2952750" cy="503238"/>
        </p:xfrm>
        <a:graphic>
          <a:graphicData uri="http://schemas.openxmlformats.org/presentationml/2006/ole">
            <mc:AlternateContent xmlns:mc="http://schemas.openxmlformats.org/markup-compatibility/2006">
              <mc:Choice xmlns:v="urn:schemas-microsoft-com:vml" Requires="v">
                <p:oleObj spid="_x0000_s2056" r:id="rId6" imgW="1663700" imgH="279400" progId="Equation.DSMT4">
                  <p:embed/>
                </p:oleObj>
              </mc:Choice>
              <mc:Fallback>
                <p:oleObj r:id="rId6" imgW="1663700" imgH="279400" progId="Equation.DSMT4">
                  <p:embed/>
                  <p:pic>
                    <p:nvPicPr>
                      <p:cNvPr id="0" name="图片 3078"/>
                      <p:cNvPicPr/>
                      <p:nvPr/>
                    </p:nvPicPr>
                    <p:blipFill>
                      <a:blip r:embed="rId7">
                        <a:clrChange>
                          <a:clrFrom>
                            <a:srgbClr val="000000"/>
                          </a:clrFrom>
                          <a:clrTo>
                            <a:srgbClr val="000000">
                              <a:alpha val="0"/>
                            </a:srgbClr>
                          </a:clrTo>
                        </a:clrChange>
                      </a:blip>
                      <a:stretch>
                        <a:fillRect/>
                      </a:stretch>
                    </p:blipFill>
                    <p:spPr>
                      <a:xfrm>
                        <a:off x="3148013" y="2616200"/>
                        <a:ext cx="2952750" cy="503238"/>
                      </a:xfrm>
                      <a:prstGeom prst="rect">
                        <a:avLst/>
                      </a:prstGeom>
                      <a:noFill/>
                      <a:ln w="38100">
                        <a:noFill/>
                        <a:miter/>
                      </a:ln>
                    </p:spPr>
                  </p:pic>
                </p:oleObj>
              </mc:Fallback>
            </mc:AlternateContent>
          </a:graphicData>
        </a:graphic>
      </p:graphicFrame>
      <p:sp>
        <p:nvSpPr>
          <p:cNvPr id="23560" name="文本框 4"/>
          <p:cNvSpPr txBox="1"/>
          <p:nvPr/>
        </p:nvSpPr>
        <p:spPr>
          <a:xfrm>
            <a:off x="727075" y="665480"/>
            <a:ext cx="4511040" cy="521970"/>
          </a:xfrm>
          <a:prstGeom prst="rect">
            <a:avLst/>
          </a:prstGeom>
          <a:noFill/>
          <a:ln w="9525">
            <a:noFill/>
          </a:ln>
        </p:spPr>
        <p:txBody>
          <a:bodyPr wrap="square"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rPr>
              <a:t>一、依概率收敛</a:t>
            </a:r>
          </a:p>
        </p:txBody>
      </p:sp>
      <p:sp>
        <p:nvSpPr>
          <p:cNvPr id="23561" name="文本框 24"/>
          <p:cNvSpPr txBox="1"/>
          <p:nvPr/>
        </p:nvSpPr>
        <p:spPr>
          <a:xfrm>
            <a:off x="730250" y="1371600"/>
            <a:ext cx="1096963" cy="46037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rPr>
              <a:t>定义</a:t>
            </a:r>
          </a:p>
        </p:txBody>
      </p:sp>
      <p:sp>
        <p:nvSpPr>
          <p:cNvPr id="46" name="Text Box 11"/>
          <p:cNvSpPr txBox="1"/>
          <p:nvPr/>
        </p:nvSpPr>
        <p:spPr>
          <a:xfrm>
            <a:off x="711200" y="3922713"/>
            <a:ext cx="958850" cy="46037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sym typeface="宋体" panose="02010600030101010101" pitchFamily="2" charset="-122"/>
              </a:rPr>
              <a:t>说明</a:t>
            </a:r>
          </a:p>
        </p:txBody>
      </p:sp>
      <p:sp>
        <p:nvSpPr>
          <p:cNvPr id="11293" name="TextBox 1"/>
          <p:cNvSpPr txBox="1"/>
          <p:nvPr/>
        </p:nvSpPr>
        <p:spPr>
          <a:xfrm>
            <a:off x="1181100" y="5105400"/>
            <a:ext cx="7292975" cy="460375"/>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依概率收敛比高等数学中普通意义下的收敛要弱一些</a:t>
            </a:r>
            <a:r>
              <a:rPr lang="en-US" altLang="zh-CN" sz="2400" b="1" dirty="0">
                <a:latin typeface="华文细黑" panose="02010600040101010101" pitchFamily="2" charset="-122"/>
                <a:ea typeface="华文细黑" panose="02010600040101010101" pitchFamily="2" charset="-122"/>
              </a:rPr>
              <a:t>.</a:t>
            </a:r>
            <a:endParaRPr lang="zh-CN" altLang="en-US" sz="2400" b="1" dirty="0">
              <a:latin typeface="华文细黑" panose="02010600040101010101" pitchFamily="2" charset="-122"/>
              <a:ea typeface="华文细黑" panose="02010600040101010101" pitchFamily="2" charset="-122"/>
            </a:endParaRPr>
          </a:p>
        </p:txBody>
      </p:sp>
      <p:pic>
        <p:nvPicPr>
          <p:cNvPr id="11295" name="Picture 2"/>
          <p:cNvPicPr>
            <a:picLocks noChangeAspect="1"/>
          </p:cNvPicPr>
          <p:nvPr/>
        </p:nvPicPr>
        <p:blipFill>
          <a:blip r:embed="rId8"/>
          <a:stretch>
            <a:fillRect/>
          </a:stretch>
        </p:blipFill>
        <p:spPr>
          <a:xfrm>
            <a:off x="757238" y="5111750"/>
            <a:ext cx="450850" cy="457200"/>
          </a:xfrm>
          <a:prstGeom prst="rect">
            <a:avLst/>
          </a:prstGeom>
          <a:noFill/>
          <a:ln w="9525">
            <a:noFill/>
          </a:ln>
        </p:spPr>
      </p:pic>
      <p:pic>
        <p:nvPicPr>
          <p:cNvPr id="11297" name="Picture 4"/>
          <p:cNvPicPr>
            <a:picLocks noChangeAspect="1"/>
          </p:cNvPicPr>
          <p:nvPr/>
        </p:nvPicPr>
        <p:blipFill>
          <a:blip r:embed="rId8"/>
          <a:stretch>
            <a:fillRect/>
          </a:stretch>
        </p:blipFill>
        <p:spPr>
          <a:xfrm>
            <a:off x="779463" y="4379913"/>
            <a:ext cx="450850" cy="457200"/>
          </a:xfrm>
          <a:prstGeom prst="rect">
            <a:avLst/>
          </a:prstGeom>
          <a:noFill/>
          <a:ln w="9525">
            <a:noFill/>
          </a:ln>
        </p:spPr>
      </p:pic>
      <p:grpSp>
        <p:nvGrpSpPr>
          <p:cNvPr id="40" name="组合 39"/>
          <p:cNvGrpSpPr/>
          <p:nvPr/>
        </p:nvGrpSpPr>
        <p:grpSpPr>
          <a:xfrm>
            <a:off x="1379538" y="3089229"/>
            <a:ext cx="5796318" cy="679861"/>
            <a:chOff x="1544" y="5005"/>
            <a:chExt cx="9125" cy="1070"/>
          </a:xfrm>
        </p:grpSpPr>
        <p:grpSp>
          <p:nvGrpSpPr>
            <p:cNvPr id="23567" name="组合 5"/>
            <p:cNvGrpSpPr/>
            <p:nvPr/>
          </p:nvGrpSpPr>
          <p:grpSpPr>
            <a:xfrm>
              <a:off x="1544" y="5295"/>
              <a:ext cx="7267" cy="729"/>
              <a:chOff x="1358002" y="2765425"/>
              <a:chExt cx="4614396" cy="462909"/>
            </a:xfrm>
          </p:grpSpPr>
          <p:sp>
            <p:nvSpPr>
              <p:cNvPr id="23568" name="Text Box 7"/>
              <p:cNvSpPr txBox="1"/>
              <p:nvPr/>
            </p:nvSpPr>
            <p:spPr>
              <a:xfrm>
                <a:off x="2483078" y="2765425"/>
                <a:ext cx="3489320" cy="460242"/>
              </a:xfrm>
              <a:prstGeom prst="rect">
                <a:avLst/>
              </a:prstGeom>
              <a:noFill/>
              <a:ln w="9525">
                <a:noFill/>
              </a:ln>
            </p:spPr>
            <p:txBody>
              <a:bodyPr wrap="square" anchor="t" anchorCtr="0">
                <a:spAutoFit/>
              </a:bodyPr>
              <a:lstStyle/>
              <a:p>
                <a:pPr algn="just"/>
                <a:r>
                  <a:rPr lang="zh-CN" altLang="en-US" sz="2400" b="1" dirty="0">
                    <a:solidFill>
                      <a:srgbClr val="0000CC"/>
                    </a:solidFill>
                    <a:latin typeface="华文细黑" panose="02010600040101010101" pitchFamily="2" charset="-122"/>
                    <a:ea typeface="华文细黑" panose="02010600040101010101" pitchFamily="2" charset="-122"/>
                  </a:rPr>
                  <a:t>依概率收敛</a:t>
                </a:r>
                <a:r>
                  <a:rPr lang="zh-CN" altLang="en-US" sz="2400" b="1" dirty="0">
                    <a:solidFill>
                      <a:srgbClr val="000000"/>
                    </a:solidFill>
                    <a:latin typeface="华文细黑" panose="02010600040101010101" pitchFamily="2" charset="-122"/>
                    <a:ea typeface="华文细黑" panose="02010600040101010101" pitchFamily="2" charset="-122"/>
                  </a:rPr>
                  <a:t>于 </a:t>
                </a:r>
                <a:r>
                  <a:rPr lang="en-US" altLang="zh-CN" sz="2400" b="1" i="1" dirty="0">
                    <a:solidFill>
                      <a:srgbClr val="000000"/>
                    </a:solidFill>
                    <a:latin typeface="Times New Roman" panose="02020603050405020304" pitchFamily="18" charset="0"/>
                    <a:ea typeface="华文细黑" panose="02010600040101010101" pitchFamily="2" charset="-122"/>
                    <a:sym typeface="宋体" panose="02010600030101010101" pitchFamily="2" charset="-122"/>
                  </a:rPr>
                  <a:t>c</a:t>
                </a:r>
                <a:r>
                  <a:rPr lang="zh-CN" altLang="en-US" sz="2400" b="1" dirty="0">
                    <a:solidFill>
                      <a:srgbClr val="0000FF"/>
                    </a:solidFill>
                    <a:latin typeface="华文细黑" panose="02010600040101010101" pitchFamily="2" charset="-122"/>
                    <a:ea typeface="华文细黑" panose="02010600040101010101" pitchFamily="2" charset="-122"/>
                  </a:rPr>
                  <a:t> </a:t>
                </a:r>
                <a:r>
                  <a:rPr lang="zh-CN" altLang="en-US" sz="2400" b="1" dirty="0">
                    <a:solidFill>
                      <a:srgbClr val="000000"/>
                    </a:solidFill>
                    <a:latin typeface="华文细黑" panose="02010600040101010101" pitchFamily="2" charset="-122"/>
                    <a:ea typeface="华文细黑" panose="02010600040101010101" pitchFamily="2" charset="-122"/>
                  </a:rPr>
                  <a:t>，记为</a:t>
                </a:r>
                <a:r>
                  <a:rPr lang="en-US" altLang="zh-CN" sz="2400" b="1" dirty="0">
                    <a:solidFill>
                      <a:srgbClr val="000000"/>
                    </a:solidFill>
                    <a:latin typeface="华文细黑" panose="02010600040101010101" pitchFamily="2" charset="-122"/>
                    <a:ea typeface="华文细黑" panose="02010600040101010101" pitchFamily="2" charset="-122"/>
                  </a:rPr>
                  <a:t>             </a:t>
                </a:r>
              </a:p>
            </p:txBody>
          </p:sp>
          <p:sp>
            <p:nvSpPr>
              <p:cNvPr id="23569" name="Text Box 11"/>
              <p:cNvSpPr txBox="1"/>
              <p:nvPr/>
            </p:nvSpPr>
            <p:spPr>
              <a:xfrm>
                <a:off x="1358002" y="2768092"/>
                <a:ext cx="1183846" cy="460242"/>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则称 </a:t>
                </a:r>
                <a:r>
                  <a:rPr lang="en-US" altLang="zh-CN" sz="2400" b="1" i="1" dirty="0" err="1">
                    <a:solidFill>
                      <a:srgbClr val="000000"/>
                    </a:solidFill>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i="1" baseline="-25000" dirty="0" err="1">
                    <a:solidFill>
                      <a:srgbClr val="000000"/>
                    </a:solidFill>
                    <a:latin typeface="Times New Roman" panose="02020603050405020304" pitchFamily="18" charset="0"/>
                    <a:ea typeface="华文细黑" panose="02010600040101010101" pitchFamily="2" charset="-122"/>
                    <a:sym typeface="宋体" panose="02010600030101010101" pitchFamily="2" charset="-122"/>
                  </a:rPr>
                  <a:t>n</a:t>
                </a:r>
                <a:endParaRPr lang="zh-CN" altLang="en-US" sz="2400" b="1" dirty="0">
                  <a:solidFill>
                    <a:srgbClr val="000000"/>
                  </a:solidFill>
                  <a:latin typeface="华文细黑" panose="02010600040101010101" pitchFamily="2" charset="-122"/>
                  <a:ea typeface="华文细黑" panose="02010600040101010101" pitchFamily="2" charset="-122"/>
                </a:endParaRPr>
              </a:p>
            </p:txBody>
          </p:sp>
        </p:grpSp>
        <p:grpSp>
          <p:nvGrpSpPr>
            <p:cNvPr id="23570" name="组合 38"/>
            <p:cNvGrpSpPr/>
            <p:nvPr/>
          </p:nvGrpSpPr>
          <p:grpSpPr>
            <a:xfrm>
              <a:off x="8259" y="5005"/>
              <a:ext cx="2410" cy="1070"/>
              <a:chOff x="8259" y="5005"/>
              <a:chExt cx="2410" cy="1070"/>
            </a:xfrm>
          </p:grpSpPr>
          <p:grpSp>
            <p:nvGrpSpPr>
              <p:cNvPr id="23571" name="组合 18"/>
              <p:cNvGrpSpPr/>
              <p:nvPr/>
            </p:nvGrpSpPr>
            <p:grpSpPr>
              <a:xfrm>
                <a:off x="8259" y="5005"/>
                <a:ext cx="2081" cy="1070"/>
                <a:chOff x="8609" y="5705"/>
                <a:chExt cx="2081" cy="1070"/>
              </a:xfrm>
            </p:grpSpPr>
            <p:cxnSp>
              <p:nvCxnSpPr>
                <p:cNvPr id="23572" name="直接箭头连接符 14"/>
                <p:cNvCxnSpPr/>
                <p:nvPr/>
              </p:nvCxnSpPr>
              <p:spPr>
                <a:xfrm>
                  <a:off x="9448" y="6313"/>
                  <a:ext cx="780" cy="0"/>
                </a:xfrm>
                <a:prstGeom prst="straightConnector1">
                  <a:avLst/>
                </a:prstGeom>
                <a:ln w="19050" cap="flat" cmpd="sng">
                  <a:solidFill>
                    <a:srgbClr val="0000CC"/>
                  </a:solidFill>
                  <a:prstDash val="solid"/>
                  <a:round/>
                  <a:headEnd type="none" w="med" len="med"/>
                  <a:tailEnd type="arrow" w="med" len="med"/>
                </a:ln>
              </p:spPr>
            </p:cxnSp>
            <p:sp>
              <p:nvSpPr>
                <p:cNvPr id="23573" name="文本框 19"/>
                <p:cNvSpPr txBox="1"/>
                <p:nvPr/>
              </p:nvSpPr>
              <p:spPr>
                <a:xfrm>
                  <a:off x="9530" y="5705"/>
                  <a:ext cx="538" cy="725"/>
                </a:xfrm>
                <a:prstGeom prst="rect">
                  <a:avLst/>
                </a:prstGeom>
                <a:noFill/>
                <a:ln w="9525">
                  <a:noFill/>
                </a:ln>
              </p:spPr>
              <p:txBody>
                <a:bodyPr wrap="square" anchor="t" anchorCtr="0">
                  <a:spAutoFit/>
                </a:bodyPr>
                <a:lstStyle/>
                <a:p>
                  <a:r>
                    <a:rPr lang="en-US" altLang="zh-CN" sz="2400" b="1" i="1">
                      <a:solidFill>
                        <a:srgbClr val="0000CC"/>
                      </a:solidFill>
                      <a:latin typeface="Times New Roman" panose="02020603050405020304" pitchFamily="18" charset="0"/>
                    </a:rPr>
                    <a:t>P</a:t>
                  </a:r>
                </a:p>
              </p:txBody>
            </p:sp>
            <p:sp>
              <p:nvSpPr>
                <p:cNvPr id="23574" name="文本框 16"/>
                <p:cNvSpPr txBox="1"/>
                <p:nvPr/>
              </p:nvSpPr>
              <p:spPr>
                <a:xfrm>
                  <a:off x="10242" y="5927"/>
                  <a:ext cx="448" cy="725"/>
                </a:xfrm>
                <a:prstGeom prst="rect">
                  <a:avLst/>
                </a:prstGeom>
                <a:noFill/>
                <a:ln w="9525">
                  <a:noFill/>
                </a:ln>
              </p:spPr>
              <p:txBody>
                <a:bodyPr wrap="square" anchor="t" anchorCtr="0">
                  <a:spAutoFit/>
                </a:bodyPr>
                <a:lstStyle/>
                <a:p>
                  <a:r>
                    <a:rPr lang="en-US" altLang="zh-CN" sz="2400" b="1" i="1" dirty="0">
                      <a:solidFill>
                        <a:srgbClr val="0000CC"/>
                      </a:solidFill>
                      <a:latin typeface="Times New Roman" panose="02020603050405020304" pitchFamily="18" charset="0"/>
                      <a:ea typeface="华文细黑" panose="02010600040101010101" pitchFamily="2" charset="-122"/>
                      <a:sym typeface="宋体" panose="02010600030101010101" pitchFamily="2" charset="-122"/>
                    </a:rPr>
                    <a:t>c</a:t>
                  </a:r>
                </a:p>
              </p:txBody>
            </p:sp>
            <p:sp>
              <p:nvSpPr>
                <p:cNvPr id="23575" name="文本框 17"/>
                <p:cNvSpPr txBox="1"/>
                <p:nvPr/>
              </p:nvSpPr>
              <p:spPr>
                <a:xfrm>
                  <a:off x="8609" y="5993"/>
                  <a:ext cx="782" cy="782"/>
                </a:xfrm>
                <a:prstGeom prst="rect">
                  <a:avLst/>
                </a:prstGeom>
                <a:noFill/>
                <a:ln w="9525">
                  <a:noFill/>
                </a:ln>
              </p:spPr>
              <p:txBody>
                <a:bodyPr wrap="none" anchor="t" anchorCtr="0">
                  <a:spAutoFit/>
                </a:bodyPr>
                <a:lstStyle/>
                <a:p>
                  <a:r>
                    <a:rPr lang="en-US" altLang="zh-CN" sz="2400" b="1" i="1" dirty="0" err="1">
                      <a:solidFill>
                        <a:srgbClr val="0000CC"/>
                      </a:solidFill>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i="1" baseline="-25000" dirty="0" err="1">
                      <a:solidFill>
                        <a:srgbClr val="0000CC"/>
                      </a:solidFill>
                      <a:latin typeface="Times New Roman" panose="02020603050405020304" pitchFamily="18" charset="0"/>
                      <a:ea typeface="华文细黑" panose="02010600040101010101" pitchFamily="2" charset="-122"/>
                      <a:sym typeface="宋体" panose="02010600030101010101" pitchFamily="2" charset="-122"/>
                    </a:rPr>
                    <a:t>n</a:t>
                  </a:r>
                </a:p>
              </p:txBody>
            </p:sp>
          </p:grpSp>
          <p:sp>
            <p:nvSpPr>
              <p:cNvPr id="23576" name="文本框 19"/>
              <p:cNvSpPr txBox="1"/>
              <p:nvPr/>
            </p:nvSpPr>
            <p:spPr>
              <a:xfrm>
                <a:off x="10247" y="5276"/>
                <a:ext cx="422" cy="725"/>
              </a:xfrm>
              <a:prstGeom prst="rect">
                <a:avLst/>
              </a:prstGeom>
              <a:noFill/>
              <a:ln w="9525">
                <a:noFill/>
              </a:ln>
            </p:spPr>
            <p:txBody>
              <a:bodyPr wrap="none" anchor="t" anchorCtr="0">
                <a:spAutoFit/>
              </a:bodyPr>
              <a:lstStyle/>
              <a:p>
                <a:r>
                  <a:rPr lang="en-US" altLang="zh-CN"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a:t>
                </a:r>
              </a:p>
            </p:txBody>
          </p:sp>
        </p:grpSp>
      </p:grpSp>
      <p:grpSp>
        <p:nvGrpSpPr>
          <p:cNvPr id="41" name="组合 40"/>
          <p:cNvGrpSpPr/>
          <p:nvPr/>
        </p:nvGrpSpPr>
        <p:grpSpPr>
          <a:xfrm>
            <a:off x="1416050" y="4321175"/>
            <a:ext cx="5724525" cy="641350"/>
            <a:chOff x="2229" y="6876"/>
            <a:chExt cx="9016" cy="1008"/>
          </a:xfrm>
        </p:grpSpPr>
        <p:pic>
          <p:nvPicPr>
            <p:cNvPr id="23578" name="Picture 2"/>
            <p:cNvPicPr>
              <a:picLocks noChangeAspect="1"/>
            </p:cNvPicPr>
            <p:nvPr/>
          </p:nvPicPr>
          <p:blipFill>
            <a:blip r:embed="rId9"/>
            <a:stretch>
              <a:fillRect/>
            </a:stretch>
          </p:blipFill>
          <p:spPr>
            <a:xfrm>
              <a:off x="5972" y="6876"/>
              <a:ext cx="1498" cy="1008"/>
            </a:xfrm>
            <a:prstGeom prst="rect">
              <a:avLst/>
            </a:prstGeom>
            <a:noFill/>
            <a:ln w="9525">
              <a:noFill/>
            </a:ln>
          </p:spPr>
        </p:pic>
        <p:graphicFrame>
          <p:nvGraphicFramePr>
            <p:cNvPr id="23579" name="Object 5"/>
            <p:cNvGraphicFramePr/>
            <p:nvPr/>
          </p:nvGraphicFramePr>
          <p:xfrm>
            <a:off x="2229" y="7033"/>
            <a:ext cx="4252" cy="794"/>
          </p:xfrm>
          <a:graphic>
            <a:graphicData uri="http://schemas.openxmlformats.org/presentationml/2006/ole">
              <mc:AlternateContent xmlns:mc="http://schemas.openxmlformats.org/markup-compatibility/2006">
                <mc:Choice xmlns:v="urn:schemas-microsoft-com:vml" Requires="v">
                  <p:oleObj spid="_x0000_s2057" r:id="rId10" imgW="1600200" imgH="279400" progId="Equation.DSMT4">
                    <p:embed/>
                  </p:oleObj>
                </mc:Choice>
                <mc:Fallback>
                  <p:oleObj r:id="rId10" imgW="1600200" imgH="279400" progId="Equation.DSMT4">
                    <p:embed/>
                    <p:pic>
                      <p:nvPicPr>
                        <p:cNvPr id="0" name="图片 3089"/>
                        <p:cNvPicPr/>
                        <p:nvPr/>
                      </p:nvPicPr>
                      <p:blipFill>
                        <a:blip r:embed="rId11">
                          <a:clrChange>
                            <a:clrFrom>
                              <a:srgbClr val="000000"/>
                            </a:clrFrom>
                            <a:clrTo>
                              <a:srgbClr val="000000">
                                <a:alpha val="0"/>
                              </a:srgbClr>
                            </a:clrTo>
                          </a:clrChange>
                        </a:blip>
                        <a:stretch>
                          <a:fillRect/>
                        </a:stretch>
                      </p:blipFill>
                      <p:spPr>
                        <a:xfrm>
                          <a:off x="2229" y="7033"/>
                          <a:ext cx="4252" cy="794"/>
                        </a:xfrm>
                        <a:prstGeom prst="rect">
                          <a:avLst/>
                        </a:prstGeom>
                        <a:noFill/>
                        <a:ln w="38100">
                          <a:noFill/>
                          <a:miter/>
                        </a:ln>
                      </p:spPr>
                    </p:pic>
                  </p:oleObj>
                </mc:Fallback>
              </mc:AlternateContent>
            </a:graphicData>
          </a:graphic>
        </p:graphicFrame>
        <p:graphicFrame>
          <p:nvGraphicFramePr>
            <p:cNvPr id="23580" name="Object 5"/>
            <p:cNvGraphicFramePr/>
            <p:nvPr/>
          </p:nvGraphicFramePr>
          <p:xfrm>
            <a:off x="6993" y="7014"/>
            <a:ext cx="4252" cy="794"/>
          </p:xfrm>
          <a:graphic>
            <a:graphicData uri="http://schemas.openxmlformats.org/presentationml/2006/ole">
              <mc:AlternateContent xmlns:mc="http://schemas.openxmlformats.org/markup-compatibility/2006">
                <mc:Choice xmlns:v="urn:schemas-microsoft-com:vml" Requires="v">
                  <p:oleObj spid="_x0000_s2058" r:id="rId12" imgW="1612900" imgH="279400" progId="Equation.DSMT4">
                    <p:embed/>
                  </p:oleObj>
                </mc:Choice>
                <mc:Fallback>
                  <p:oleObj r:id="rId12" imgW="1612900" imgH="279400" progId="Equation.DSMT4">
                    <p:embed/>
                    <p:pic>
                      <p:nvPicPr>
                        <p:cNvPr id="0" name="图片 3090"/>
                        <p:cNvPicPr/>
                        <p:nvPr/>
                      </p:nvPicPr>
                      <p:blipFill>
                        <a:blip r:embed="rId13">
                          <a:clrChange>
                            <a:clrFrom>
                              <a:srgbClr val="000000"/>
                            </a:clrFrom>
                            <a:clrTo>
                              <a:srgbClr val="000000">
                                <a:alpha val="0"/>
                              </a:srgbClr>
                            </a:clrTo>
                          </a:clrChange>
                        </a:blip>
                        <a:stretch>
                          <a:fillRect/>
                        </a:stretch>
                      </p:blipFill>
                      <p:spPr>
                        <a:xfrm>
                          <a:off x="6993" y="7014"/>
                          <a:ext cx="4252" cy="794"/>
                        </a:xfrm>
                        <a:prstGeom prst="rect">
                          <a:avLst/>
                        </a:prstGeom>
                        <a:noFill/>
                        <a:ln w="38100">
                          <a:noFill/>
                          <a:miter/>
                        </a:ln>
                      </p:spPr>
                    </p:pic>
                  </p:oleObj>
                </mc:Fallback>
              </mc:AlternateContent>
            </a:graphicData>
          </a:graphic>
        </p:graphicFrame>
      </p:grpSp>
      <p:grpSp>
        <p:nvGrpSpPr>
          <p:cNvPr id="58" name="组合 57"/>
          <p:cNvGrpSpPr/>
          <p:nvPr/>
        </p:nvGrpSpPr>
        <p:grpSpPr>
          <a:xfrm>
            <a:off x="1181100" y="5568950"/>
            <a:ext cx="6514304" cy="460644"/>
            <a:chOff x="2101" y="8890"/>
            <a:chExt cx="10257" cy="726"/>
          </a:xfrm>
        </p:grpSpPr>
        <p:sp>
          <p:nvSpPr>
            <p:cNvPr id="23582" name="TextBox 1"/>
            <p:cNvSpPr txBox="1"/>
            <p:nvPr/>
          </p:nvSpPr>
          <p:spPr>
            <a:xfrm>
              <a:off x="2101" y="8890"/>
              <a:ext cx="7981" cy="726"/>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当</a:t>
              </a:r>
              <a:r>
                <a:rPr lang="en-US" altLang="zh-CN" sz="2400" b="1" i="1" dirty="0">
                  <a:latin typeface="Times New Roman" panose="02020603050405020304" pitchFamily="18" charset="0"/>
                  <a:ea typeface="华文细黑" panose="02010600040101010101" pitchFamily="2" charset="-122"/>
                </a:rPr>
                <a:t>n</a:t>
              </a:r>
              <a:r>
                <a:rPr lang="zh-CN" altLang="en-US" sz="2400" b="1" dirty="0">
                  <a:latin typeface="华文细黑" panose="02010600040101010101" pitchFamily="2" charset="-122"/>
                  <a:ea typeface="华文细黑" panose="02010600040101010101" pitchFamily="2" charset="-122"/>
                </a:rPr>
                <a:t>充分大时，不能保证 </a:t>
              </a:r>
              <a:r>
                <a:rPr lang="en-US" altLang="zh-CN" sz="2400" b="1" i="1" dirty="0" err="1">
                  <a:solidFill>
                    <a:srgbClr val="000000"/>
                  </a:solidFill>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i="1" baseline="-25000" dirty="0" err="1">
                  <a:solidFill>
                    <a:srgbClr val="000000"/>
                  </a:solidFill>
                  <a:latin typeface="Times New Roman" panose="02020603050405020304" pitchFamily="18" charset="0"/>
                  <a:ea typeface="华文细黑" panose="02010600040101010101" pitchFamily="2" charset="-122"/>
                  <a:sym typeface="宋体" panose="02010600030101010101" pitchFamily="2" charset="-122"/>
                </a:rPr>
                <a:t>n </a:t>
              </a:r>
              <a:r>
                <a:rPr lang="zh-CN" altLang="en-US" sz="2400" b="1" dirty="0">
                  <a:latin typeface="华文细黑" panose="02010600040101010101" pitchFamily="2" charset="-122"/>
                  <a:ea typeface="华文细黑" panose="02010600040101010101" pitchFamily="2" charset="-122"/>
                </a:rPr>
                <a:t>必然落入</a:t>
              </a:r>
            </a:p>
          </p:txBody>
        </p:sp>
        <p:graphicFrame>
          <p:nvGraphicFramePr>
            <p:cNvPr id="23583" name="Object 5"/>
            <p:cNvGraphicFramePr/>
            <p:nvPr/>
          </p:nvGraphicFramePr>
          <p:xfrm>
            <a:off x="9947" y="9008"/>
            <a:ext cx="2411" cy="578"/>
          </p:xfrm>
          <a:graphic>
            <a:graphicData uri="http://schemas.openxmlformats.org/presentationml/2006/ole">
              <mc:AlternateContent xmlns:mc="http://schemas.openxmlformats.org/markup-compatibility/2006">
                <mc:Choice xmlns:v="urn:schemas-microsoft-com:vml" Requires="v">
                  <p:oleObj spid="_x0000_s2059" r:id="rId14" imgW="914400" imgH="203200" progId="Equation.DSMT4">
                    <p:embed/>
                  </p:oleObj>
                </mc:Choice>
                <mc:Fallback>
                  <p:oleObj r:id="rId14" imgW="914400" imgH="203200" progId="Equation.DSMT4">
                    <p:embed/>
                    <p:pic>
                      <p:nvPicPr>
                        <p:cNvPr id="0" name="图片 3091"/>
                        <p:cNvPicPr/>
                        <p:nvPr/>
                      </p:nvPicPr>
                      <p:blipFill>
                        <a:blip r:embed="rId15">
                          <a:clrChange>
                            <a:clrFrom>
                              <a:srgbClr val="000000"/>
                            </a:clrFrom>
                            <a:clrTo>
                              <a:srgbClr val="000000">
                                <a:alpha val="0"/>
                              </a:srgbClr>
                            </a:clrTo>
                          </a:clrChange>
                        </a:blip>
                        <a:stretch>
                          <a:fillRect/>
                        </a:stretch>
                      </p:blipFill>
                      <p:spPr>
                        <a:xfrm>
                          <a:off x="9947" y="9008"/>
                          <a:ext cx="2411" cy="578"/>
                        </a:xfrm>
                        <a:prstGeom prst="rect">
                          <a:avLst/>
                        </a:prstGeom>
                        <a:noFill/>
                        <a:ln w="38100">
                          <a:noFill/>
                          <a:miter/>
                        </a:ln>
                      </p:spPr>
                    </p:pic>
                  </p:oleObj>
                </mc:Fallback>
              </mc:AlternateContent>
            </a:graphicData>
          </a:graphic>
        </p:graphicFrame>
      </p:grpSp>
      <p:sp>
        <p:nvSpPr>
          <p:cNvPr id="56" name="TextBox 1"/>
          <p:cNvSpPr txBox="1"/>
          <p:nvPr/>
        </p:nvSpPr>
        <p:spPr>
          <a:xfrm>
            <a:off x="7758113" y="5532438"/>
            <a:ext cx="793750" cy="460375"/>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，但</a:t>
            </a:r>
          </a:p>
        </p:txBody>
      </p:sp>
      <p:sp>
        <p:nvSpPr>
          <p:cNvPr id="57" name="TextBox 1"/>
          <p:cNvSpPr txBox="1"/>
          <p:nvPr/>
        </p:nvSpPr>
        <p:spPr>
          <a:xfrm>
            <a:off x="1187450" y="6088063"/>
            <a:ext cx="7884795" cy="460375"/>
          </a:xfrm>
          <a:prstGeom prst="rect">
            <a:avLst/>
          </a:prstGeom>
          <a:noFill/>
          <a:ln w="9525">
            <a:noFill/>
          </a:ln>
        </p:spPr>
        <p:txBody>
          <a:bodyPr wrap="none" anchor="t" anchorCtr="0">
            <a:spAutoFit/>
          </a:bodyPr>
          <a:lstStyle/>
          <a:p>
            <a:r>
              <a:rPr lang="en-US" altLang="zh-CN" sz="2400" b="1" dirty="0">
                <a:latin typeface="Times New Roman" panose="02020603050405020304" pitchFamily="18" charset="0"/>
                <a:ea typeface="华文细黑" panose="02010600040101010101" pitchFamily="2" charset="-122"/>
              </a:rPr>
              <a:t>“</a:t>
            </a:r>
            <a:r>
              <a:rPr lang="en-US" altLang="zh-CN" sz="2400" b="1" i="1" dirty="0" err="1">
                <a:solidFill>
                  <a:srgbClr val="0000CC"/>
                </a:solidFill>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i="1" baseline="-25000" dirty="0" err="1">
                <a:solidFill>
                  <a:srgbClr val="0000CC"/>
                </a:solidFill>
                <a:latin typeface="Times New Roman" panose="02020603050405020304" pitchFamily="18" charset="0"/>
                <a:ea typeface="华文细黑" panose="02010600040101010101" pitchFamily="2" charset="-122"/>
                <a:sym typeface="宋体" panose="02010600030101010101" pitchFamily="2" charset="-122"/>
              </a:rPr>
              <a:t>n</a:t>
            </a:r>
            <a:r>
              <a:rPr lang="zh-CN" altLang="en-US" sz="2400" b="1" dirty="0">
                <a:solidFill>
                  <a:srgbClr val="0000CC"/>
                </a:solidFill>
                <a:latin typeface="华文细黑" panose="02010600040101010101" pitchFamily="2" charset="-122"/>
                <a:ea typeface="华文细黑" panose="02010600040101010101" pitchFamily="2" charset="-122"/>
                <a:sym typeface="宋体" panose="02010600030101010101" pitchFamily="2" charset="-122"/>
              </a:rPr>
              <a:t>与</a:t>
            </a:r>
            <a:r>
              <a:rPr lang="en-US" altLang="zh-CN" sz="2400" b="1" i="1" dirty="0">
                <a:solidFill>
                  <a:srgbClr val="0000CC"/>
                </a:solidFill>
                <a:latin typeface="Times New Roman" panose="02020603050405020304" pitchFamily="18" charset="0"/>
                <a:ea typeface="华文细黑" panose="02010600040101010101" pitchFamily="2" charset="-122"/>
                <a:sym typeface="宋体" panose="02010600030101010101" pitchFamily="2" charset="-122"/>
              </a:rPr>
              <a:t>c</a:t>
            </a:r>
            <a:r>
              <a:rPr lang="zh-CN" altLang="en-US" sz="2400" b="1" dirty="0">
                <a:solidFill>
                  <a:srgbClr val="0000CC"/>
                </a:solidFill>
                <a:latin typeface="Times New Roman" panose="02020603050405020304" pitchFamily="18" charset="0"/>
                <a:ea typeface="华文细黑" panose="02010600040101010101" pitchFamily="2" charset="-122"/>
                <a:sym typeface="宋体" panose="02010600030101010101" pitchFamily="2" charset="-122"/>
              </a:rPr>
              <a:t>有较大偏差</a:t>
            </a:r>
            <a:r>
              <a:rPr lang="en-US" altLang="zh-CN" sz="2400" b="1" dirty="0">
                <a:latin typeface="Times New Roman" panose="02020603050405020304" pitchFamily="18" charset="0"/>
                <a:ea typeface="华文细黑" panose="02010600040101010101" pitchFamily="2" charset="-122"/>
              </a:rPr>
              <a:t>”</a:t>
            </a:r>
            <a:r>
              <a:rPr lang="zh-CN" altLang="en-US" sz="2400" b="1" dirty="0">
                <a:latin typeface="Times New Roman" panose="02020603050405020304" pitchFamily="18" charset="0"/>
                <a:ea typeface="华文细黑" panose="02010600040101010101" pitchFamily="2" charset="-122"/>
              </a:rPr>
              <a:t>的可能性几乎为</a:t>
            </a:r>
            <a:r>
              <a:rPr lang="en-US" altLang="zh-CN" sz="2400" b="1" dirty="0">
                <a:latin typeface="Times New Roman" panose="02020603050405020304" pitchFamily="18" charset="0"/>
                <a:ea typeface="华文细黑" panose="02010600040101010101" pitchFamily="2" charset="-122"/>
              </a:rPr>
              <a:t>0</a:t>
            </a:r>
            <a:r>
              <a:rPr lang="zh-CN" altLang="en-US" sz="2400" b="1" dirty="0">
                <a:latin typeface="Times New Roman" panose="02020603050405020304" pitchFamily="18" charset="0"/>
                <a:ea typeface="华文细黑" panose="02010600040101010101" pitchFamily="2" charset="-122"/>
              </a:rPr>
              <a:t>（几乎不可能发生）</a:t>
            </a:r>
            <a:r>
              <a:rPr lang="en-US" altLang="zh-CN" sz="2400" b="1" dirty="0">
                <a:latin typeface="Times New Roman" panose="02020603050405020304" pitchFamily="18" charset="0"/>
                <a:ea typeface="华文细黑" panose="02010600040101010101" pitchFamily="2" charset="-122"/>
              </a:rPr>
              <a:t>.</a:t>
            </a:r>
            <a:endParaRPr lang="zh-CN" altLang="en-US" sz="2400" b="1" dirty="0">
              <a:latin typeface="华文细黑" panose="02010600040101010101" pitchFamily="2" charset="-122"/>
              <a:ea typeface="华文细黑" panose="02010600040101010101" pitchFamily="2" charset="-122"/>
            </a:endParaRPr>
          </a:p>
        </p:txBody>
      </p:sp>
      <p:sp>
        <p:nvSpPr>
          <p:cNvPr id="3" name="Text Box 7"/>
          <p:cNvSpPr txBox="1"/>
          <p:nvPr/>
        </p:nvSpPr>
        <p:spPr>
          <a:xfrm>
            <a:off x="1523683" y="1957388"/>
            <a:ext cx="1922145"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一个常数 </a:t>
            </a:r>
            <a:r>
              <a:rPr lang="en-US" altLang="zh-CN" sz="2400" b="1" i="1" dirty="0">
                <a:solidFill>
                  <a:srgbClr val="000000"/>
                </a:solidFill>
                <a:latin typeface="Times New Roman" panose="02020603050405020304" pitchFamily="18" charset="0"/>
                <a:ea typeface="华文细黑" panose="02010600040101010101" pitchFamily="2" charset="-122"/>
              </a:rPr>
              <a:t>c</a:t>
            </a:r>
            <a:r>
              <a:rPr lang="zh-CN" altLang="en-US" sz="2400" b="1" dirty="0">
                <a:solidFill>
                  <a:srgbClr val="000000"/>
                </a:solidFill>
                <a:latin typeface="华文细黑" panose="02010600040101010101" pitchFamily="2" charset="-122"/>
                <a:ea typeface="华文细黑" panose="0201060004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500"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297"/>
                                        </p:tgtEl>
                                        <p:attrNameLst>
                                          <p:attrName>style.visibility</p:attrName>
                                        </p:attrNameLst>
                                      </p:cBhvr>
                                      <p:to>
                                        <p:strVal val="visible"/>
                                      </p:to>
                                    </p:set>
                                    <p:anim calcmode="lin" valueType="num">
                                      <p:cBhvr>
                                        <p:cTn id="42" dur="500" fill="hold"/>
                                        <p:tgtEl>
                                          <p:spTgt spid="11297"/>
                                        </p:tgtEl>
                                        <p:attrNameLst>
                                          <p:attrName>ppt_w</p:attrName>
                                        </p:attrNameLst>
                                      </p:cBhvr>
                                      <p:tavLst>
                                        <p:tav tm="0">
                                          <p:val>
                                            <p:fltVal val="0"/>
                                          </p:val>
                                        </p:tav>
                                        <p:tav tm="100000">
                                          <p:val>
                                            <p:strVal val="#ppt_w"/>
                                          </p:val>
                                        </p:tav>
                                      </p:tavLst>
                                    </p:anim>
                                    <p:anim calcmode="lin" valueType="num">
                                      <p:cBhvr>
                                        <p:cTn id="43" dur="500" fill="hold"/>
                                        <p:tgtEl>
                                          <p:spTgt spid="11297"/>
                                        </p:tgtEl>
                                        <p:attrNameLst>
                                          <p:attrName>ppt_h</p:attrName>
                                        </p:attrNameLst>
                                      </p:cBhvr>
                                      <p:tavLst>
                                        <p:tav tm="0">
                                          <p:val>
                                            <p:fltVal val="0"/>
                                          </p:val>
                                        </p:tav>
                                        <p:tav tm="100000">
                                          <p:val>
                                            <p:strVal val="#ppt_h"/>
                                          </p:val>
                                        </p:tav>
                                      </p:tavLst>
                                    </p:anim>
                                    <p:animEffect transition="in" filter="fade">
                                      <p:cBhvr>
                                        <p:cTn id="44" dur="500"/>
                                        <p:tgtEl>
                                          <p:spTgt spid="1129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1295"/>
                                        </p:tgtEl>
                                        <p:attrNameLst>
                                          <p:attrName>style.visibility</p:attrName>
                                        </p:attrNameLst>
                                      </p:cBhvr>
                                      <p:to>
                                        <p:strVal val="visible"/>
                                      </p:to>
                                    </p:set>
                                    <p:anim calcmode="lin" valueType="num">
                                      <p:cBhvr>
                                        <p:cTn id="54" dur="500" fill="hold"/>
                                        <p:tgtEl>
                                          <p:spTgt spid="11295"/>
                                        </p:tgtEl>
                                        <p:attrNameLst>
                                          <p:attrName>ppt_w</p:attrName>
                                        </p:attrNameLst>
                                      </p:cBhvr>
                                      <p:tavLst>
                                        <p:tav tm="0">
                                          <p:val>
                                            <p:fltVal val="0"/>
                                          </p:val>
                                        </p:tav>
                                        <p:tav tm="100000">
                                          <p:val>
                                            <p:strVal val="#ppt_w"/>
                                          </p:val>
                                        </p:tav>
                                      </p:tavLst>
                                    </p:anim>
                                    <p:anim calcmode="lin" valueType="num">
                                      <p:cBhvr>
                                        <p:cTn id="55" dur="500" fill="hold"/>
                                        <p:tgtEl>
                                          <p:spTgt spid="11295"/>
                                        </p:tgtEl>
                                        <p:attrNameLst>
                                          <p:attrName>ppt_h</p:attrName>
                                        </p:attrNameLst>
                                      </p:cBhvr>
                                      <p:tavLst>
                                        <p:tav tm="0">
                                          <p:val>
                                            <p:fltVal val="0"/>
                                          </p:val>
                                        </p:tav>
                                        <p:tav tm="100000">
                                          <p:val>
                                            <p:strVal val="#ppt_h"/>
                                          </p:val>
                                        </p:tav>
                                      </p:tavLst>
                                    </p:anim>
                                    <p:animEffect transition="in" filter="fade">
                                      <p:cBhvr>
                                        <p:cTn id="56" dur="500"/>
                                        <p:tgtEl>
                                          <p:spTgt spid="11295"/>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1293"/>
                                        </p:tgtEl>
                                        <p:attrNameLst>
                                          <p:attrName>style.visibility</p:attrName>
                                        </p:attrNameLst>
                                      </p:cBhvr>
                                      <p:to>
                                        <p:strVal val="visible"/>
                                      </p:to>
                                    </p:set>
                                    <p:animEffect transition="in" filter="wipe(left)">
                                      <p:cBhvr>
                                        <p:cTn id="60" dur="500"/>
                                        <p:tgtEl>
                                          <p:spTgt spid="1129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left)">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500"/>
                            </p:stCondLst>
                            <p:childTnLst>
                              <p:par>
                                <p:cTn id="72" presetID="22" presetClass="entr" presetSubtype="8" fill="hold" grpId="0" nodeType="afterEffect">
                                  <p:stCondLst>
                                    <p:cond delay="0"/>
                                  </p:stCondLst>
                                  <p:childTnLst>
                                    <p:set>
                                      <p:cBhvr>
                                        <p:cTn id="73" dur="500" fill="hold">
                                          <p:stCondLst>
                                            <p:cond delay="0"/>
                                          </p:stCondLst>
                                        </p:cTn>
                                        <p:tgtEl>
                                          <p:spTgt spid="57"/>
                                        </p:tgtEl>
                                        <p:attrNameLst>
                                          <p:attrName>style.visibility</p:attrName>
                                        </p:attrNameLst>
                                      </p:cBhvr>
                                      <p:to>
                                        <p:strVal val="visible"/>
                                      </p:to>
                                    </p:set>
                                    <p:animEffect transition="in" filter="wipe(left)">
                                      <p:cBhvr>
                                        <p:cTn id="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P spid="46" grpId="0"/>
      <p:bldP spid="11293" grpId="0"/>
      <p:bldP spid="56" grpId="0"/>
      <p:bldP spid="57"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p:nvPr/>
        </p:nvSpPr>
        <p:spPr>
          <a:xfrm>
            <a:off x="468313" y="4703763"/>
            <a:ext cx="8459787" cy="1117600"/>
          </a:xfrm>
          <a:prstGeom prst="rect">
            <a:avLst/>
          </a:prstGeom>
          <a:noFill/>
          <a:ln w="9525">
            <a:noFill/>
          </a:ln>
        </p:spPr>
        <p:txBody>
          <a:bodyPr anchor="ct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en-US" altLang="zh-CN" sz="2800" b="1" dirty="0">
                <a:latin typeface="楷体_GB2312" panose="02010609030101010101" pitchFamily="49" charset="-122"/>
                <a:ea typeface="楷体_GB2312" panose="02010609030101010101" pitchFamily="49" charset="-122"/>
              </a:rPr>
              <a:t>    </a:t>
            </a:r>
            <a:r>
              <a:rPr lang="zh-CN" altLang="en-US" sz="2800" dirty="0">
                <a:latin typeface="楷体_GB2312" panose="02010609030101010101" pitchFamily="49" charset="-122"/>
                <a:ea typeface="楷体_GB2312" panose="02010609030101010101" pitchFamily="49" charset="-122"/>
              </a:rPr>
              <a:t>切比雪夫不等式得到的下界是比较粗糙的。但由于其要求低，因而在理论和实际中仍有许多应用。 </a:t>
            </a:r>
          </a:p>
        </p:txBody>
      </p:sp>
      <p:sp>
        <p:nvSpPr>
          <p:cNvPr id="207875" name="Rectangle 3"/>
          <p:cNvSpPr/>
          <p:nvPr/>
        </p:nvSpPr>
        <p:spPr>
          <a:xfrm>
            <a:off x="323850" y="781050"/>
            <a:ext cx="8208963"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en-US" altLang="zh-CN" sz="2800" b="1" dirty="0">
                <a:latin typeface="楷体_GB2312" panose="02010609030101010101" pitchFamily="49" charset="-122"/>
                <a:ea typeface="楷体_GB2312" panose="02010609030101010101" pitchFamily="49" charset="-122"/>
              </a:rPr>
              <a:t>    </a:t>
            </a:r>
            <a:r>
              <a:rPr lang="zh-CN" altLang="en-US" sz="2800" dirty="0">
                <a:latin typeface="楷体_GB2312" panose="02010609030101010101" pitchFamily="49" charset="-122"/>
                <a:ea typeface="楷体_GB2312" panose="02010609030101010101" pitchFamily="49" charset="-122"/>
              </a:rPr>
              <a:t>结果表明，用切比雪夫不等式进行的概率估计所需试验次数比利用中心极限定理的结果要多。</a:t>
            </a:r>
          </a:p>
        </p:txBody>
      </p:sp>
      <p:sp>
        <p:nvSpPr>
          <p:cNvPr id="207876" name="Rectangle 4"/>
          <p:cNvSpPr/>
          <p:nvPr/>
        </p:nvSpPr>
        <p:spPr>
          <a:xfrm>
            <a:off x="5435600" y="2293938"/>
            <a:ext cx="1646238" cy="15557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9600" dirty="0">
                <a:solidFill>
                  <a:srgbClr val="FF0066"/>
                </a:solidFill>
                <a:ea typeface="楷体_GB2312" panose="02010609030101010101" pitchFamily="49" charset="-122"/>
              </a:rPr>
              <a:t>？</a:t>
            </a:r>
          </a:p>
        </p:txBody>
      </p:sp>
      <p:pic>
        <p:nvPicPr>
          <p:cNvPr id="123920" name="Picture 16" descr="WHATNOW"/>
          <p:cNvPicPr>
            <a:picLocks noChangeAspect="1"/>
          </p:cNvPicPr>
          <p:nvPr/>
        </p:nvPicPr>
        <p:blipFill>
          <a:blip r:embed="rId2">
            <a:clrChange>
              <a:clrFrom>
                <a:srgbClr val="808080"/>
              </a:clrFrom>
              <a:clrTo>
                <a:srgbClr val="000000"/>
              </a:clrTo>
            </a:clrChange>
          </a:blip>
          <a:stretch>
            <a:fillRect/>
          </a:stretch>
        </p:blipFill>
        <p:spPr>
          <a:xfrm>
            <a:off x="2339975" y="1933575"/>
            <a:ext cx="1819275" cy="2590800"/>
          </a:xfrm>
          <a:prstGeom prst="rect">
            <a:avLst/>
          </a:prstGeom>
          <a:noFill/>
          <a:ln w="9525">
            <a:noFill/>
          </a:ln>
        </p:spPr>
      </p:pic>
      <p:sp>
        <p:nvSpPr>
          <p:cNvPr id="207878" name="AutoShape 6"/>
          <p:cNvSpPr>
            <a:spLocks noChangeArrowheads="1"/>
          </p:cNvSpPr>
          <p:nvPr/>
        </p:nvSpPr>
        <p:spPr bwMode="auto">
          <a:xfrm>
            <a:off x="539750" y="4813300"/>
            <a:ext cx="431800" cy="433388"/>
          </a:xfrm>
          <a:prstGeom prst="star5">
            <a:avLst/>
          </a:prstGeom>
          <a:solidFill>
            <a:srgbClr val="FF0000"/>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7878"/>
                                        </p:tgtEl>
                                        <p:attrNameLst>
                                          <p:attrName>style.visibility</p:attrName>
                                        </p:attrNameLst>
                                      </p:cBhvr>
                                      <p:to>
                                        <p:strVal val="visible"/>
                                      </p:to>
                                    </p:set>
                                    <p:animEffect transition="in" filter="blinds(horizontal)">
                                      <p:cBhvr>
                                        <p:cTn id="7" dur="500"/>
                                        <p:tgtEl>
                                          <p:spTgt spid="20787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7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p:bldP spid="20787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3657600" y="917872"/>
            <a:ext cx="150749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3200" b="1">
                <a:solidFill>
                  <a:srgbClr val="0000CC"/>
                </a:solidFill>
                <a:latin typeface="+mn-lt"/>
                <a:ea typeface="黑体" panose="02010609060101010101" pitchFamily="49" charset="-122"/>
              </a:rPr>
              <a:t>总     结</a:t>
            </a:r>
          </a:p>
        </p:txBody>
      </p:sp>
      <p:sp>
        <p:nvSpPr>
          <p:cNvPr id="234499" name="Text Box 3"/>
          <p:cNvSpPr txBox="1">
            <a:spLocks noChangeArrowheads="1"/>
          </p:cNvSpPr>
          <p:nvPr/>
        </p:nvSpPr>
        <p:spPr bwMode="auto">
          <a:xfrm>
            <a:off x="381000" y="1900535"/>
            <a:ext cx="19608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solidFill>
                  <a:srgbClr val="0000FF"/>
                </a:solidFill>
                <a:latin typeface="+mn-lt"/>
                <a:ea typeface="黑体" panose="02010609060101010101" pitchFamily="49" charset="-122"/>
              </a:rPr>
              <a:t>大数定律</a:t>
            </a:r>
            <a:r>
              <a:rPr kumimoji="1" lang="zh-CN" altLang="en-US" sz="2800">
                <a:latin typeface="+mn-lt"/>
                <a:ea typeface="黑体" panose="02010609060101010101" pitchFamily="49" charset="-122"/>
              </a:rPr>
              <a:t>：</a:t>
            </a:r>
          </a:p>
        </p:txBody>
      </p:sp>
      <p:sp>
        <p:nvSpPr>
          <p:cNvPr id="234501" name="Text Box 5"/>
          <p:cNvSpPr txBox="1">
            <a:spLocks noChangeArrowheads="1"/>
          </p:cNvSpPr>
          <p:nvPr/>
        </p:nvSpPr>
        <p:spPr bwMode="auto">
          <a:xfrm>
            <a:off x="2222500" y="1898947"/>
            <a:ext cx="1605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mn-lt"/>
                <a:ea typeface="黑体" panose="02010609060101010101" pitchFamily="49" charset="-122"/>
              </a:rPr>
              <a:t>其平均值</a:t>
            </a:r>
          </a:p>
        </p:txBody>
      </p:sp>
      <p:graphicFrame>
        <p:nvGraphicFramePr>
          <p:cNvPr id="234502" name="Object 6"/>
          <p:cNvGraphicFramePr>
            <a:graphicFrameLocks noChangeAspect="1"/>
          </p:cNvGraphicFramePr>
          <p:nvPr/>
        </p:nvGraphicFramePr>
        <p:xfrm>
          <a:off x="3810000" y="1594147"/>
          <a:ext cx="1408112" cy="1190625"/>
        </p:xfrm>
        <a:graphic>
          <a:graphicData uri="http://schemas.openxmlformats.org/presentationml/2006/ole">
            <mc:AlternateContent xmlns:mc="http://schemas.openxmlformats.org/markup-compatibility/2006">
              <mc:Choice xmlns:v="urn:schemas-microsoft-com:vml" Requires="v">
                <p:oleObj spid="_x0000_s38916" name="Equation" r:id="rId3" imgW="977900" imgH="825500" progId="Equation.DSMT4">
                  <p:embed/>
                </p:oleObj>
              </mc:Choice>
              <mc:Fallback>
                <p:oleObj name="Equation" r:id="rId3" imgW="977900" imgH="8255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594147"/>
                        <a:ext cx="1408112"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3" name="Text Box 7"/>
          <p:cNvSpPr txBox="1">
            <a:spLocks noChangeArrowheads="1"/>
          </p:cNvSpPr>
          <p:nvPr/>
        </p:nvSpPr>
        <p:spPr bwMode="auto">
          <a:xfrm>
            <a:off x="5194300" y="1881485"/>
            <a:ext cx="4900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zh-CN" altLang="en-US" sz="2400">
                <a:latin typeface="+mn-lt"/>
                <a:ea typeface="黑体" panose="02010609060101010101" pitchFamily="49" charset="-122"/>
              </a:rPr>
              <a:t>在</a:t>
            </a:r>
            <a:r>
              <a:rPr kumimoji="1" lang="zh-CN" altLang="en-US" sz="2400">
                <a:solidFill>
                  <a:srgbClr val="FF33CC"/>
                </a:solidFill>
                <a:latin typeface="+mn-lt"/>
                <a:ea typeface="黑体" panose="02010609060101010101" pitchFamily="49" charset="-122"/>
              </a:rPr>
              <a:t>什么条件</a:t>
            </a:r>
            <a:r>
              <a:rPr kumimoji="1" lang="zh-CN" altLang="en-US" sz="2400">
                <a:latin typeface="+mn-lt"/>
                <a:ea typeface="黑体" panose="02010609060101010101" pitchFamily="49" charset="-122"/>
              </a:rPr>
              <a:t>下以</a:t>
            </a:r>
            <a:endParaRPr kumimoji="1" lang="zh-CN" altLang="en-US" sz="2400">
              <a:solidFill>
                <a:srgbClr val="FF33CC"/>
              </a:solidFill>
              <a:latin typeface="+mn-lt"/>
              <a:ea typeface="黑体" panose="02010609060101010101" pitchFamily="49" charset="-122"/>
            </a:endParaRPr>
          </a:p>
        </p:txBody>
      </p:sp>
      <p:sp>
        <p:nvSpPr>
          <p:cNvPr id="234504" name="Text Box 8"/>
          <p:cNvSpPr txBox="1">
            <a:spLocks noChangeArrowheads="1"/>
          </p:cNvSpPr>
          <p:nvPr/>
        </p:nvSpPr>
        <p:spPr bwMode="auto">
          <a:xfrm>
            <a:off x="2230120" y="2891135"/>
            <a:ext cx="4094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solidFill>
                  <a:srgbClr val="FF33CC"/>
                </a:solidFill>
                <a:latin typeface="+mn-lt"/>
                <a:ea typeface="黑体" panose="02010609060101010101" pitchFamily="49" charset="-122"/>
              </a:rPr>
              <a:t>什么形式</a:t>
            </a:r>
            <a:r>
              <a:rPr kumimoji="1" lang="zh-CN" altLang="en-US" sz="2800">
                <a:latin typeface="+mn-lt"/>
                <a:ea typeface="黑体" panose="02010609060101010101" pitchFamily="49" charset="-122"/>
              </a:rPr>
              <a:t>呈现出稳定性。</a:t>
            </a:r>
          </a:p>
        </p:txBody>
      </p:sp>
      <p:sp>
        <p:nvSpPr>
          <p:cNvPr id="234505" name="Text Box 9"/>
          <p:cNvSpPr txBox="1">
            <a:spLocks noChangeArrowheads="1"/>
          </p:cNvSpPr>
          <p:nvPr/>
        </p:nvSpPr>
        <p:spPr bwMode="auto">
          <a:xfrm>
            <a:off x="336550" y="3645197"/>
            <a:ext cx="2672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solidFill>
                  <a:srgbClr val="0000FF"/>
                </a:solidFill>
                <a:latin typeface="+mn-lt"/>
                <a:ea typeface="黑体" panose="02010609060101010101" pitchFamily="49" charset="-122"/>
              </a:rPr>
              <a:t>中心极限定理</a:t>
            </a:r>
            <a:r>
              <a:rPr kumimoji="1" lang="zh-CN" altLang="en-US" sz="2800">
                <a:latin typeface="+mn-lt"/>
                <a:ea typeface="黑体" panose="02010609060101010101" pitchFamily="49" charset="-122"/>
              </a:rPr>
              <a:t>：</a:t>
            </a:r>
          </a:p>
        </p:txBody>
      </p:sp>
      <p:sp>
        <p:nvSpPr>
          <p:cNvPr id="234507" name="Text Box 11"/>
          <p:cNvSpPr txBox="1">
            <a:spLocks noChangeArrowheads="1"/>
          </p:cNvSpPr>
          <p:nvPr/>
        </p:nvSpPr>
        <p:spPr bwMode="auto">
          <a:xfrm>
            <a:off x="2822575" y="3680122"/>
            <a:ext cx="16052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mn-lt"/>
                <a:ea typeface="黑体" panose="02010609060101010101" pitchFamily="49" charset="-122"/>
              </a:rPr>
              <a:t>其部分和</a:t>
            </a:r>
          </a:p>
        </p:txBody>
      </p:sp>
      <p:graphicFrame>
        <p:nvGraphicFramePr>
          <p:cNvPr id="234508" name="Object 12"/>
          <p:cNvGraphicFramePr>
            <a:graphicFrameLocks noChangeAspect="1"/>
          </p:cNvGraphicFramePr>
          <p:nvPr/>
        </p:nvGraphicFramePr>
        <p:xfrm>
          <a:off x="4346257" y="3346747"/>
          <a:ext cx="1071563" cy="1189038"/>
        </p:xfrm>
        <a:graphic>
          <a:graphicData uri="http://schemas.openxmlformats.org/presentationml/2006/ole">
            <mc:AlternateContent xmlns:mc="http://schemas.openxmlformats.org/markup-compatibility/2006">
              <mc:Choice xmlns:v="urn:schemas-microsoft-com:vml" Requires="v">
                <p:oleObj spid="_x0000_s38917" name="Equation" r:id="rId5" imgW="736600" imgH="825500" progId="Equation.DSMT4">
                  <p:embed/>
                </p:oleObj>
              </mc:Choice>
              <mc:Fallback>
                <p:oleObj name="Equation" r:id="rId5" imgW="736600" imgH="82550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6257" y="3346747"/>
                        <a:ext cx="1071563" cy="118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4509" name="Text Box 13"/>
          <p:cNvSpPr txBox="1">
            <a:spLocks noChangeArrowheads="1"/>
          </p:cNvSpPr>
          <p:nvPr/>
        </p:nvSpPr>
        <p:spPr bwMode="auto">
          <a:xfrm>
            <a:off x="5418137" y="3661072"/>
            <a:ext cx="2316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latin typeface="+mn-lt"/>
                <a:ea typeface="黑体" panose="02010609060101010101" pitchFamily="49" charset="-122"/>
              </a:rPr>
              <a:t>在</a:t>
            </a:r>
            <a:r>
              <a:rPr kumimoji="1" lang="zh-CN" altLang="en-US" sz="2800">
                <a:solidFill>
                  <a:srgbClr val="FF33CC"/>
                </a:solidFill>
                <a:latin typeface="+mn-lt"/>
                <a:ea typeface="黑体" panose="02010609060101010101" pitchFamily="49" charset="-122"/>
              </a:rPr>
              <a:t>什么条件</a:t>
            </a:r>
            <a:r>
              <a:rPr kumimoji="1" lang="zh-CN" altLang="en-US" sz="2800">
                <a:latin typeface="+mn-lt"/>
                <a:ea typeface="黑体" panose="02010609060101010101" pitchFamily="49" charset="-122"/>
              </a:rPr>
              <a:t>下</a:t>
            </a:r>
            <a:endParaRPr kumimoji="1" lang="zh-CN" altLang="en-US" sz="2800">
              <a:solidFill>
                <a:srgbClr val="FF33CC"/>
              </a:solidFill>
              <a:latin typeface="+mn-lt"/>
              <a:ea typeface="黑体" panose="02010609060101010101" pitchFamily="49" charset="-122"/>
            </a:endParaRPr>
          </a:p>
        </p:txBody>
      </p:sp>
      <p:sp>
        <p:nvSpPr>
          <p:cNvPr id="234510" name="Text Box 14"/>
          <p:cNvSpPr txBox="1">
            <a:spLocks noChangeArrowheads="1"/>
          </p:cNvSpPr>
          <p:nvPr/>
        </p:nvSpPr>
        <p:spPr bwMode="auto">
          <a:xfrm>
            <a:off x="2458720" y="4643735"/>
            <a:ext cx="4094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zh-CN" altLang="en-US" sz="2800">
                <a:solidFill>
                  <a:srgbClr val="FF33CC"/>
                </a:solidFill>
                <a:latin typeface="+mn-lt"/>
                <a:ea typeface="黑体" panose="02010609060101010101" pitchFamily="49" charset="-122"/>
              </a:rPr>
              <a:t>以正态分布为极限</a:t>
            </a:r>
            <a:r>
              <a:rPr kumimoji="1" lang="zh-CN" altLang="en-US" sz="2800">
                <a:latin typeface="+mn-lt"/>
                <a:ea typeface="黑体" panose="02010609060101010101" pitchFamily="49" charset="-122"/>
              </a:rPr>
              <a:t>分布。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Effect transition="in" filter="wipe(left)">
                                      <p:cBhvr>
                                        <p:cTn id="7" dur="500"/>
                                        <p:tgtEl>
                                          <p:spTgt spid="2344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4501">
                                            <p:txEl>
                                              <p:pRg st="0" end="0"/>
                                            </p:txEl>
                                          </p:spTgt>
                                        </p:tgtEl>
                                        <p:attrNameLst>
                                          <p:attrName>style.visibility</p:attrName>
                                        </p:attrNameLst>
                                      </p:cBhvr>
                                      <p:to>
                                        <p:strVal val="visible"/>
                                      </p:to>
                                    </p:set>
                                    <p:animEffect transition="in" filter="wipe(left)">
                                      <p:cBhvr>
                                        <p:cTn id="12" dur="500"/>
                                        <p:tgtEl>
                                          <p:spTgt spid="2345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4502"/>
                                        </p:tgtEl>
                                        <p:attrNameLst>
                                          <p:attrName>style.visibility</p:attrName>
                                        </p:attrNameLst>
                                      </p:cBhvr>
                                      <p:to>
                                        <p:strVal val="visible"/>
                                      </p:to>
                                    </p:set>
                                    <p:animEffect transition="in" filter="wipe(left)">
                                      <p:cBhvr>
                                        <p:cTn id="17" dur="500"/>
                                        <p:tgtEl>
                                          <p:spTgt spid="2345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4503">
                                            <p:txEl>
                                              <p:pRg st="0" end="0"/>
                                            </p:txEl>
                                          </p:spTgt>
                                        </p:tgtEl>
                                        <p:attrNameLst>
                                          <p:attrName>style.visibility</p:attrName>
                                        </p:attrNameLst>
                                      </p:cBhvr>
                                      <p:to>
                                        <p:strVal val="visible"/>
                                      </p:to>
                                    </p:set>
                                    <p:animEffect transition="in" filter="wipe(left)">
                                      <p:cBhvr>
                                        <p:cTn id="22" dur="500"/>
                                        <p:tgtEl>
                                          <p:spTgt spid="23450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4504">
                                            <p:txEl>
                                              <p:pRg st="0" end="0"/>
                                            </p:txEl>
                                          </p:spTgt>
                                        </p:tgtEl>
                                        <p:attrNameLst>
                                          <p:attrName>style.visibility</p:attrName>
                                        </p:attrNameLst>
                                      </p:cBhvr>
                                      <p:to>
                                        <p:strVal val="visible"/>
                                      </p:to>
                                    </p:set>
                                    <p:animEffect transition="in" filter="wipe(left)">
                                      <p:cBhvr>
                                        <p:cTn id="27" dur="500"/>
                                        <p:tgtEl>
                                          <p:spTgt spid="23450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4505"/>
                                        </p:tgtEl>
                                        <p:attrNameLst>
                                          <p:attrName>style.visibility</p:attrName>
                                        </p:attrNameLst>
                                      </p:cBhvr>
                                      <p:to>
                                        <p:strVal val="visible"/>
                                      </p:to>
                                    </p:set>
                                    <p:animEffect transition="in" filter="wipe(left)">
                                      <p:cBhvr>
                                        <p:cTn id="32" dur="500"/>
                                        <p:tgtEl>
                                          <p:spTgt spid="2345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4507">
                                            <p:txEl>
                                              <p:pRg st="0" end="0"/>
                                            </p:txEl>
                                          </p:spTgt>
                                        </p:tgtEl>
                                        <p:attrNameLst>
                                          <p:attrName>style.visibility</p:attrName>
                                        </p:attrNameLst>
                                      </p:cBhvr>
                                      <p:to>
                                        <p:strVal val="visible"/>
                                      </p:to>
                                    </p:set>
                                    <p:animEffect transition="in" filter="wipe(left)">
                                      <p:cBhvr>
                                        <p:cTn id="37" dur="500"/>
                                        <p:tgtEl>
                                          <p:spTgt spid="23450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34508"/>
                                        </p:tgtEl>
                                        <p:attrNameLst>
                                          <p:attrName>style.visibility</p:attrName>
                                        </p:attrNameLst>
                                      </p:cBhvr>
                                      <p:to>
                                        <p:strVal val="visible"/>
                                      </p:to>
                                    </p:set>
                                    <p:animEffect transition="in" filter="wipe(left)">
                                      <p:cBhvr>
                                        <p:cTn id="42" dur="500"/>
                                        <p:tgtEl>
                                          <p:spTgt spid="2345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4509">
                                            <p:txEl>
                                              <p:pRg st="0" end="0"/>
                                            </p:txEl>
                                          </p:spTgt>
                                        </p:tgtEl>
                                        <p:attrNameLst>
                                          <p:attrName>style.visibility</p:attrName>
                                        </p:attrNameLst>
                                      </p:cBhvr>
                                      <p:to>
                                        <p:strVal val="visible"/>
                                      </p:to>
                                    </p:set>
                                    <p:animEffect transition="in" filter="wipe(left)">
                                      <p:cBhvr>
                                        <p:cTn id="47" dur="500"/>
                                        <p:tgtEl>
                                          <p:spTgt spid="23450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4510">
                                            <p:txEl>
                                              <p:pRg st="0" end="0"/>
                                            </p:txEl>
                                          </p:spTgt>
                                        </p:tgtEl>
                                        <p:attrNameLst>
                                          <p:attrName>style.visibility</p:attrName>
                                        </p:attrNameLst>
                                      </p:cBhvr>
                                      <p:to>
                                        <p:strVal val="visible"/>
                                      </p:to>
                                    </p:set>
                                    <p:animEffect transition="in" filter="wipe(left)">
                                      <p:cBhvr>
                                        <p:cTn id="52" dur="500"/>
                                        <p:tgtEl>
                                          <p:spTgt spid="2345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autoUpdateAnimBg="0"/>
      <p:bldP spid="234501" grpId="0" build="p" autoUpdateAnimBg="0"/>
      <p:bldP spid="234503" grpId="0" build="p" autoUpdateAnimBg="0"/>
      <p:bldP spid="234504" grpId="0" build="p" autoUpdateAnimBg="0"/>
      <p:bldP spid="234505" grpId="0" bldLvl="0" animBg="1"/>
      <p:bldP spid="234507" grpId="0" build="p" autoUpdateAnimBg="0"/>
      <p:bldP spid="234509" grpId="0" build="p" autoUpdateAnimBg="0"/>
      <p:bldP spid="234510"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54"/>
          <p:cNvPicPr>
            <a:picLocks noChangeAspect="1"/>
          </p:cNvPicPr>
          <p:nvPr/>
        </p:nvPicPr>
        <p:blipFill>
          <a:blip r:embed="rId3"/>
          <a:stretch>
            <a:fillRect/>
          </a:stretch>
        </p:blipFill>
        <p:spPr>
          <a:xfrm>
            <a:off x="595313" y="1435100"/>
            <a:ext cx="938212" cy="901700"/>
          </a:xfrm>
          <a:prstGeom prst="rect">
            <a:avLst/>
          </a:prstGeom>
          <a:noFill/>
          <a:ln w="9525">
            <a:noFill/>
          </a:ln>
        </p:spPr>
      </p:pic>
      <p:sp>
        <p:nvSpPr>
          <p:cNvPr id="13322" name="TextBox 1"/>
          <p:cNvSpPr txBox="1"/>
          <p:nvPr/>
        </p:nvSpPr>
        <p:spPr>
          <a:xfrm>
            <a:off x="1619250" y="1557338"/>
            <a:ext cx="2019300" cy="460375"/>
          </a:xfrm>
          <a:prstGeom prst="rect">
            <a:avLst/>
          </a:prstGeom>
          <a:noFill/>
          <a:ln w="9525">
            <a:noFill/>
          </a:ln>
        </p:spPr>
        <p:txBody>
          <a:bodyPr wrap="non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rPr>
              <a:t>问题的提出：</a:t>
            </a:r>
          </a:p>
        </p:txBody>
      </p:sp>
      <p:sp>
        <p:nvSpPr>
          <p:cNvPr id="25603" name="文本框 6"/>
          <p:cNvSpPr txBox="1"/>
          <p:nvPr/>
        </p:nvSpPr>
        <p:spPr>
          <a:xfrm>
            <a:off x="776605" y="660400"/>
            <a:ext cx="4859020" cy="521970"/>
          </a:xfrm>
          <a:prstGeom prst="rect">
            <a:avLst/>
          </a:prstGeom>
          <a:noFill/>
          <a:ln w="9525">
            <a:noFill/>
          </a:ln>
        </p:spPr>
        <p:txBody>
          <a:bodyPr wrap="square" anchor="t" anchorCtr="0">
            <a:spAutoFit/>
          </a:bodyPr>
          <a:lstStyle/>
          <a:p>
            <a:r>
              <a:rPr lang="zh-CN" altLang="en-US" sz="2800" b="1" dirty="0">
                <a:solidFill>
                  <a:srgbClr val="C00000"/>
                </a:solidFill>
                <a:latin typeface="黑体" panose="02010609060101010101" pitchFamily="49" charset="-122"/>
                <a:ea typeface="黑体" panose="02010609060101010101" pitchFamily="49" charset="-122"/>
                <a:sym typeface="宋体" panose="02010600030101010101" pitchFamily="2" charset="-122"/>
              </a:rPr>
              <a:t>二、切比雪夫不等式</a:t>
            </a:r>
          </a:p>
        </p:txBody>
      </p:sp>
      <p:sp>
        <p:nvSpPr>
          <p:cNvPr id="41994" name="Text Box 10"/>
          <p:cNvSpPr txBox="1"/>
          <p:nvPr/>
        </p:nvSpPr>
        <p:spPr>
          <a:xfrm>
            <a:off x="704850" y="2470150"/>
            <a:ext cx="7666990" cy="460375"/>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在实际问题中常常关心随机变量与其期望的偏离程度，  </a:t>
            </a:r>
          </a:p>
        </p:txBody>
      </p:sp>
      <p:sp>
        <p:nvSpPr>
          <p:cNvPr id="11" name="Text Box 4"/>
          <p:cNvSpPr txBox="1"/>
          <p:nvPr/>
        </p:nvSpPr>
        <p:spPr>
          <a:xfrm>
            <a:off x="635000" y="3009900"/>
            <a:ext cx="8191500" cy="460375"/>
          </a:xfrm>
          <a:prstGeom prst="rect">
            <a:avLst/>
          </a:prstGeom>
          <a:noFill/>
          <a:ln w="9525">
            <a:noFill/>
          </a:ln>
        </p:spPr>
        <p:txBody>
          <a:bodyPr wrap="square" anchor="t" anchorCtr="0">
            <a:spAutoFit/>
          </a:bodyPr>
          <a:lstStyle/>
          <a:p>
            <a:pPr>
              <a:spcBef>
                <a:spcPct val="50000"/>
              </a:spcBef>
            </a:pPr>
            <a:r>
              <a:rPr lang="zh-CN" altLang="en-US" sz="2400" b="1" dirty="0">
                <a:latin typeface="华文细黑" panose="02010600040101010101" pitchFamily="2" charset="-122"/>
                <a:ea typeface="华文细黑" panose="02010600040101010101" pitchFamily="2" charset="-122"/>
              </a:rPr>
              <a:t>方差</a:t>
            </a:r>
            <a:r>
              <a:rPr lang="en-US" altLang="zh-CN" sz="2400" b="1" i="1" dirty="0">
                <a:latin typeface="Times New Roman" panose="02020603050405020304" pitchFamily="18" charset="0"/>
                <a:ea typeface="华文细黑" panose="02010600040101010101" pitchFamily="2" charset="-122"/>
              </a:rPr>
              <a:t>D</a:t>
            </a:r>
            <a:r>
              <a:rPr lang="en-US" altLang="zh-CN" sz="2400" b="1" dirty="0">
                <a:latin typeface="Times New Roman" panose="02020603050405020304" pitchFamily="18" charset="0"/>
                <a:ea typeface="华文细黑" panose="02010600040101010101" pitchFamily="2" charset="-122"/>
              </a:rPr>
              <a:t>(</a:t>
            </a:r>
            <a:r>
              <a:rPr lang="en-US" altLang="zh-CN" sz="2400" b="1" i="1" dirty="0">
                <a:latin typeface="Times New Roman" panose="02020603050405020304" pitchFamily="18" charset="0"/>
                <a:ea typeface="华文细黑" panose="02010600040101010101" pitchFamily="2" charset="-122"/>
              </a:rPr>
              <a:t>X</a:t>
            </a:r>
            <a:r>
              <a:rPr lang="en-US" altLang="zh-CN" sz="2400" b="1" dirty="0">
                <a:latin typeface="Times New Roman" panose="02020603050405020304" pitchFamily="18" charset="0"/>
                <a:ea typeface="华文细黑" panose="02010600040101010101" pitchFamily="2" charset="-122"/>
              </a:rPr>
              <a:t>)</a:t>
            </a:r>
            <a:r>
              <a:rPr lang="zh-CN" altLang="en-US" sz="2400" b="1" dirty="0">
                <a:latin typeface="Times New Roman" panose="02020603050405020304" pitchFamily="18" charset="0"/>
                <a:ea typeface="华文细黑" panose="02010600040101010101" pitchFamily="2" charset="-122"/>
              </a:rPr>
              <a:t>刻画</a:t>
            </a:r>
            <a:r>
              <a:rPr lang="zh-CN" altLang="en-US" sz="2400" b="1" dirty="0">
                <a:latin typeface="华文细黑" panose="02010600040101010101" pitchFamily="2" charset="-122"/>
                <a:ea typeface="华文细黑" panose="02010600040101010101" pitchFamily="2" charset="-122"/>
              </a:rPr>
              <a:t>了随机变量</a:t>
            </a:r>
            <a:r>
              <a:rPr lang="en-US" altLang="zh-CN" sz="2400" b="1" i="1" dirty="0">
                <a:latin typeface="Times New Roman" panose="02020603050405020304" pitchFamily="18" charset="0"/>
                <a:ea typeface="华文细黑" panose="02010600040101010101" pitchFamily="2" charset="-122"/>
              </a:rPr>
              <a:t>X</a:t>
            </a:r>
            <a:r>
              <a:rPr lang="en-US" altLang="zh-CN" sz="2400" b="1" i="1" dirty="0">
                <a:latin typeface="华文细黑" panose="02010600040101010101" pitchFamily="2" charset="-122"/>
                <a:ea typeface="华文细黑" panose="02010600040101010101" pitchFamily="2" charset="-122"/>
              </a:rPr>
              <a:t> </a:t>
            </a:r>
            <a:r>
              <a:rPr lang="zh-CN" altLang="en-US" sz="2400" b="1" dirty="0">
                <a:latin typeface="华文细黑" panose="02010600040101010101" pitchFamily="2" charset="-122"/>
                <a:ea typeface="华文细黑" panose="02010600040101010101" pitchFamily="2" charset="-122"/>
              </a:rPr>
              <a:t>的取值与其期望</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E</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的</a:t>
            </a:r>
            <a:r>
              <a:rPr lang="zh-CN" altLang="en-US" sz="2400" b="1" dirty="0">
                <a:latin typeface="华文细黑" panose="02010600040101010101" pitchFamily="2" charset="-122"/>
                <a:ea typeface="华文细黑" panose="02010600040101010101" pitchFamily="2" charset="-122"/>
              </a:rPr>
              <a:t>偏离程度</a:t>
            </a:r>
            <a:r>
              <a:rPr lang="en-US" altLang="zh-CN" sz="2400" b="1" dirty="0">
                <a:latin typeface="华文细黑" panose="02010600040101010101" pitchFamily="2" charset="-122"/>
                <a:ea typeface="华文细黑" panose="02010600040101010101" pitchFamily="2" charset="-122"/>
              </a:rPr>
              <a:t>.</a:t>
            </a:r>
          </a:p>
        </p:txBody>
      </p:sp>
      <p:sp>
        <p:nvSpPr>
          <p:cNvPr id="2" name="文本框 1"/>
          <p:cNvSpPr txBox="1"/>
          <p:nvPr/>
        </p:nvSpPr>
        <p:spPr>
          <a:xfrm>
            <a:off x="2108200" y="4203700"/>
            <a:ext cx="1114425" cy="460375"/>
          </a:xfrm>
          <a:prstGeom prst="rect">
            <a:avLst/>
          </a:prstGeom>
          <a:noFill/>
          <a:ln w="9525">
            <a:noFill/>
          </a:ln>
        </p:spPr>
        <p:txBody>
          <a:bodyPr wrap="none" anchor="t" anchorCtr="0">
            <a:spAutoFit/>
          </a:bodyPr>
          <a:lstStyle/>
          <a:p>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D</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小</a:t>
            </a:r>
          </a:p>
        </p:txBody>
      </p:sp>
      <p:grpSp>
        <p:nvGrpSpPr>
          <p:cNvPr id="12" name="组合 11"/>
          <p:cNvGrpSpPr/>
          <p:nvPr/>
        </p:nvGrpSpPr>
        <p:grpSpPr>
          <a:xfrm>
            <a:off x="4117975" y="4203701"/>
            <a:ext cx="2448560" cy="461011"/>
            <a:chOff x="6485" y="5191"/>
            <a:chExt cx="3855" cy="725"/>
          </a:xfrm>
        </p:grpSpPr>
        <p:graphicFrame>
          <p:nvGraphicFramePr>
            <p:cNvPr id="25608" name="Object 4"/>
            <p:cNvGraphicFramePr/>
            <p:nvPr/>
          </p:nvGraphicFramePr>
          <p:xfrm>
            <a:off x="6485" y="5323"/>
            <a:ext cx="3234" cy="566"/>
          </p:xfrm>
          <a:graphic>
            <a:graphicData uri="http://schemas.openxmlformats.org/presentationml/2006/ole">
              <mc:AlternateContent xmlns:mc="http://schemas.openxmlformats.org/markup-compatibility/2006">
                <mc:Choice xmlns:v="urn:schemas-microsoft-com:vml" Requires="v">
                  <p:oleObj spid="_x0000_s3076" r:id="rId4" imgW="1409700" imgH="228600" progId="Equation.DSMT4">
                    <p:embed/>
                  </p:oleObj>
                </mc:Choice>
                <mc:Fallback>
                  <p:oleObj r:id="rId4" imgW="1409700" imgH="228600" progId="Equation.DSMT4">
                    <p:embed/>
                    <p:pic>
                      <p:nvPicPr>
                        <p:cNvPr id="0" name="图片 3092"/>
                        <p:cNvPicPr/>
                        <p:nvPr/>
                      </p:nvPicPr>
                      <p:blipFill>
                        <a:blip r:embed="rId5">
                          <a:clrChange>
                            <a:clrFrom>
                              <a:srgbClr val="000000"/>
                            </a:clrFrom>
                            <a:clrTo>
                              <a:srgbClr val="000000">
                                <a:alpha val="0"/>
                              </a:srgbClr>
                            </a:clrTo>
                          </a:clrChange>
                        </a:blip>
                        <a:stretch>
                          <a:fillRect/>
                        </a:stretch>
                      </p:blipFill>
                      <p:spPr>
                        <a:xfrm>
                          <a:off x="6485" y="5323"/>
                          <a:ext cx="3234" cy="566"/>
                        </a:xfrm>
                        <a:prstGeom prst="rect">
                          <a:avLst/>
                        </a:prstGeom>
                        <a:noFill/>
                        <a:ln w="38100">
                          <a:noFill/>
                          <a:miter/>
                        </a:ln>
                      </p:spPr>
                    </p:pic>
                  </p:oleObj>
                </mc:Fallback>
              </mc:AlternateContent>
            </a:graphicData>
          </a:graphic>
        </p:graphicFrame>
        <p:sp>
          <p:nvSpPr>
            <p:cNvPr id="25609" name="文本框 2"/>
            <p:cNvSpPr txBox="1"/>
            <p:nvPr/>
          </p:nvSpPr>
          <p:spPr>
            <a:xfrm>
              <a:off x="9571" y="5191"/>
              <a:ext cx="769" cy="725"/>
            </a:xfrm>
            <a:prstGeom prst="rect">
              <a:avLst/>
            </a:prstGeom>
            <a:noFill/>
            <a:ln w="9525">
              <a:noFill/>
            </a:ln>
          </p:spPr>
          <p:txBody>
            <a:bodyPr wrap="none" anchor="t" anchorCtr="0">
              <a:spAutoFit/>
            </a:bodyPr>
            <a:lstStyle/>
            <a:p>
              <a:r>
                <a:rPr lang="zh-CN" altLang="en-US" sz="2400" b="1" dirty="0">
                  <a:solidFill>
                    <a:srgbClr val="0000CC"/>
                  </a:solidFill>
                  <a:latin typeface="Times New Roman" panose="02020603050405020304" pitchFamily="18" charset="0"/>
                  <a:ea typeface="华文细黑" panose="02010600040101010101" pitchFamily="2" charset="-122"/>
                  <a:sym typeface="宋体" panose="02010600030101010101" pitchFamily="2" charset="-122"/>
                </a:rPr>
                <a:t>小</a:t>
              </a:r>
            </a:p>
          </p:txBody>
        </p:sp>
      </p:grpSp>
      <p:sp>
        <p:nvSpPr>
          <p:cNvPr id="4" name="右箭头 3"/>
          <p:cNvSpPr/>
          <p:nvPr/>
        </p:nvSpPr>
        <p:spPr>
          <a:xfrm>
            <a:off x="3317875" y="4287838"/>
            <a:ext cx="720725" cy="252413"/>
          </a:xfrm>
          <a:prstGeom prst="rightArrow">
            <a:avLst/>
          </a:prstGeom>
          <a:solidFill>
            <a:srgbClr val="CCECFF"/>
          </a:solidFill>
          <a:ln w="19050" cap="flat" cmpd="sng" algn="ctr">
            <a:solidFill>
              <a:srgbClr val="0066CC"/>
            </a:solidFill>
            <a:prstDash val="solid"/>
            <a:round/>
            <a:headEnd type="none" w="med" len="med"/>
            <a:tailEnd type="none" w="med" len="med"/>
          </a:ln>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noProof="1">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5" name="文本框 4"/>
          <p:cNvSpPr txBox="1"/>
          <p:nvPr/>
        </p:nvSpPr>
        <p:spPr>
          <a:xfrm>
            <a:off x="2101850" y="4819650"/>
            <a:ext cx="1114425" cy="460375"/>
          </a:xfrm>
          <a:prstGeom prst="rect">
            <a:avLst/>
          </a:prstGeom>
          <a:noFill/>
          <a:ln w="9525">
            <a:noFill/>
          </a:ln>
        </p:spPr>
        <p:txBody>
          <a:bodyPr wrap="none" anchor="t" anchorCtr="0">
            <a:spAutoFit/>
          </a:bodyPr>
          <a:lstStyle/>
          <a:p>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D</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大</a:t>
            </a:r>
          </a:p>
        </p:txBody>
      </p:sp>
      <p:grpSp>
        <p:nvGrpSpPr>
          <p:cNvPr id="13" name="组合 12"/>
          <p:cNvGrpSpPr/>
          <p:nvPr/>
        </p:nvGrpSpPr>
        <p:grpSpPr>
          <a:xfrm>
            <a:off x="4079875" y="4832353"/>
            <a:ext cx="2461260" cy="459422"/>
            <a:chOff x="6424" y="6109"/>
            <a:chExt cx="3877" cy="725"/>
          </a:xfrm>
        </p:grpSpPr>
        <p:graphicFrame>
          <p:nvGraphicFramePr>
            <p:cNvPr id="25613" name="Object 4"/>
            <p:cNvGraphicFramePr/>
            <p:nvPr/>
          </p:nvGraphicFramePr>
          <p:xfrm>
            <a:off x="6424" y="6222"/>
            <a:ext cx="3147" cy="594"/>
          </p:xfrm>
          <a:graphic>
            <a:graphicData uri="http://schemas.openxmlformats.org/presentationml/2006/ole">
              <mc:AlternateContent xmlns:mc="http://schemas.openxmlformats.org/markup-compatibility/2006">
                <mc:Choice xmlns:v="urn:schemas-microsoft-com:vml" Requires="v">
                  <p:oleObj spid="_x0000_s3077" r:id="rId6" imgW="1409700" imgH="228600" progId="Equation.DSMT4">
                    <p:embed/>
                  </p:oleObj>
                </mc:Choice>
                <mc:Fallback>
                  <p:oleObj r:id="rId6" imgW="1409700" imgH="228600" progId="Equation.DSMT4">
                    <p:embed/>
                    <p:pic>
                      <p:nvPicPr>
                        <p:cNvPr id="0" name="图片 3093"/>
                        <p:cNvPicPr/>
                        <p:nvPr/>
                      </p:nvPicPr>
                      <p:blipFill>
                        <a:blip r:embed="rId7">
                          <a:clrChange>
                            <a:clrFrom>
                              <a:srgbClr val="000000"/>
                            </a:clrFrom>
                            <a:clrTo>
                              <a:srgbClr val="000000">
                                <a:alpha val="0"/>
                              </a:srgbClr>
                            </a:clrTo>
                          </a:clrChange>
                        </a:blip>
                        <a:stretch>
                          <a:fillRect/>
                        </a:stretch>
                      </p:blipFill>
                      <p:spPr>
                        <a:xfrm>
                          <a:off x="6424" y="6222"/>
                          <a:ext cx="3147" cy="594"/>
                        </a:xfrm>
                        <a:prstGeom prst="rect">
                          <a:avLst/>
                        </a:prstGeom>
                        <a:noFill/>
                        <a:ln w="38100">
                          <a:noFill/>
                          <a:miter/>
                        </a:ln>
                      </p:spPr>
                    </p:pic>
                  </p:oleObj>
                </mc:Fallback>
              </mc:AlternateContent>
            </a:graphicData>
          </a:graphic>
        </p:graphicFrame>
        <p:sp>
          <p:nvSpPr>
            <p:cNvPr id="25614" name="文本框 7"/>
            <p:cNvSpPr txBox="1"/>
            <p:nvPr/>
          </p:nvSpPr>
          <p:spPr>
            <a:xfrm>
              <a:off x="9532" y="6109"/>
              <a:ext cx="769" cy="725"/>
            </a:xfrm>
            <a:prstGeom prst="rect">
              <a:avLst/>
            </a:prstGeom>
            <a:noFill/>
            <a:ln w="9525">
              <a:noFill/>
            </a:ln>
          </p:spPr>
          <p:txBody>
            <a:bodyPr wrap="none" anchor="t" anchorCtr="0">
              <a:spAutoFit/>
            </a:bodyPr>
            <a:lstStyle/>
            <a:p>
              <a:r>
                <a:rPr lang="zh-CN" altLang="en-US" sz="2400" b="1" dirty="0">
                  <a:solidFill>
                    <a:srgbClr val="0000CC"/>
                  </a:solidFill>
                  <a:latin typeface="Times New Roman" panose="02020603050405020304" pitchFamily="18" charset="0"/>
                  <a:ea typeface="华文细黑" panose="02010600040101010101" pitchFamily="2" charset="-122"/>
                  <a:sym typeface="宋体" panose="02010600030101010101" pitchFamily="2" charset="-122"/>
                </a:rPr>
                <a:t>大</a:t>
              </a:r>
            </a:p>
          </p:txBody>
        </p:sp>
      </p:grpSp>
      <p:sp>
        <p:nvSpPr>
          <p:cNvPr id="9" name="右箭头 8"/>
          <p:cNvSpPr/>
          <p:nvPr/>
        </p:nvSpPr>
        <p:spPr>
          <a:xfrm>
            <a:off x="3311525" y="4903788"/>
            <a:ext cx="720725" cy="252413"/>
          </a:xfrm>
          <a:prstGeom prst="rightArrow">
            <a:avLst/>
          </a:prstGeom>
          <a:solidFill>
            <a:srgbClr val="CCECFF"/>
          </a:solidFill>
          <a:ln w="19050" cap="flat" cmpd="sng" algn="ctr">
            <a:solidFill>
              <a:srgbClr val="0066CC"/>
            </a:solidFill>
            <a:prstDash val="solid"/>
            <a:round/>
            <a:headEnd type="none" w="med" len="med"/>
            <a:tailEnd type="none" w="med" len="med"/>
          </a:ln>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noProof="1">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0" name="Text Box 10"/>
          <p:cNvSpPr txBox="1"/>
          <p:nvPr/>
        </p:nvSpPr>
        <p:spPr>
          <a:xfrm>
            <a:off x="1816100" y="5700713"/>
            <a:ext cx="4459288" cy="460375"/>
          </a:xfrm>
          <a:prstGeom prst="rect">
            <a:avLst/>
          </a:prstGeom>
          <a:noFill/>
          <a:ln w="9525">
            <a:noFill/>
          </a:ln>
        </p:spPr>
        <p:txBody>
          <a:bodyPr wrap="none" anchor="t" anchorCtr="0">
            <a:spAutoFit/>
          </a:bodyPr>
          <a:lstStyle/>
          <a:p>
            <a:r>
              <a:rPr lang="zh-CN" altLang="en-US" sz="2400" b="1" dirty="0">
                <a:solidFill>
                  <a:srgbClr val="0000CC"/>
                </a:solidFill>
                <a:latin typeface="华文细黑" panose="02010600040101010101" pitchFamily="2" charset="-122"/>
                <a:ea typeface="华文细黑" panose="02010600040101010101" pitchFamily="2" charset="-122"/>
              </a:rPr>
              <a:t>如何定量刻画二者之间的关系？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500" fill="hold"/>
                                        <p:tgtEl>
                                          <p:spTgt spid="13315"/>
                                        </p:tgtEl>
                                        <p:attrNameLst>
                                          <p:attrName>ppt_w</p:attrName>
                                        </p:attrNameLst>
                                      </p:cBhvr>
                                      <p:tavLst>
                                        <p:tav tm="0">
                                          <p:val>
                                            <p:fltVal val="0"/>
                                          </p:val>
                                        </p:tav>
                                        <p:tav tm="100000">
                                          <p:val>
                                            <p:strVal val="#ppt_w"/>
                                          </p:val>
                                        </p:tav>
                                      </p:tavLst>
                                    </p:anim>
                                    <p:anim calcmode="lin" valueType="num">
                                      <p:cBhvr>
                                        <p:cTn id="8" dur="500" fill="hold"/>
                                        <p:tgtEl>
                                          <p:spTgt spid="1331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wipe(left)">
                                      <p:cBhvr>
                                        <p:cTn id="12" dur="500"/>
                                        <p:tgtEl>
                                          <p:spTgt spid="13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994"/>
                                        </p:tgtEl>
                                        <p:attrNameLst>
                                          <p:attrName>style.visibility</p:attrName>
                                        </p:attrNameLst>
                                      </p:cBhvr>
                                      <p:to>
                                        <p:strVal val="visible"/>
                                      </p:to>
                                    </p:set>
                                    <p:animEffect transition="in" filter="wipe(left)">
                                      <p:cBhvr>
                                        <p:cTn id="17" dur="500"/>
                                        <p:tgtEl>
                                          <p:spTgt spid="419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p:bldP spid="41994" grpId="0"/>
      <p:bldP spid="11" grpId="0" build="p"/>
      <p:bldP spid="2" grpId="0"/>
      <p:bldP spid="4" grpId="0" bldLvl="0" animBg="1"/>
      <p:bldP spid="5" grpId="0"/>
      <p:bldP spid="9" grpId="0" bldLvl="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6900863" y="3748088"/>
            <a:ext cx="1908175" cy="1979613"/>
          </a:xfrm>
          <a:prstGeom prst="roundRect">
            <a:avLst/>
          </a:prstGeom>
          <a:solidFill>
            <a:srgbClr val="0066FF">
              <a:alpha val="20000"/>
            </a:srgbClr>
          </a:solidFill>
          <a:ln w="9525" cap="flat" cmpd="sng" algn="ctr">
            <a:solidFill>
              <a:srgbClr val="00458A"/>
            </a:solidFill>
            <a:prstDash val="solid"/>
            <a:round/>
            <a:headEnd type="none" w="med" len="med"/>
            <a:tailEnd type="none" w="med" len="med"/>
          </a:ln>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noProof="1">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26626" name="文本框 6"/>
          <p:cNvSpPr txBox="1"/>
          <p:nvPr/>
        </p:nvSpPr>
        <p:spPr>
          <a:xfrm>
            <a:off x="474663" y="739775"/>
            <a:ext cx="3919537" cy="46037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rPr>
              <a:t>命题（切比雪夫不等式）</a:t>
            </a:r>
          </a:p>
        </p:txBody>
      </p:sp>
      <p:grpSp>
        <p:nvGrpSpPr>
          <p:cNvPr id="32" name="组合 31"/>
          <p:cNvGrpSpPr/>
          <p:nvPr/>
        </p:nvGrpSpPr>
        <p:grpSpPr>
          <a:xfrm>
            <a:off x="436245" y="1300480"/>
            <a:ext cx="7816850" cy="460658"/>
            <a:chOff x="1146" y="2887"/>
            <a:chExt cx="10085" cy="726"/>
          </a:xfrm>
        </p:grpSpPr>
        <p:sp>
          <p:nvSpPr>
            <p:cNvPr id="26628" name="Text Box 14"/>
            <p:cNvSpPr txBox="1"/>
            <p:nvPr/>
          </p:nvSpPr>
          <p:spPr>
            <a:xfrm>
              <a:off x="1146" y="2887"/>
              <a:ext cx="4216" cy="726"/>
            </a:xfrm>
            <a:prstGeom prst="rect">
              <a:avLst/>
            </a:prstGeom>
            <a:noFill/>
            <a:ln w="9525">
              <a:noFill/>
            </a:ln>
          </p:spPr>
          <p:txBody>
            <a:bodyPr wrap="square" anchor="t" anchorCtr="0">
              <a:spAutoFit/>
            </a:bodyPr>
            <a:lstStyle/>
            <a:p>
              <a:r>
                <a:rPr lang="zh-CN" altLang="en-US" sz="2400" b="1">
                  <a:solidFill>
                    <a:srgbClr val="000000"/>
                  </a:solidFill>
                  <a:latin typeface="华文细黑" panose="02010600040101010101" pitchFamily="2" charset="-122"/>
                  <a:ea typeface="华文细黑" panose="02010600040101010101" pitchFamily="2" charset="-122"/>
                </a:rPr>
                <a:t>设</a:t>
              </a:r>
              <a:r>
                <a:rPr lang="en-US" altLang="zh-CN" sz="2400" b="1" i="1">
                  <a:solidFill>
                    <a:srgbClr val="000000"/>
                  </a:solidFill>
                  <a:latin typeface="Times New Roman" panose="02020603050405020304" pitchFamily="18" charset="0"/>
                  <a:ea typeface="华文细黑" panose="02010600040101010101" pitchFamily="2" charset="-122"/>
                  <a:sym typeface="宋体" panose="02010600030101010101" pitchFamily="2" charset="-122"/>
                </a:rPr>
                <a:t>X</a:t>
              </a:r>
              <a:r>
                <a:rPr lang="zh-CN" altLang="en-US" sz="2400" b="1">
                  <a:solidFill>
                    <a:srgbClr val="000000"/>
                  </a:solidFill>
                  <a:latin typeface="Times New Roman" panose="02020603050405020304" pitchFamily="18" charset="0"/>
                  <a:ea typeface="华文细黑" panose="02010600040101010101" pitchFamily="2" charset="-122"/>
                  <a:sym typeface="宋体" panose="02010600030101010101" pitchFamily="2" charset="-122"/>
                </a:rPr>
                <a:t>为</a:t>
              </a:r>
              <a:r>
                <a:rPr lang="zh-CN" altLang="en-US" sz="2400" b="1">
                  <a:solidFill>
                    <a:srgbClr val="000000"/>
                  </a:solidFill>
                  <a:latin typeface="华文细黑" panose="02010600040101010101" pitchFamily="2" charset="-122"/>
                  <a:ea typeface="华文细黑" panose="02010600040101010101" pitchFamily="2" charset="-122"/>
                </a:rPr>
                <a:t>随机变量，</a:t>
              </a:r>
            </a:p>
          </p:txBody>
        </p:sp>
        <p:sp>
          <p:nvSpPr>
            <p:cNvPr id="26629" name="Text Box 4"/>
            <p:cNvSpPr txBox="1"/>
            <p:nvPr/>
          </p:nvSpPr>
          <p:spPr>
            <a:xfrm>
              <a:off x="4054" y="2887"/>
              <a:ext cx="6600" cy="726"/>
            </a:xfrm>
            <a:prstGeom prst="rect">
              <a:avLst/>
            </a:prstGeom>
            <a:noFill/>
            <a:ln w="9525">
              <a:noFill/>
            </a:ln>
          </p:spPr>
          <p:txBody>
            <a:bodyPr wrap="square" anchor="t" anchorCtr="0">
              <a:spAutoFit/>
            </a:bodyPr>
            <a:lstStyle/>
            <a:p>
              <a:pPr>
                <a:spcBef>
                  <a:spcPct val="50000"/>
                </a:spcBef>
              </a:pP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其数学期望</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E</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和</a:t>
              </a:r>
              <a:r>
                <a:rPr lang="zh-CN" altLang="en-US" sz="2400" b="1" dirty="0">
                  <a:latin typeface="华文细黑" panose="02010600040101010101" pitchFamily="2" charset="-122"/>
                  <a:ea typeface="华文细黑" panose="02010600040101010101" pitchFamily="2" charset="-122"/>
                </a:rPr>
                <a:t>方差</a:t>
              </a:r>
              <a:r>
                <a:rPr lang="en-US" altLang="zh-CN" sz="2400" b="1" i="1" dirty="0">
                  <a:latin typeface="Times New Roman" panose="02020603050405020304" pitchFamily="18" charset="0"/>
                  <a:ea typeface="华文细黑" panose="02010600040101010101" pitchFamily="2" charset="-122"/>
                </a:rPr>
                <a:t>D</a:t>
              </a:r>
              <a:r>
                <a:rPr lang="en-US" altLang="zh-CN" sz="2400" b="1" dirty="0">
                  <a:latin typeface="Times New Roman" panose="02020603050405020304" pitchFamily="18" charset="0"/>
                  <a:ea typeface="华文细黑" panose="02010600040101010101" pitchFamily="2" charset="-122"/>
                </a:rPr>
                <a:t>(</a:t>
              </a:r>
              <a:r>
                <a:rPr lang="en-US" altLang="zh-CN" sz="2400" b="1" i="1" dirty="0">
                  <a:latin typeface="Times New Roman" panose="02020603050405020304" pitchFamily="18" charset="0"/>
                  <a:ea typeface="华文细黑" panose="02010600040101010101" pitchFamily="2" charset="-122"/>
                </a:rPr>
                <a:t>X</a:t>
              </a:r>
              <a:r>
                <a:rPr lang="en-US" altLang="zh-CN" sz="2400" b="1" dirty="0">
                  <a:latin typeface="Times New Roman" panose="02020603050405020304" pitchFamily="18" charset="0"/>
                  <a:ea typeface="华文细黑" panose="0201060004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都存在，</a:t>
              </a:r>
              <a:endParaRPr lang="en-US" altLang="zh-CN" sz="2400" b="1" dirty="0">
                <a:latin typeface="华文细黑" panose="02010600040101010101" pitchFamily="2" charset="-122"/>
                <a:ea typeface="华文细黑" panose="02010600040101010101" pitchFamily="2" charset="-122"/>
              </a:endParaRPr>
            </a:p>
          </p:txBody>
        </p:sp>
        <p:sp>
          <p:nvSpPr>
            <p:cNvPr id="26630" name="Text Box 7"/>
            <p:cNvSpPr txBox="1"/>
            <p:nvPr/>
          </p:nvSpPr>
          <p:spPr>
            <a:xfrm>
              <a:off x="10743" y="2887"/>
              <a:ext cx="488" cy="726"/>
            </a:xfrm>
            <a:prstGeom prst="rect">
              <a:avLst/>
            </a:prstGeom>
            <a:noFill/>
            <a:ln w="9525">
              <a:noFill/>
            </a:ln>
          </p:spPr>
          <p:txBody>
            <a:bodyPr wrap="square" anchor="t" anchorCtr="0">
              <a:spAutoFit/>
            </a:bodyPr>
            <a:lstStyle/>
            <a:p>
              <a:pPr eaLnBrk="0" hangingPunct="0"/>
              <a:endParaRPr lang="zh-CN" altLang="en-US" sz="2400" b="1" dirty="0">
                <a:solidFill>
                  <a:srgbClr val="000000"/>
                </a:solidFill>
                <a:latin typeface="华文细黑" panose="02010600040101010101" pitchFamily="2" charset="-122"/>
                <a:ea typeface="华文细黑" panose="02010600040101010101" pitchFamily="2" charset="-122"/>
              </a:endParaRPr>
            </a:p>
          </p:txBody>
        </p:sp>
      </p:grpSp>
      <p:grpSp>
        <p:nvGrpSpPr>
          <p:cNvPr id="33" name="组合 32"/>
          <p:cNvGrpSpPr/>
          <p:nvPr/>
        </p:nvGrpSpPr>
        <p:grpSpPr>
          <a:xfrm>
            <a:off x="474630" y="1890713"/>
            <a:ext cx="4154529" cy="486410"/>
            <a:chOff x="-442" y="3748"/>
            <a:chExt cx="6542" cy="766"/>
          </a:xfrm>
        </p:grpSpPr>
        <p:graphicFrame>
          <p:nvGraphicFramePr>
            <p:cNvPr id="26632" name="对象 12">
              <a:hlinkClick r:id="" action="ppaction://ole?verb=0"/>
            </p:cNvPr>
            <p:cNvGraphicFramePr>
              <a:graphicFrameLocks noChangeAspect="1"/>
            </p:cNvGraphicFramePr>
            <p:nvPr/>
          </p:nvGraphicFramePr>
          <p:xfrm>
            <a:off x="3501" y="3854"/>
            <a:ext cx="1361" cy="660"/>
          </p:xfrm>
          <a:graphic>
            <a:graphicData uri="http://schemas.openxmlformats.org/presentationml/2006/ole">
              <mc:AlternateContent xmlns:mc="http://schemas.openxmlformats.org/markup-compatibility/2006">
                <mc:Choice xmlns:v="urn:schemas-microsoft-com:vml" Requires="v">
                  <p:oleObj spid="_x0000_s4108" r:id="rId3" imgW="419100" imgH="203200" progId="Equation.KSEE3">
                    <p:embed/>
                  </p:oleObj>
                </mc:Choice>
                <mc:Fallback>
                  <p:oleObj r:id="rId3" imgW="419100" imgH="203200" progId="Equation.KSEE3">
                    <p:embed/>
                    <p:pic>
                      <p:nvPicPr>
                        <p:cNvPr id="0" name="图片 3095"/>
                        <p:cNvPicPr/>
                        <p:nvPr/>
                      </p:nvPicPr>
                      <p:blipFill>
                        <a:blip r:embed="rId4"/>
                        <a:stretch>
                          <a:fillRect/>
                        </a:stretch>
                      </p:blipFill>
                      <p:spPr>
                        <a:xfrm>
                          <a:off x="3501" y="3854"/>
                          <a:ext cx="1361" cy="660"/>
                        </a:xfrm>
                        <a:prstGeom prst="rect">
                          <a:avLst/>
                        </a:prstGeom>
                        <a:noFill/>
                        <a:ln w="38100">
                          <a:noFill/>
                          <a:miter/>
                        </a:ln>
                      </p:spPr>
                    </p:pic>
                  </p:oleObj>
                </mc:Fallback>
              </mc:AlternateContent>
            </a:graphicData>
          </a:graphic>
        </p:graphicFrame>
        <p:sp>
          <p:nvSpPr>
            <p:cNvPr id="26633" name="Text Box 7"/>
            <p:cNvSpPr txBox="1"/>
            <p:nvPr/>
          </p:nvSpPr>
          <p:spPr>
            <a:xfrm>
              <a:off x="4850" y="3761"/>
              <a:ext cx="1250"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总有</a:t>
              </a:r>
            </a:p>
          </p:txBody>
        </p:sp>
        <p:sp>
          <p:nvSpPr>
            <p:cNvPr id="26634" name="Text Box 7"/>
            <p:cNvSpPr txBox="1"/>
            <p:nvPr/>
          </p:nvSpPr>
          <p:spPr>
            <a:xfrm>
              <a:off x="-442" y="3748"/>
              <a:ext cx="4136"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sym typeface="宋体" panose="02010600030101010101" pitchFamily="2" charset="-122"/>
                </a:rPr>
                <a:t>则对于</a:t>
              </a:r>
              <a:r>
                <a:rPr lang="zh-CN" altLang="en-US" sz="2400" b="1" dirty="0">
                  <a:solidFill>
                    <a:srgbClr val="000000"/>
                  </a:solidFill>
                  <a:latin typeface="华文细黑" panose="02010600040101010101" pitchFamily="2" charset="-122"/>
                  <a:ea typeface="华文细黑" panose="02010600040101010101" pitchFamily="2" charset="-122"/>
                </a:rPr>
                <a:t>任意给定的</a:t>
              </a:r>
            </a:p>
          </p:txBody>
        </p:sp>
      </p:grpSp>
      <p:sp>
        <p:nvSpPr>
          <p:cNvPr id="14345" name="Text Box 10"/>
          <p:cNvSpPr txBox="1"/>
          <p:nvPr/>
        </p:nvSpPr>
        <p:spPr>
          <a:xfrm>
            <a:off x="407988" y="3317875"/>
            <a:ext cx="811212" cy="460375"/>
          </a:xfrm>
          <a:prstGeom prst="rect">
            <a:avLst/>
          </a:prstGeom>
          <a:noFill/>
          <a:ln w="9525">
            <a:noFill/>
          </a:ln>
        </p:spPr>
        <p:txBody>
          <a:bodyPr wrap="square" anchor="t" anchorCtr="0">
            <a:spAutoFit/>
          </a:bodyPr>
          <a:lstStyle/>
          <a:p>
            <a:pPr>
              <a:spcBef>
                <a:spcPts val="1000"/>
              </a:spcBef>
            </a:pPr>
            <a:r>
              <a:rPr lang="zh-CN" altLang="en-US" sz="2400" b="1" dirty="0">
                <a:solidFill>
                  <a:srgbClr val="0000CC"/>
                </a:solidFill>
                <a:latin typeface="黑体" panose="02010609060101010101" pitchFamily="49" charset="-122"/>
                <a:ea typeface="黑体" panose="02010609060101010101" pitchFamily="49" charset="-122"/>
                <a:sym typeface="宋体" panose="02010600030101010101" pitchFamily="2" charset="-122"/>
              </a:rPr>
              <a:t>证明   </a:t>
            </a:r>
          </a:p>
        </p:txBody>
      </p:sp>
      <p:sp>
        <p:nvSpPr>
          <p:cNvPr id="17" name="Text Box 10"/>
          <p:cNvSpPr txBox="1"/>
          <p:nvPr/>
        </p:nvSpPr>
        <p:spPr>
          <a:xfrm>
            <a:off x="1071563" y="3305175"/>
            <a:ext cx="8020685" cy="460375"/>
          </a:xfrm>
          <a:prstGeom prst="rect">
            <a:avLst/>
          </a:prstGeom>
          <a:noFill/>
          <a:ln w="9525">
            <a:noFill/>
          </a:ln>
        </p:spPr>
        <p:txBody>
          <a:bodyPr wrap="none" anchor="t" anchorCtr="0">
            <a:spAutoFit/>
          </a:bodyPr>
          <a:lstStyle/>
          <a:p>
            <a:r>
              <a:rPr lang="zh-CN" altLang="en-US" sz="2400" b="1" dirty="0">
                <a:latin typeface="华文细黑" panose="02010600040101010101" pitchFamily="2" charset="-122"/>
                <a:ea typeface="华文细黑" panose="02010600040101010101" pitchFamily="2" charset="-122"/>
              </a:rPr>
              <a:t>仅给出</a:t>
            </a:r>
            <a:r>
              <a:rPr lang="zh-CN" altLang="en-US" sz="2400" dirty="0">
                <a:latin typeface="Times New Roman" panose="02020603050405020304" pitchFamily="18" charset="0"/>
                <a:ea typeface="楷体_GB2312" panose="02010609030101010101" pitchFamily="49" charset="-122"/>
              </a:rPr>
              <a:t> </a:t>
            </a:r>
            <a:r>
              <a:rPr lang="en-US" altLang="zh-CN" sz="2400" b="1" i="1" dirty="0">
                <a:latin typeface="Times New Roman" panose="02020603050405020304" pitchFamily="18" charset="0"/>
                <a:ea typeface="楷体_GB2312" panose="02010609030101010101" pitchFamily="49" charset="-122"/>
              </a:rPr>
              <a:t>X </a:t>
            </a:r>
            <a:r>
              <a:rPr lang="zh-CN" altLang="en-US" sz="2400" b="1" dirty="0">
                <a:latin typeface="华文细黑" panose="02010600040101010101" pitchFamily="2" charset="-122"/>
                <a:ea typeface="华文细黑" panose="02010600040101010101" pitchFamily="2" charset="-122"/>
              </a:rPr>
              <a:t>为连续型随机变量的证明，设其概率密度为 </a:t>
            </a:r>
            <a:r>
              <a:rPr lang="en-US" altLang="zh-CN" sz="2400" b="1" i="1" dirty="0">
                <a:latin typeface="Times New Roman" panose="02020603050405020304" pitchFamily="18" charset="0"/>
                <a:ea typeface="楷体_GB2312" panose="02010609030101010101" pitchFamily="49" charset="-122"/>
                <a:sym typeface="宋体" panose="02010600030101010101" pitchFamily="2" charset="-122"/>
              </a:rPr>
              <a:t>f </a:t>
            </a:r>
            <a:r>
              <a:rPr lang="en-US" altLang="zh-CN" sz="2400" b="1" dirty="0">
                <a:latin typeface="Times New Roman" panose="02020603050405020304" pitchFamily="18" charset="0"/>
                <a:ea typeface="楷体_GB2312" panose="02010609030101010101" pitchFamily="49" charset="-122"/>
                <a:sym typeface="宋体" panose="02010600030101010101" pitchFamily="2" charset="-122"/>
              </a:rPr>
              <a:t>(</a:t>
            </a:r>
            <a:r>
              <a:rPr lang="en-US" altLang="zh-CN" sz="2400" b="1" i="1" dirty="0">
                <a:latin typeface="Times New Roman" panose="02020603050405020304" pitchFamily="18" charset="0"/>
                <a:ea typeface="楷体_GB2312" panose="02010609030101010101" pitchFamily="49" charset="-122"/>
                <a:sym typeface="宋体" panose="02010600030101010101" pitchFamily="2" charset="-122"/>
              </a:rPr>
              <a:t>x</a:t>
            </a:r>
            <a:r>
              <a:rPr lang="en-US" altLang="zh-CN" sz="2400" b="1" dirty="0">
                <a:latin typeface="Times New Roman" panose="02020603050405020304" pitchFamily="18" charset="0"/>
                <a:ea typeface="楷体_GB2312" panose="02010609030101010101" pitchFamily="49" charset="-122"/>
                <a:sym typeface="宋体" panose="02010600030101010101" pitchFamily="2" charset="-122"/>
              </a:rPr>
              <a:t>)</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 </a:t>
            </a:r>
            <a:endParaRPr lang="zh-CN" altLang="en-US" sz="2400" b="1" dirty="0">
              <a:latin typeface="Times New Roman" panose="02020603050405020304" pitchFamily="18" charset="0"/>
              <a:ea typeface="楷体_GB2312" panose="02010609030101010101" pitchFamily="49" charset="-122"/>
              <a:sym typeface="宋体" panose="02010600030101010101" pitchFamily="2" charset="-122"/>
            </a:endParaRPr>
          </a:p>
        </p:txBody>
      </p:sp>
      <p:graphicFrame>
        <p:nvGraphicFramePr>
          <p:cNvPr id="39944" name="对象 9"/>
          <p:cNvGraphicFramePr>
            <a:graphicFrameLocks noChangeAspect="1"/>
          </p:cNvGraphicFramePr>
          <p:nvPr/>
        </p:nvGraphicFramePr>
        <p:xfrm>
          <a:off x="3608388" y="5951538"/>
          <a:ext cx="350837" cy="398462"/>
        </p:xfrm>
        <a:graphic>
          <a:graphicData uri="http://schemas.openxmlformats.org/presentationml/2006/ole">
            <mc:AlternateContent xmlns:mc="http://schemas.openxmlformats.org/markup-compatibility/2006">
              <mc:Choice xmlns:v="urn:schemas-microsoft-com:vml" Requires="v">
                <p:oleObj spid="_x0000_s4109" r:id="rId5" imgW="165100" imgH="190500" progId="Equation.DSMT4">
                  <p:embed/>
                </p:oleObj>
              </mc:Choice>
              <mc:Fallback>
                <p:oleObj r:id="rId5" imgW="165100" imgH="190500" progId="Equation.DSMT4">
                  <p:embed/>
                  <p:pic>
                    <p:nvPicPr>
                      <p:cNvPr id="0" name="图片 3096"/>
                      <p:cNvPicPr/>
                      <p:nvPr/>
                    </p:nvPicPr>
                    <p:blipFill>
                      <a:blip r:embed="rId6"/>
                      <a:stretch>
                        <a:fillRect/>
                      </a:stretch>
                    </p:blipFill>
                    <p:spPr>
                      <a:xfrm>
                        <a:off x="3608388" y="5951538"/>
                        <a:ext cx="350837" cy="398462"/>
                      </a:xfrm>
                      <a:prstGeom prst="rect">
                        <a:avLst/>
                      </a:prstGeom>
                      <a:noFill/>
                      <a:ln w="38100">
                        <a:noFill/>
                        <a:miter/>
                      </a:ln>
                    </p:spPr>
                  </p:pic>
                </p:oleObj>
              </mc:Fallback>
            </mc:AlternateContent>
          </a:graphicData>
        </a:graphic>
      </p:graphicFrame>
      <p:graphicFrame>
        <p:nvGraphicFramePr>
          <p:cNvPr id="18" name="对象 9"/>
          <p:cNvGraphicFramePr>
            <a:graphicFrameLocks noChangeAspect="1"/>
          </p:cNvGraphicFramePr>
          <p:nvPr/>
        </p:nvGraphicFramePr>
        <p:xfrm>
          <a:off x="1647825" y="3852863"/>
          <a:ext cx="2087563" cy="517525"/>
        </p:xfrm>
        <a:graphic>
          <a:graphicData uri="http://schemas.openxmlformats.org/presentationml/2006/ole">
            <mc:AlternateContent xmlns:mc="http://schemas.openxmlformats.org/markup-compatibility/2006">
              <mc:Choice xmlns:v="urn:schemas-microsoft-com:vml" Requires="v">
                <p:oleObj spid="_x0000_s4110" r:id="rId7" imgW="1206500" imgH="304800" progId="Equation.DSMT4">
                  <p:embed/>
                </p:oleObj>
              </mc:Choice>
              <mc:Fallback>
                <p:oleObj r:id="rId7" imgW="1206500" imgH="304800" progId="Equation.DSMT4">
                  <p:embed/>
                  <p:pic>
                    <p:nvPicPr>
                      <p:cNvPr id="0" name="图片 3097"/>
                      <p:cNvPicPr/>
                      <p:nvPr/>
                    </p:nvPicPr>
                    <p:blipFill>
                      <a:blip r:embed="rId8"/>
                      <a:stretch>
                        <a:fillRect/>
                      </a:stretch>
                    </p:blipFill>
                    <p:spPr>
                      <a:xfrm>
                        <a:off x="1647825" y="3852863"/>
                        <a:ext cx="2087563" cy="517525"/>
                      </a:xfrm>
                      <a:prstGeom prst="rect">
                        <a:avLst/>
                      </a:prstGeom>
                      <a:noFill/>
                      <a:ln w="38100">
                        <a:noFill/>
                        <a:miter/>
                      </a:ln>
                    </p:spPr>
                  </p:pic>
                </p:oleObj>
              </mc:Fallback>
            </mc:AlternateContent>
          </a:graphicData>
        </a:graphic>
      </p:graphicFrame>
      <p:graphicFrame>
        <p:nvGraphicFramePr>
          <p:cNvPr id="21" name="对象 9"/>
          <p:cNvGraphicFramePr>
            <a:graphicFrameLocks noChangeAspect="1"/>
          </p:cNvGraphicFramePr>
          <p:nvPr/>
        </p:nvGraphicFramePr>
        <p:xfrm>
          <a:off x="3713163" y="3703638"/>
          <a:ext cx="2128837" cy="971550"/>
        </p:xfrm>
        <a:graphic>
          <a:graphicData uri="http://schemas.openxmlformats.org/presentationml/2006/ole">
            <mc:AlternateContent xmlns:mc="http://schemas.openxmlformats.org/markup-compatibility/2006">
              <mc:Choice xmlns:v="urn:schemas-microsoft-com:vml" Requires="v">
                <p:oleObj spid="_x0000_s4111" r:id="rId9" imgW="1066800" imgH="495300" progId="Equation.DSMT4">
                  <p:embed/>
                </p:oleObj>
              </mc:Choice>
              <mc:Fallback>
                <p:oleObj r:id="rId9" imgW="1066800" imgH="495300" progId="Equation.DSMT4">
                  <p:embed/>
                  <p:pic>
                    <p:nvPicPr>
                      <p:cNvPr id="0" name="图片 3098"/>
                      <p:cNvPicPr/>
                      <p:nvPr/>
                    </p:nvPicPr>
                    <p:blipFill>
                      <a:blip r:embed="rId10"/>
                      <a:stretch>
                        <a:fillRect/>
                      </a:stretch>
                    </p:blipFill>
                    <p:spPr>
                      <a:xfrm>
                        <a:off x="3713163" y="3703638"/>
                        <a:ext cx="2128837" cy="971550"/>
                      </a:xfrm>
                      <a:prstGeom prst="rect">
                        <a:avLst/>
                      </a:prstGeom>
                      <a:noFill/>
                      <a:ln w="38100">
                        <a:noFill/>
                        <a:miter/>
                      </a:ln>
                    </p:spPr>
                  </p:pic>
                </p:oleObj>
              </mc:Fallback>
            </mc:AlternateContent>
          </a:graphicData>
        </a:graphic>
      </p:graphicFrame>
      <p:graphicFrame>
        <p:nvGraphicFramePr>
          <p:cNvPr id="23" name="对象 9"/>
          <p:cNvGraphicFramePr>
            <a:graphicFrameLocks noChangeAspect="1"/>
          </p:cNvGraphicFramePr>
          <p:nvPr/>
        </p:nvGraphicFramePr>
        <p:xfrm>
          <a:off x="3627438" y="4683125"/>
          <a:ext cx="3306762" cy="931863"/>
        </p:xfrm>
        <a:graphic>
          <a:graphicData uri="http://schemas.openxmlformats.org/presentationml/2006/ole">
            <mc:AlternateContent xmlns:mc="http://schemas.openxmlformats.org/markup-compatibility/2006">
              <mc:Choice xmlns:v="urn:schemas-microsoft-com:vml" Requires="v">
                <p:oleObj spid="_x0000_s4112" r:id="rId11" imgW="1905000" imgH="545465" progId="Equation.DSMT4">
                  <p:embed/>
                </p:oleObj>
              </mc:Choice>
              <mc:Fallback>
                <p:oleObj r:id="rId11" imgW="1905000" imgH="545465" progId="Equation.DSMT4">
                  <p:embed/>
                  <p:pic>
                    <p:nvPicPr>
                      <p:cNvPr id="0" name="图片 3099"/>
                      <p:cNvPicPr/>
                      <p:nvPr/>
                    </p:nvPicPr>
                    <p:blipFill>
                      <a:blip r:embed="rId12"/>
                      <a:stretch>
                        <a:fillRect/>
                      </a:stretch>
                    </p:blipFill>
                    <p:spPr>
                      <a:xfrm>
                        <a:off x="3627438" y="4683125"/>
                        <a:ext cx="3306762" cy="931863"/>
                      </a:xfrm>
                      <a:prstGeom prst="rect">
                        <a:avLst/>
                      </a:prstGeom>
                      <a:noFill/>
                      <a:ln w="38100">
                        <a:noFill/>
                        <a:miter/>
                      </a:ln>
                    </p:spPr>
                  </p:pic>
                </p:oleObj>
              </mc:Fallback>
            </mc:AlternateContent>
          </a:graphicData>
        </a:graphic>
      </p:graphicFrame>
      <p:graphicFrame>
        <p:nvGraphicFramePr>
          <p:cNvPr id="27" name="对象 9"/>
          <p:cNvGraphicFramePr>
            <a:graphicFrameLocks noChangeAspect="1"/>
          </p:cNvGraphicFramePr>
          <p:nvPr/>
        </p:nvGraphicFramePr>
        <p:xfrm>
          <a:off x="4037013" y="5678488"/>
          <a:ext cx="2878137" cy="798512"/>
        </p:xfrm>
        <a:graphic>
          <a:graphicData uri="http://schemas.openxmlformats.org/presentationml/2006/ole">
            <mc:AlternateContent xmlns:mc="http://schemas.openxmlformats.org/markup-compatibility/2006">
              <mc:Choice xmlns:v="urn:schemas-microsoft-com:vml" Requires="v">
                <p:oleObj spid="_x0000_s4113" r:id="rId13" imgW="1663700" imgH="469900" progId="Equation.DSMT4">
                  <p:embed/>
                </p:oleObj>
              </mc:Choice>
              <mc:Fallback>
                <p:oleObj r:id="rId13" imgW="1663700" imgH="469900" progId="Equation.DSMT4">
                  <p:embed/>
                  <p:pic>
                    <p:nvPicPr>
                      <p:cNvPr id="0" name="图片 3100"/>
                      <p:cNvPicPr/>
                      <p:nvPr/>
                    </p:nvPicPr>
                    <p:blipFill>
                      <a:blip r:embed="rId14"/>
                      <a:stretch>
                        <a:fillRect/>
                      </a:stretch>
                    </p:blipFill>
                    <p:spPr>
                      <a:xfrm>
                        <a:off x="4037013" y="5678488"/>
                        <a:ext cx="2878137" cy="798512"/>
                      </a:xfrm>
                      <a:prstGeom prst="rect">
                        <a:avLst/>
                      </a:prstGeom>
                      <a:noFill/>
                      <a:ln w="38100">
                        <a:noFill/>
                        <a:miter/>
                      </a:ln>
                    </p:spPr>
                  </p:pic>
                </p:oleObj>
              </mc:Fallback>
            </mc:AlternateContent>
          </a:graphicData>
        </a:graphic>
      </p:graphicFrame>
      <p:sp>
        <p:nvSpPr>
          <p:cNvPr id="30" name="Text Box 7"/>
          <p:cNvSpPr txBox="1"/>
          <p:nvPr/>
        </p:nvSpPr>
        <p:spPr>
          <a:xfrm>
            <a:off x="1071880" y="6248083"/>
            <a:ext cx="87884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证毕</a:t>
            </a:r>
            <a:r>
              <a:rPr lang="en-US" altLang="zh-CN" sz="2400" b="1" dirty="0">
                <a:solidFill>
                  <a:srgbClr val="000000"/>
                </a:solidFill>
                <a:latin typeface="华文细黑" panose="02010600040101010101" pitchFamily="2" charset="-122"/>
                <a:ea typeface="华文细黑" panose="02010600040101010101" pitchFamily="2" charset="-122"/>
              </a:rPr>
              <a:t>.</a:t>
            </a:r>
          </a:p>
        </p:txBody>
      </p:sp>
      <p:graphicFrame>
        <p:nvGraphicFramePr>
          <p:cNvPr id="176134" name="Object 6"/>
          <p:cNvGraphicFramePr>
            <a:graphicFrameLocks noChangeAspect="1"/>
          </p:cNvGraphicFramePr>
          <p:nvPr/>
        </p:nvGraphicFramePr>
        <p:xfrm>
          <a:off x="2760663" y="2397125"/>
          <a:ext cx="3262312" cy="701675"/>
        </p:xfrm>
        <a:graphic>
          <a:graphicData uri="http://schemas.openxmlformats.org/presentationml/2006/ole">
            <mc:AlternateContent xmlns:mc="http://schemas.openxmlformats.org/markup-compatibility/2006">
              <mc:Choice xmlns:v="urn:schemas-microsoft-com:vml" Requires="v">
                <p:oleObj spid="_x0000_s4114" r:id="rId15" imgW="1765300" imgH="393700" progId="Equation.DSMT4">
                  <p:embed/>
                </p:oleObj>
              </mc:Choice>
              <mc:Fallback>
                <p:oleObj r:id="rId15" imgW="1765300" imgH="393700" progId="Equation.DSMT4">
                  <p:embed/>
                  <p:pic>
                    <p:nvPicPr>
                      <p:cNvPr id="0" name="图片 3101"/>
                      <p:cNvPicPr/>
                      <p:nvPr/>
                    </p:nvPicPr>
                    <p:blipFill>
                      <a:blip r:embed="rId16"/>
                      <a:stretch>
                        <a:fillRect/>
                      </a:stretch>
                    </p:blipFill>
                    <p:spPr>
                      <a:xfrm>
                        <a:off x="2760663" y="2397125"/>
                        <a:ext cx="3262312" cy="701675"/>
                      </a:xfrm>
                      <a:prstGeom prst="rect">
                        <a:avLst/>
                      </a:prstGeom>
                      <a:noFill/>
                      <a:ln w="38100">
                        <a:noFill/>
                        <a:miter/>
                      </a:ln>
                    </p:spPr>
                  </p:pic>
                </p:oleObj>
              </mc:Fallback>
            </mc:AlternateContent>
          </a:graphicData>
        </a:graphic>
      </p:graphicFrame>
      <p:graphicFrame>
        <p:nvGraphicFramePr>
          <p:cNvPr id="34" name="对象 9"/>
          <p:cNvGraphicFramePr>
            <a:graphicFrameLocks noChangeAspect="1"/>
          </p:cNvGraphicFramePr>
          <p:nvPr/>
        </p:nvGraphicFramePr>
        <p:xfrm>
          <a:off x="6956425" y="3867150"/>
          <a:ext cx="1674813" cy="490538"/>
        </p:xfrm>
        <a:graphic>
          <a:graphicData uri="http://schemas.openxmlformats.org/presentationml/2006/ole">
            <mc:AlternateContent xmlns:mc="http://schemas.openxmlformats.org/markup-compatibility/2006">
              <mc:Choice xmlns:v="urn:schemas-microsoft-com:vml" Requires="v">
                <p:oleObj spid="_x0000_s4115" r:id="rId17" imgW="939800" imgH="279400" progId="Equation.DSMT4">
                  <p:embed/>
                </p:oleObj>
              </mc:Choice>
              <mc:Fallback>
                <p:oleObj r:id="rId17" imgW="939800" imgH="279400" progId="Equation.DSMT4">
                  <p:embed/>
                  <p:pic>
                    <p:nvPicPr>
                      <p:cNvPr id="0" name="图片 3102"/>
                      <p:cNvPicPr/>
                      <p:nvPr/>
                    </p:nvPicPr>
                    <p:blipFill>
                      <a:blip r:embed="rId18"/>
                      <a:stretch>
                        <a:fillRect/>
                      </a:stretch>
                    </p:blipFill>
                    <p:spPr>
                      <a:xfrm>
                        <a:off x="6956425" y="3867150"/>
                        <a:ext cx="1674813" cy="490538"/>
                      </a:xfrm>
                      <a:prstGeom prst="rect">
                        <a:avLst/>
                      </a:prstGeom>
                      <a:noFill/>
                      <a:ln w="38100">
                        <a:noFill/>
                        <a:miter/>
                      </a:ln>
                    </p:spPr>
                  </p:pic>
                </p:oleObj>
              </mc:Fallback>
            </mc:AlternateContent>
          </a:graphicData>
        </a:graphic>
      </p:graphicFrame>
      <p:sp>
        <p:nvSpPr>
          <p:cNvPr id="36" name="下箭头 35"/>
          <p:cNvSpPr/>
          <p:nvPr/>
        </p:nvSpPr>
        <p:spPr>
          <a:xfrm>
            <a:off x="7708900" y="4391025"/>
            <a:ext cx="215900" cy="503238"/>
          </a:xfrm>
          <a:prstGeom prst="downArrow">
            <a:avLst/>
          </a:prstGeom>
          <a:solidFill>
            <a:srgbClr val="0070C0">
              <a:alpha val="66000"/>
            </a:srgbClr>
          </a:solidFill>
          <a:ln w="9525" cap="flat" cmpd="sng" algn="ctr">
            <a:solidFill>
              <a:srgbClr val="0066FF"/>
            </a:solidFill>
            <a:prstDash val="solid"/>
            <a:round/>
            <a:headEnd type="none" w="med" len="med"/>
            <a:tailEnd type="none" w="med" len="med"/>
          </a:ln>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noProof="1">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graphicFrame>
        <p:nvGraphicFramePr>
          <p:cNvPr id="37" name="对象 9"/>
          <p:cNvGraphicFramePr>
            <a:graphicFrameLocks noChangeAspect="1"/>
          </p:cNvGraphicFramePr>
          <p:nvPr/>
        </p:nvGraphicFramePr>
        <p:xfrm>
          <a:off x="7000875" y="4867275"/>
          <a:ext cx="1752600" cy="768350"/>
        </p:xfrm>
        <a:graphic>
          <a:graphicData uri="http://schemas.openxmlformats.org/presentationml/2006/ole">
            <mc:AlternateContent xmlns:mc="http://schemas.openxmlformats.org/markup-compatibility/2006">
              <mc:Choice xmlns:v="urn:schemas-microsoft-com:vml" Requires="v">
                <p:oleObj spid="_x0000_s4116" r:id="rId19" imgW="1054100" imgH="469900" progId="Equation.DSMT4">
                  <p:embed/>
                </p:oleObj>
              </mc:Choice>
              <mc:Fallback>
                <p:oleObj r:id="rId19" imgW="1054100" imgH="469900" progId="Equation.DSMT4">
                  <p:embed/>
                  <p:pic>
                    <p:nvPicPr>
                      <p:cNvPr id="0" name="图片 3103"/>
                      <p:cNvPicPr/>
                      <p:nvPr/>
                    </p:nvPicPr>
                    <p:blipFill>
                      <a:blip r:embed="rId20"/>
                      <a:stretch>
                        <a:fillRect/>
                      </a:stretch>
                    </p:blipFill>
                    <p:spPr>
                      <a:xfrm>
                        <a:off x="7000875" y="4867275"/>
                        <a:ext cx="1752600" cy="768350"/>
                      </a:xfrm>
                      <a:prstGeom prst="rect">
                        <a:avLst/>
                      </a:prstGeom>
                      <a:noFill/>
                      <a:ln w="38100">
                        <a:noFill/>
                        <a:miter/>
                      </a:ln>
                    </p:spPr>
                  </p:pic>
                </p:oleObj>
              </mc:Fallback>
            </mc:AlternateContent>
          </a:graphicData>
        </a:graphic>
      </p:graphicFrame>
      <p:graphicFrame>
        <p:nvGraphicFramePr>
          <p:cNvPr id="40" name="对象 9"/>
          <p:cNvGraphicFramePr>
            <a:graphicFrameLocks noChangeAspect="1"/>
          </p:cNvGraphicFramePr>
          <p:nvPr/>
        </p:nvGraphicFramePr>
        <p:xfrm>
          <a:off x="6942138" y="5783263"/>
          <a:ext cx="835025" cy="735012"/>
        </p:xfrm>
        <a:graphic>
          <a:graphicData uri="http://schemas.openxmlformats.org/presentationml/2006/ole">
            <mc:AlternateContent xmlns:mc="http://schemas.openxmlformats.org/markup-compatibility/2006">
              <mc:Choice xmlns:v="urn:schemas-microsoft-com:vml" Requires="v">
                <p:oleObj spid="_x0000_s4117" r:id="rId21" imgW="482600" imgH="431800" progId="Equation.DSMT4">
                  <p:embed/>
                </p:oleObj>
              </mc:Choice>
              <mc:Fallback>
                <p:oleObj r:id="rId21" imgW="482600" imgH="431800" progId="Equation.DSMT4">
                  <p:embed/>
                  <p:pic>
                    <p:nvPicPr>
                      <p:cNvPr id="0" name="图片 3094"/>
                      <p:cNvPicPr/>
                      <p:nvPr/>
                    </p:nvPicPr>
                    <p:blipFill>
                      <a:blip r:embed="rId22"/>
                      <a:stretch>
                        <a:fillRect/>
                      </a:stretch>
                    </p:blipFill>
                    <p:spPr>
                      <a:xfrm>
                        <a:off x="6942138" y="5783263"/>
                        <a:ext cx="835025" cy="735012"/>
                      </a:xfrm>
                      <a:prstGeom prst="rect">
                        <a:avLst/>
                      </a:prstGeom>
                      <a:noFill/>
                      <a:ln w="38100">
                        <a:noFill/>
                        <a:miter/>
                      </a:ln>
                    </p:spPr>
                  </p:pic>
                </p:oleObj>
              </mc:Fallback>
            </mc:AlternateContent>
          </a:graphicData>
        </a:graphic>
      </p:graphicFrame>
      <p:pic>
        <p:nvPicPr>
          <p:cNvPr id="26648" name="Picture 13" descr="5beeba0fbb1c16d0aa645702">
            <a:hlinkClick r:id="rId23"/>
          </p:cNvPr>
          <p:cNvPicPr/>
          <p:nvPr/>
        </p:nvPicPr>
        <p:blipFill>
          <a:blip r:embed="rId24"/>
          <a:stretch>
            <a:fillRect/>
          </a:stretch>
        </p:blipFill>
        <p:spPr>
          <a:xfrm>
            <a:off x="7508875" y="654050"/>
            <a:ext cx="1476000" cy="1908000"/>
          </a:xfrm>
          <a:prstGeom prst="rect">
            <a:avLst/>
          </a:prstGeom>
          <a:noFill/>
          <a:ln w="9525">
            <a:noFill/>
          </a:ln>
        </p:spPr>
      </p:pic>
      <p:sp>
        <p:nvSpPr>
          <p:cNvPr id="26649" name="TextBox 23"/>
          <p:cNvSpPr txBox="1"/>
          <p:nvPr/>
        </p:nvSpPr>
        <p:spPr>
          <a:xfrm>
            <a:off x="7515225" y="2657475"/>
            <a:ext cx="1508125" cy="336550"/>
          </a:xfrm>
          <a:prstGeom prst="rect">
            <a:avLst/>
          </a:prstGeom>
          <a:noFill/>
          <a:ln w="9525">
            <a:noFill/>
          </a:ln>
        </p:spPr>
        <p:txBody>
          <a:bodyPr wrap="square" anchor="t" anchorCtr="0">
            <a:spAutoFit/>
          </a:bodyPr>
          <a:lstStyle/>
          <a:p>
            <a:r>
              <a:rPr lang="zh-CN" altLang="en-US" sz="1600">
                <a:latin typeface="华文楷体" panose="02010600040101010101" pitchFamily="2" charset="-122"/>
                <a:ea typeface="华文楷体" panose="02010600040101010101" pitchFamily="2" charset="-122"/>
              </a:rPr>
              <a:t>切比雪夫（俄）</a:t>
            </a:r>
          </a:p>
        </p:txBody>
      </p:sp>
      <p:sp>
        <p:nvSpPr>
          <p:cNvPr id="26650" name="TextBox 24"/>
          <p:cNvSpPr txBox="1"/>
          <p:nvPr/>
        </p:nvSpPr>
        <p:spPr>
          <a:xfrm>
            <a:off x="7256463" y="2867025"/>
            <a:ext cx="2008187" cy="338138"/>
          </a:xfrm>
          <a:prstGeom prst="rect">
            <a:avLst/>
          </a:prstGeom>
          <a:noFill/>
          <a:ln w="9525">
            <a:noFill/>
          </a:ln>
        </p:spPr>
        <p:txBody>
          <a:bodyPr anchor="t" anchorCtr="0">
            <a:spAutoFit/>
          </a:bodyPr>
          <a:lstStyle/>
          <a:p>
            <a:r>
              <a:rPr lang="zh-CN" altLang="en-US" sz="1600">
                <a:latin typeface="Times New Roman" panose="02020603050405020304" pitchFamily="18" charset="0"/>
                <a:ea typeface="宋体" panose="02010600030101010101" pitchFamily="2" charset="-122"/>
              </a:rPr>
              <a:t>（</a:t>
            </a:r>
            <a:r>
              <a:rPr lang="en-US" altLang="zh-CN" sz="1600">
                <a:latin typeface="Times New Roman" panose="02020603050405020304" pitchFamily="18" charset="0"/>
              </a:rPr>
              <a:t>1821</a:t>
            </a:r>
            <a:r>
              <a:rPr lang="zh-CN" altLang="en-US" sz="1600">
                <a:latin typeface="华文楷体" panose="02010600040101010101" pitchFamily="2" charset="-122"/>
                <a:ea typeface="华文楷体" panose="02010600040101010101" pitchFamily="2" charset="-122"/>
              </a:rPr>
              <a:t>年</a:t>
            </a:r>
            <a:r>
              <a:rPr lang="en-US" altLang="zh-CN" sz="1600">
                <a:latin typeface="华文楷体" panose="02010600040101010101" pitchFamily="2" charset="-122"/>
                <a:ea typeface="华文楷体" panose="02010600040101010101" pitchFamily="2" charset="-122"/>
              </a:rPr>
              <a:t>—</a:t>
            </a:r>
            <a:r>
              <a:rPr lang="en-US" altLang="zh-CN" sz="1600">
                <a:latin typeface="Times New Roman" panose="02020603050405020304" pitchFamily="18" charset="0"/>
              </a:rPr>
              <a:t>1894</a:t>
            </a:r>
            <a:r>
              <a:rPr lang="zh-CN" altLang="en-US" sz="1600">
                <a:latin typeface="华文楷体" panose="02010600040101010101" pitchFamily="2" charset="-122"/>
                <a:ea typeface="华文楷体" panose="02010600040101010101" pitchFamily="2" charset="-122"/>
              </a:rPr>
              <a:t>年</a:t>
            </a:r>
            <a:r>
              <a:rPr lang="zh-CN" altLang="en-US" sz="1600">
                <a:latin typeface="Times New Roman" panose="02020603050405020304" pitchFamily="18" charset="0"/>
                <a:ea typeface="宋体" panose="0201060003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6134"/>
                                        </p:tgtEl>
                                        <p:attrNameLst>
                                          <p:attrName>style.visibility</p:attrName>
                                        </p:attrNameLst>
                                      </p:cBhvr>
                                      <p:to>
                                        <p:strVal val="visible"/>
                                      </p:to>
                                    </p:set>
                                    <p:animEffect transition="in" filter="wipe(left)">
                                      <p:cBhvr>
                                        <p:cTn id="17" dur="500"/>
                                        <p:tgtEl>
                                          <p:spTgt spid="1761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45"/>
                                        </p:tgtEl>
                                        <p:attrNameLst>
                                          <p:attrName>style.visibility</p:attrName>
                                        </p:attrNameLst>
                                      </p:cBhvr>
                                      <p:to>
                                        <p:strVal val="visible"/>
                                      </p:to>
                                    </p:set>
                                    <p:animEffect transition="in" filter="wipe(left)">
                                      <p:cBhvr>
                                        <p:cTn id="22" dur="500"/>
                                        <p:tgtEl>
                                          <p:spTgt spid="143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500"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500" fill="hold"/>
                                        <p:tgtEl>
                                          <p:spTgt spid="27"/>
                                        </p:tgtEl>
                                        <p:attrNameLst>
                                          <p:attrName>ppt_w</p:attrName>
                                        </p:attrNameLst>
                                      </p:cBhvr>
                                      <p:tavLst>
                                        <p:tav tm="0">
                                          <p:val>
                                            <p:fltVal val="0"/>
                                          </p:val>
                                        </p:tav>
                                        <p:tav tm="100000">
                                          <p:val>
                                            <p:strVal val="#ppt_w"/>
                                          </p:val>
                                        </p:tav>
                                      </p:tavLst>
                                    </p:anim>
                                    <p:anim calcmode="lin" valueType="num">
                                      <p:cBhvr>
                                        <p:cTn id="49"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39944"/>
                                        </p:tgtEl>
                                        <p:attrNameLst>
                                          <p:attrName>style.visibility</p:attrName>
                                        </p:attrNameLst>
                                      </p:cBhvr>
                                      <p:to>
                                        <p:strVal val="visible"/>
                                      </p:to>
                                    </p:set>
                                    <p:anim calcmode="lin" valueType="num">
                                      <p:cBhvr>
                                        <p:cTn id="79" dur="500" fill="hold"/>
                                        <p:tgtEl>
                                          <p:spTgt spid="39944"/>
                                        </p:tgtEl>
                                        <p:attrNameLst>
                                          <p:attrName>ppt_w</p:attrName>
                                        </p:attrNameLst>
                                      </p:cBhvr>
                                      <p:tavLst>
                                        <p:tav tm="0">
                                          <p:val>
                                            <p:fltVal val="0"/>
                                          </p:val>
                                        </p:tav>
                                        <p:tav tm="100000">
                                          <p:val>
                                            <p:strVal val="#ppt_w"/>
                                          </p:val>
                                        </p:tav>
                                      </p:tavLst>
                                    </p:anim>
                                    <p:anim calcmode="lin" valueType="num">
                                      <p:cBhvr>
                                        <p:cTn id="80" dur="500" fill="hold"/>
                                        <p:tgtEl>
                                          <p:spTgt spid="39944"/>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left)">
                                      <p:cBhvr>
                                        <p:cTn id="8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14345" grpId="0"/>
      <p:bldP spid="17" grpId="0"/>
      <p:bldP spid="30" grpId="0"/>
      <p:bldP spid="3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879475" y="3154362"/>
            <a:ext cx="6618287" cy="720725"/>
            <a:chOff x="2290" y="6188"/>
            <a:chExt cx="10421" cy="1071"/>
          </a:xfrm>
        </p:grpSpPr>
        <p:graphicFrame>
          <p:nvGraphicFramePr>
            <p:cNvPr id="27650" name="Object 6"/>
            <p:cNvGraphicFramePr>
              <a:graphicFrameLocks noChangeAspect="1"/>
            </p:cNvGraphicFramePr>
            <p:nvPr/>
          </p:nvGraphicFramePr>
          <p:xfrm>
            <a:off x="7340" y="6188"/>
            <a:ext cx="5371" cy="1071"/>
          </p:xfrm>
          <a:graphic>
            <a:graphicData uri="http://schemas.openxmlformats.org/presentationml/2006/ole">
              <mc:AlternateContent xmlns:mc="http://schemas.openxmlformats.org/markup-compatibility/2006">
                <mc:Choice xmlns:v="urn:schemas-microsoft-com:vml" Requires="v">
                  <p:oleObj spid="_x0000_s5129" r:id="rId3" imgW="1905000" imgH="393700" progId="Equation.DSMT4">
                    <p:embed/>
                  </p:oleObj>
                </mc:Choice>
                <mc:Fallback>
                  <p:oleObj r:id="rId3" imgW="1905000" imgH="393700" progId="Equation.DSMT4">
                    <p:embed/>
                    <p:pic>
                      <p:nvPicPr>
                        <p:cNvPr id="0" name="图片 3079"/>
                        <p:cNvPicPr/>
                        <p:nvPr/>
                      </p:nvPicPr>
                      <p:blipFill>
                        <a:blip r:embed="rId4"/>
                        <a:stretch>
                          <a:fillRect/>
                        </a:stretch>
                      </p:blipFill>
                      <p:spPr>
                        <a:xfrm>
                          <a:off x="7340" y="6188"/>
                          <a:ext cx="5371" cy="1071"/>
                        </a:xfrm>
                        <a:prstGeom prst="rect">
                          <a:avLst/>
                        </a:prstGeom>
                        <a:noFill/>
                        <a:ln w="38100">
                          <a:noFill/>
                          <a:miter/>
                        </a:ln>
                      </p:spPr>
                    </p:pic>
                  </p:oleObj>
                </mc:Fallback>
              </mc:AlternateContent>
            </a:graphicData>
          </a:graphic>
        </p:graphicFrame>
        <p:graphicFrame>
          <p:nvGraphicFramePr>
            <p:cNvPr id="27651" name="Object 6"/>
            <p:cNvGraphicFramePr>
              <a:graphicFrameLocks noChangeAspect="1"/>
            </p:cNvGraphicFramePr>
            <p:nvPr/>
          </p:nvGraphicFramePr>
          <p:xfrm>
            <a:off x="2290" y="6254"/>
            <a:ext cx="5064" cy="983"/>
          </p:xfrm>
          <a:graphic>
            <a:graphicData uri="http://schemas.openxmlformats.org/presentationml/2006/ole">
              <mc:AlternateContent xmlns:mc="http://schemas.openxmlformats.org/markup-compatibility/2006">
                <mc:Choice xmlns:v="urn:schemas-microsoft-com:vml" Requires="v">
                  <p:oleObj spid="_x0000_s5130" r:id="rId5" imgW="1955800" imgH="393700" progId="Equation.DSMT4">
                    <p:embed/>
                  </p:oleObj>
                </mc:Choice>
                <mc:Fallback>
                  <p:oleObj r:id="rId5" imgW="1955800" imgH="393700" progId="Equation.DSMT4">
                    <p:embed/>
                    <p:pic>
                      <p:nvPicPr>
                        <p:cNvPr id="0" name="图片 3080"/>
                        <p:cNvPicPr/>
                        <p:nvPr/>
                      </p:nvPicPr>
                      <p:blipFill>
                        <a:blip r:embed="rId6"/>
                        <a:stretch>
                          <a:fillRect/>
                        </a:stretch>
                      </p:blipFill>
                      <p:spPr>
                        <a:xfrm>
                          <a:off x="2290" y="6254"/>
                          <a:ext cx="5064" cy="983"/>
                        </a:xfrm>
                        <a:prstGeom prst="rect">
                          <a:avLst/>
                        </a:prstGeom>
                        <a:noFill/>
                        <a:ln w="38100">
                          <a:noFill/>
                          <a:miter/>
                        </a:ln>
                      </p:spPr>
                    </p:pic>
                  </p:oleObj>
                </mc:Fallback>
              </mc:AlternateContent>
            </a:graphicData>
          </a:graphic>
        </p:graphicFrame>
      </p:grpSp>
      <p:grpSp>
        <p:nvGrpSpPr>
          <p:cNvPr id="59" name="组合 58"/>
          <p:cNvGrpSpPr/>
          <p:nvPr/>
        </p:nvGrpSpPr>
        <p:grpSpPr>
          <a:xfrm>
            <a:off x="758825" y="3862387"/>
            <a:ext cx="8270680" cy="511175"/>
            <a:chOff x="2169" y="7359"/>
            <a:chExt cx="13023" cy="805"/>
          </a:xfrm>
        </p:grpSpPr>
        <p:graphicFrame>
          <p:nvGraphicFramePr>
            <p:cNvPr id="27653" name="Object 6"/>
            <p:cNvGraphicFramePr>
              <a:graphicFrameLocks noChangeAspect="1"/>
            </p:cNvGraphicFramePr>
            <p:nvPr/>
          </p:nvGraphicFramePr>
          <p:xfrm>
            <a:off x="3171" y="7479"/>
            <a:ext cx="2948" cy="685"/>
          </p:xfrm>
          <a:graphic>
            <a:graphicData uri="http://schemas.openxmlformats.org/presentationml/2006/ole">
              <mc:AlternateContent xmlns:mc="http://schemas.openxmlformats.org/markup-compatibility/2006">
                <mc:Choice xmlns:v="urn:schemas-microsoft-com:vml" Requires="v">
                  <p:oleObj spid="_x0000_s5131" r:id="rId7" imgW="1054100" imgH="254000" progId="Equation.DSMT4">
                    <p:embed/>
                  </p:oleObj>
                </mc:Choice>
                <mc:Fallback>
                  <p:oleObj r:id="rId7" imgW="1054100" imgH="254000" progId="Equation.DSMT4">
                    <p:embed/>
                    <p:pic>
                      <p:nvPicPr>
                        <p:cNvPr id="0" name="图片 3081"/>
                        <p:cNvPicPr/>
                        <p:nvPr/>
                      </p:nvPicPr>
                      <p:blipFill>
                        <a:blip r:embed="rId8"/>
                        <a:stretch>
                          <a:fillRect/>
                        </a:stretch>
                      </p:blipFill>
                      <p:spPr>
                        <a:xfrm>
                          <a:off x="3171" y="7479"/>
                          <a:ext cx="2948" cy="685"/>
                        </a:xfrm>
                        <a:prstGeom prst="rect">
                          <a:avLst/>
                        </a:prstGeom>
                        <a:noFill/>
                        <a:ln w="38100">
                          <a:noFill/>
                          <a:miter/>
                        </a:ln>
                      </p:spPr>
                    </p:pic>
                  </p:oleObj>
                </mc:Fallback>
              </mc:AlternateContent>
            </a:graphicData>
          </a:graphic>
        </p:graphicFrame>
        <p:sp>
          <p:nvSpPr>
            <p:cNvPr id="27654" name="Text Box 7"/>
            <p:cNvSpPr txBox="1"/>
            <p:nvPr/>
          </p:nvSpPr>
          <p:spPr>
            <a:xfrm>
              <a:off x="2169" y="7359"/>
              <a:ext cx="1250"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事件</a:t>
              </a:r>
            </a:p>
          </p:txBody>
        </p:sp>
        <p:sp>
          <p:nvSpPr>
            <p:cNvPr id="27655" name="Text Box 7"/>
            <p:cNvSpPr txBox="1"/>
            <p:nvPr/>
          </p:nvSpPr>
          <p:spPr>
            <a:xfrm>
              <a:off x="5928" y="7401"/>
              <a:ext cx="9264"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理解为</a:t>
              </a:r>
              <a:r>
                <a:rPr lang="en-US" altLang="zh-CN" sz="2400" b="1" dirty="0">
                  <a:solidFill>
                    <a:srgbClr val="000000"/>
                  </a:solidFill>
                  <a:latin typeface="Times New Roman" panose="02020603050405020304" pitchFamily="18" charset="0"/>
                  <a:ea typeface="华文细黑" panose="02010600040101010101" pitchFamily="2" charset="-122"/>
                </a:rPr>
                <a:t>“</a:t>
              </a:r>
              <a:r>
                <a:rPr lang="en-US" altLang="zh-CN" sz="2400" b="1" i="1" dirty="0">
                  <a:solidFill>
                    <a:srgbClr val="000000"/>
                  </a:solidFill>
                  <a:latin typeface="Times New Roman" panose="02020603050405020304" pitchFamily="18" charset="0"/>
                  <a:ea typeface="华文细黑" panose="02010600040101010101" pitchFamily="2" charset="-122"/>
                </a:rPr>
                <a:t>X</a:t>
              </a:r>
              <a:r>
                <a:rPr lang="zh-CN" altLang="en-US" sz="2400" b="1" dirty="0">
                  <a:solidFill>
                    <a:srgbClr val="000000"/>
                  </a:solidFill>
                  <a:latin typeface="华文细黑" panose="02010600040101010101" pitchFamily="2" charset="-122"/>
                  <a:ea typeface="华文细黑" panose="02010600040101010101" pitchFamily="2" charset="-122"/>
                </a:rPr>
                <a:t>相对于其期望产生了较大偏差</a:t>
              </a:r>
              <a:r>
                <a:rPr lang="en-US" altLang="zh-CN" sz="2400" b="1" dirty="0">
                  <a:solidFill>
                    <a:srgbClr val="000000"/>
                  </a:solidFill>
                  <a:latin typeface="Times New Roman" panose="02020603050405020304" pitchFamily="18" charset="0"/>
                  <a:ea typeface="华文细黑" panose="02010600040101010101" pitchFamily="2" charset="-122"/>
                </a:rPr>
                <a:t>”</a:t>
              </a:r>
              <a:r>
                <a:rPr lang="zh-CN" altLang="en-US" sz="2400" b="1" dirty="0">
                  <a:solidFill>
                    <a:srgbClr val="000000"/>
                  </a:solidFill>
                  <a:latin typeface="华文细黑" panose="02010600040101010101" pitchFamily="2" charset="-122"/>
                  <a:ea typeface="华文细黑" panose="02010600040101010101" pitchFamily="2" charset="-122"/>
                </a:rPr>
                <a:t>，</a:t>
              </a:r>
            </a:p>
          </p:txBody>
        </p:sp>
      </p:grpSp>
      <p:sp>
        <p:nvSpPr>
          <p:cNvPr id="26" name="Text Box 7"/>
          <p:cNvSpPr txBox="1"/>
          <p:nvPr/>
        </p:nvSpPr>
        <p:spPr>
          <a:xfrm>
            <a:off x="727075" y="4422775"/>
            <a:ext cx="5986145"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切比雪夫不等式给出了此事件的概率上限，</a:t>
            </a:r>
          </a:p>
        </p:txBody>
      </p:sp>
      <p:grpSp>
        <p:nvGrpSpPr>
          <p:cNvPr id="60" name="组合 59"/>
          <p:cNvGrpSpPr/>
          <p:nvPr/>
        </p:nvGrpSpPr>
        <p:grpSpPr>
          <a:xfrm>
            <a:off x="727075" y="5981700"/>
            <a:ext cx="8004175" cy="470872"/>
            <a:chOff x="2048" y="9907"/>
            <a:chExt cx="12605" cy="741"/>
          </a:xfrm>
        </p:grpSpPr>
        <p:sp>
          <p:nvSpPr>
            <p:cNvPr id="27658" name="Text Box 7"/>
            <p:cNvSpPr txBox="1"/>
            <p:nvPr/>
          </p:nvSpPr>
          <p:spPr>
            <a:xfrm>
              <a:off x="2048" y="9907"/>
              <a:ext cx="3494" cy="724"/>
            </a:xfrm>
            <a:prstGeom prst="rect">
              <a:avLst/>
            </a:prstGeom>
            <a:noFill/>
            <a:ln w="9525">
              <a:noFill/>
            </a:ln>
          </p:spPr>
          <p:txBody>
            <a:bodyPr wrap="none" anchor="t" anchorCtr="0">
              <a:spAutoFit/>
            </a:bodyPr>
            <a:lstStyle/>
            <a:p>
              <a:pPr eaLnBrk="0" hangingPunct="0"/>
              <a:r>
                <a:rPr lang="en-US" altLang="zh-CN" sz="2400" b="1" i="1" dirty="0">
                  <a:solidFill>
                    <a:srgbClr val="000000"/>
                  </a:solidFill>
                  <a:latin typeface="Times New Roman" panose="02020603050405020304" pitchFamily="18" charset="0"/>
                  <a:ea typeface="华文细黑" panose="02010600040101010101" pitchFamily="2" charset="-122"/>
                </a:rPr>
                <a:t>X</a:t>
              </a:r>
              <a:r>
                <a:rPr lang="zh-CN" altLang="en-US" sz="2400" b="1" dirty="0">
                  <a:solidFill>
                    <a:srgbClr val="000000"/>
                  </a:solidFill>
                  <a:latin typeface="华文细黑" panose="02010600040101010101" pitchFamily="2" charset="-122"/>
                  <a:ea typeface="华文细黑" panose="02010600040101010101" pitchFamily="2" charset="-122"/>
                </a:rPr>
                <a:t>分布未知时，</a:t>
              </a:r>
            </a:p>
          </p:txBody>
        </p:sp>
        <p:sp>
          <p:nvSpPr>
            <p:cNvPr id="27659" name="Text Box 7"/>
            <p:cNvSpPr txBox="1"/>
            <p:nvPr/>
          </p:nvSpPr>
          <p:spPr>
            <a:xfrm>
              <a:off x="5074" y="9907"/>
              <a:ext cx="3174" cy="724"/>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可以估算概率</a:t>
              </a:r>
            </a:p>
          </p:txBody>
        </p:sp>
        <p:graphicFrame>
          <p:nvGraphicFramePr>
            <p:cNvPr id="27660" name="Object 6"/>
            <p:cNvGraphicFramePr/>
            <p:nvPr/>
          </p:nvGraphicFramePr>
          <p:xfrm>
            <a:off x="8147" y="9924"/>
            <a:ext cx="3061" cy="680"/>
          </p:xfrm>
          <a:graphic>
            <a:graphicData uri="http://schemas.openxmlformats.org/presentationml/2006/ole">
              <mc:AlternateContent xmlns:mc="http://schemas.openxmlformats.org/markup-compatibility/2006">
                <mc:Choice xmlns:v="urn:schemas-microsoft-com:vml" Requires="v">
                  <p:oleObj spid="_x0000_s5132" r:id="rId9" imgW="1168400" imgH="254000" progId="Equation.DSMT4">
                    <p:embed/>
                  </p:oleObj>
                </mc:Choice>
                <mc:Fallback>
                  <p:oleObj r:id="rId9" imgW="1168400" imgH="254000" progId="Equation.DSMT4">
                    <p:embed/>
                    <p:pic>
                      <p:nvPicPr>
                        <p:cNvPr id="0" name="图片 3082"/>
                        <p:cNvPicPr/>
                        <p:nvPr/>
                      </p:nvPicPr>
                      <p:blipFill>
                        <a:blip r:embed="rId10"/>
                        <a:stretch>
                          <a:fillRect/>
                        </a:stretch>
                      </p:blipFill>
                      <p:spPr>
                        <a:xfrm>
                          <a:off x="8147" y="9924"/>
                          <a:ext cx="3061" cy="680"/>
                        </a:xfrm>
                        <a:prstGeom prst="rect">
                          <a:avLst/>
                        </a:prstGeom>
                        <a:noFill/>
                        <a:ln w="38100">
                          <a:noFill/>
                          <a:miter/>
                        </a:ln>
                      </p:spPr>
                    </p:pic>
                  </p:oleObj>
                </mc:Fallback>
              </mc:AlternateContent>
            </a:graphicData>
          </a:graphic>
        </p:graphicFrame>
        <p:graphicFrame>
          <p:nvGraphicFramePr>
            <p:cNvPr id="27661" name="Object 6"/>
            <p:cNvGraphicFramePr/>
            <p:nvPr/>
          </p:nvGraphicFramePr>
          <p:xfrm>
            <a:off x="11592" y="9949"/>
            <a:ext cx="3061" cy="658"/>
          </p:xfrm>
          <a:graphic>
            <a:graphicData uri="http://schemas.openxmlformats.org/presentationml/2006/ole">
              <mc:AlternateContent xmlns:mc="http://schemas.openxmlformats.org/markup-compatibility/2006">
                <mc:Choice xmlns:v="urn:schemas-microsoft-com:vml" Requires="v">
                  <p:oleObj spid="_x0000_s5133" r:id="rId11" imgW="1181100" imgH="254000" progId="Equation.DSMT4">
                    <p:embed/>
                  </p:oleObj>
                </mc:Choice>
                <mc:Fallback>
                  <p:oleObj r:id="rId11" imgW="1181100" imgH="254000" progId="Equation.DSMT4">
                    <p:embed/>
                    <p:pic>
                      <p:nvPicPr>
                        <p:cNvPr id="0" name="图片 3083"/>
                        <p:cNvPicPr/>
                        <p:nvPr/>
                      </p:nvPicPr>
                      <p:blipFill>
                        <a:blip r:embed="rId12"/>
                        <a:stretch>
                          <a:fillRect/>
                        </a:stretch>
                      </p:blipFill>
                      <p:spPr>
                        <a:xfrm>
                          <a:off x="11592" y="9949"/>
                          <a:ext cx="3061" cy="658"/>
                        </a:xfrm>
                        <a:prstGeom prst="rect">
                          <a:avLst/>
                        </a:prstGeom>
                        <a:noFill/>
                        <a:ln w="38100">
                          <a:noFill/>
                          <a:miter/>
                        </a:ln>
                      </p:spPr>
                    </p:pic>
                  </p:oleObj>
                </mc:Fallback>
              </mc:AlternateContent>
            </a:graphicData>
          </a:graphic>
        </p:graphicFrame>
        <p:sp>
          <p:nvSpPr>
            <p:cNvPr id="27662" name="Text Box 7"/>
            <p:cNvSpPr txBox="1"/>
            <p:nvPr/>
          </p:nvSpPr>
          <p:spPr>
            <a:xfrm>
              <a:off x="10988" y="9924"/>
              <a:ext cx="769" cy="724"/>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或</a:t>
              </a:r>
            </a:p>
          </p:txBody>
        </p:sp>
      </p:grpSp>
      <p:sp>
        <p:nvSpPr>
          <p:cNvPr id="40" name="Text Box 7"/>
          <p:cNvSpPr txBox="1"/>
          <p:nvPr/>
        </p:nvSpPr>
        <p:spPr>
          <a:xfrm>
            <a:off x="6476365" y="4421822"/>
            <a:ext cx="2015490" cy="46037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进一步说明了</a:t>
            </a:r>
          </a:p>
        </p:txBody>
      </p:sp>
      <p:sp>
        <p:nvSpPr>
          <p:cNvPr id="42" name="Text Box 7"/>
          <p:cNvSpPr txBox="1"/>
          <p:nvPr/>
        </p:nvSpPr>
        <p:spPr>
          <a:xfrm>
            <a:off x="1769745" y="5424487"/>
            <a:ext cx="6888480" cy="460375"/>
          </a:xfrm>
          <a:prstGeom prst="rect">
            <a:avLst/>
          </a:prstGeom>
          <a:noFill/>
          <a:ln w="9525">
            <a:noFill/>
          </a:ln>
        </p:spPr>
        <p:txBody>
          <a:bodyPr wrap="none" anchor="t" anchorCtr="0">
            <a:spAutoFit/>
          </a:bodyPr>
          <a:lstStyle/>
          <a:p>
            <a:pPr eaLnBrk="0" hangingPunct="0"/>
            <a:r>
              <a:rPr lang="zh-CN" altLang="en-US" sz="2400" b="1" dirty="0">
                <a:solidFill>
                  <a:schemeClr val="tx1"/>
                </a:solidFill>
                <a:latin typeface="华文细黑" panose="02010600040101010101" pitchFamily="2" charset="-122"/>
                <a:ea typeface="华文细黑" panose="02010600040101010101" pitchFamily="2" charset="-122"/>
              </a:rPr>
              <a:t>随机变量取值与其中心位置的偏离程度的度量指标</a:t>
            </a:r>
          </a:p>
        </p:txBody>
      </p:sp>
      <p:pic>
        <p:nvPicPr>
          <p:cNvPr id="11295" name="Picture 2"/>
          <p:cNvPicPr>
            <a:picLocks noChangeAspect="1"/>
          </p:cNvPicPr>
          <p:nvPr/>
        </p:nvPicPr>
        <p:blipFill>
          <a:blip r:embed="rId13"/>
          <a:stretch>
            <a:fillRect/>
          </a:stretch>
        </p:blipFill>
        <p:spPr>
          <a:xfrm>
            <a:off x="425450" y="3297237"/>
            <a:ext cx="450850" cy="457200"/>
          </a:xfrm>
          <a:prstGeom prst="rect">
            <a:avLst/>
          </a:prstGeom>
          <a:noFill/>
          <a:ln w="9525">
            <a:noFill/>
          </a:ln>
        </p:spPr>
      </p:pic>
      <p:pic>
        <p:nvPicPr>
          <p:cNvPr id="43" name="Picture 2"/>
          <p:cNvPicPr>
            <a:picLocks noChangeAspect="1"/>
          </p:cNvPicPr>
          <p:nvPr/>
        </p:nvPicPr>
        <p:blipFill>
          <a:blip r:embed="rId13"/>
          <a:stretch>
            <a:fillRect/>
          </a:stretch>
        </p:blipFill>
        <p:spPr>
          <a:xfrm>
            <a:off x="425450" y="3843337"/>
            <a:ext cx="450850" cy="457200"/>
          </a:xfrm>
          <a:prstGeom prst="rect">
            <a:avLst/>
          </a:prstGeom>
          <a:noFill/>
          <a:ln w="9525">
            <a:noFill/>
          </a:ln>
        </p:spPr>
      </p:pic>
      <p:pic>
        <p:nvPicPr>
          <p:cNvPr id="44" name="Picture 2"/>
          <p:cNvPicPr>
            <a:picLocks noChangeAspect="1"/>
          </p:cNvPicPr>
          <p:nvPr/>
        </p:nvPicPr>
        <p:blipFill>
          <a:blip r:embed="rId13"/>
          <a:stretch>
            <a:fillRect/>
          </a:stretch>
        </p:blipFill>
        <p:spPr>
          <a:xfrm>
            <a:off x="381000" y="5945187"/>
            <a:ext cx="450850" cy="457200"/>
          </a:xfrm>
          <a:prstGeom prst="rect">
            <a:avLst/>
          </a:prstGeom>
          <a:noFill/>
          <a:ln w="9525">
            <a:noFill/>
          </a:ln>
        </p:spPr>
      </p:pic>
      <p:sp>
        <p:nvSpPr>
          <p:cNvPr id="27668" name="文本框 6"/>
          <p:cNvSpPr txBox="1"/>
          <p:nvPr/>
        </p:nvSpPr>
        <p:spPr>
          <a:xfrm>
            <a:off x="631825" y="533400"/>
            <a:ext cx="3919537" cy="46037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rPr>
              <a:t>命题（切比雪夫不等式）</a:t>
            </a:r>
          </a:p>
        </p:txBody>
      </p:sp>
      <p:grpSp>
        <p:nvGrpSpPr>
          <p:cNvPr id="27669" name="组合 45"/>
          <p:cNvGrpSpPr/>
          <p:nvPr/>
        </p:nvGrpSpPr>
        <p:grpSpPr>
          <a:xfrm>
            <a:off x="407997" y="1169988"/>
            <a:ext cx="8107315" cy="460642"/>
            <a:chOff x="786" y="2887"/>
            <a:chExt cx="12768" cy="726"/>
          </a:xfrm>
        </p:grpSpPr>
        <p:sp>
          <p:nvSpPr>
            <p:cNvPr id="27670" name="Text Box 14"/>
            <p:cNvSpPr txBox="1"/>
            <p:nvPr/>
          </p:nvSpPr>
          <p:spPr>
            <a:xfrm>
              <a:off x="786" y="2887"/>
              <a:ext cx="3975" cy="726"/>
            </a:xfrm>
            <a:prstGeom prst="rect">
              <a:avLst/>
            </a:prstGeom>
            <a:noFill/>
            <a:ln w="9525">
              <a:noFill/>
            </a:ln>
          </p:spPr>
          <p:txBody>
            <a:bodyPr wrap="none" anchor="t" anchorCtr="0">
              <a:spAutoFit/>
            </a:bodyPr>
            <a:lstStyle/>
            <a:p>
              <a:r>
                <a:rPr lang="zh-CN" altLang="en-US" sz="2400" b="1">
                  <a:solidFill>
                    <a:srgbClr val="000000"/>
                  </a:solidFill>
                  <a:latin typeface="华文细黑" panose="02010600040101010101" pitchFamily="2" charset="-122"/>
                  <a:ea typeface="华文细黑" panose="02010600040101010101" pitchFamily="2" charset="-122"/>
                </a:rPr>
                <a:t>设</a:t>
              </a:r>
              <a:r>
                <a:rPr lang="en-US" altLang="zh-CN" sz="2400" b="1" i="1">
                  <a:solidFill>
                    <a:srgbClr val="000000"/>
                  </a:solidFill>
                  <a:latin typeface="Times New Roman" panose="02020603050405020304" pitchFamily="18" charset="0"/>
                  <a:ea typeface="华文细黑" panose="02010600040101010101" pitchFamily="2" charset="-122"/>
                  <a:sym typeface="宋体" panose="02010600030101010101" pitchFamily="2" charset="-122"/>
                </a:rPr>
                <a:t>X</a:t>
              </a:r>
              <a:r>
                <a:rPr lang="zh-CN" altLang="en-US" sz="2400" b="1">
                  <a:solidFill>
                    <a:srgbClr val="000000"/>
                  </a:solidFill>
                  <a:latin typeface="Times New Roman" panose="02020603050405020304" pitchFamily="18" charset="0"/>
                  <a:ea typeface="华文细黑" panose="02010600040101010101" pitchFamily="2" charset="-122"/>
                  <a:sym typeface="宋体" panose="02010600030101010101" pitchFamily="2" charset="-122"/>
                </a:rPr>
                <a:t>为</a:t>
              </a:r>
              <a:r>
                <a:rPr lang="zh-CN" altLang="en-US" sz="2400" b="1">
                  <a:solidFill>
                    <a:srgbClr val="000000"/>
                  </a:solidFill>
                  <a:latin typeface="华文细黑" panose="02010600040101010101" pitchFamily="2" charset="-122"/>
                  <a:ea typeface="华文细黑" panose="02010600040101010101" pitchFamily="2" charset="-122"/>
                </a:rPr>
                <a:t>随机变量，</a:t>
              </a:r>
            </a:p>
          </p:txBody>
        </p:sp>
        <p:sp>
          <p:nvSpPr>
            <p:cNvPr id="27671" name="Text Box 4"/>
            <p:cNvSpPr txBox="1"/>
            <p:nvPr/>
          </p:nvSpPr>
          <p:spPr>
            <a:xfrm>
              <a:off x="4348" y="2887"/>
              <a:ext cx="7829" cy="726"/>
            </a:xfrm>
            <a:prstGeom prst="rect">
              <a:avLst/>
            </a:prstGeom>
            <a:noFill/>
            <a:ln w="9525">
              <a:noFill/>
            </a:ln>
          </p:spPr>
          <p:txBody>
            <a:bodyPr wrap="square" anchor="t" anchorCtr="0">
              <a:spAutoFit/>
            </a:bodyPr>
            <a:lstStyle/>
            <a:p>
              <a:pPr>
                <a:spcBef>
                  <a:spcPct val="50000"/>
                </a:spcBef>
              </a:pP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其数学期望</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E</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en-US" altLang="zh-CN" sz="2400" b="1" i="1" dirty="0">
                  <a:latin typeface="Times New Roman" panose="02020603050405020304" pitchFamily="18" charset="0"/>
                  <a:ea typeface="华文细黑" panose="02010600040101010101" pitchFamily="2" charset="-122"/>
                  <a:sym typeface="宋体" panose="02010600030101010101" pitchFamily="2" charset="-122"/>
                </a:rPr>
                <a:t>X</a:t>
              </a:r>
              <a:r>
                <a:rPr lang="en-US" altLang="zh-CN" sz="2400" b="1" dirty="0">
                  <a:latin typeface="Times New Roman" panose="02020603050405020304" pitchFamily="18" charset="0"/>
                  <a:ea typeface="华文细黑" panose="02010600040101010101" pitchFamily="2" charset="-122"/>
                  <a:sym typeface="宋体" panose="0201060003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和</a:t>
              </a:r>
              <a:r>
                <a:rPr lang="zh-CN" altLang="en-US" sz="2400" b="1" dirty="0">
                  <a:latin typeface="华文细黑" panose="02010600040101010101" pitchFamily="2" charset="-122"/>
                  <a:ea typeface="华文细黑" panose="02010600040101010101" pitchFamily="2" charset="-122"/>
                </a:rPr>
                <a:t>方差</a:t>
              </a:r>
              <a:r>
                <a:rPr lang="en-US" altLang="zh-CN" sz="2400" b="1" i="1" dirty="0">
                  <a:latin typeface="Times New Roman" panose="02020603050405020304" pitchFamily="18" charset="0"/>
                  <a:ea typeface="华文细黑" panose="02010600040101010101" pitchFamily="2" charset="-122"/>
                </a:rPr>
                <a:t>D</a:t>
              </a:r>
              <a:r>
                <a:rPr lang="en-US" altLang="zh-CN" sz="2400" b="1" dirty="0">
                  <a:latin typeface="Times New Roman" panose="02020603050405020304" pitchFamily="18" charset="0"/>
                  <a:ea typeface="华文细黑" panose="02010600040101010101" pitchFamily="2" charset="-122"/>
                </a:rPr>
                <a:t>(</a:t>
              </a:r>
              <a:r>
                <a:rPr lang="en-US" altLang="zh-CN" sz="2400" b="1" i="1" dirty="0">
                  <a:latin typeface="Times New Roman" panose="02020603050405020304" pitchFamily="18" charset="0"/>
                  <a:ea typeface="华文细黑" panose="02010600040101010101" pitchFamily="2" charset="-122"/>
                </a:rPr>
                <a:t>X</a:t>
              </a:r>
              <a:r>
                <a:rPr lang="en-US" altLang="zh-CN" sz="2400" b="1" dirty="0">
                  <a:latin typeface="Times New Roman" panose="02020603050405020304" pitchFamily="18" charset="0"/>
                  <a:ea typeface="华文细黑" panose="02010600040101010101" pitchFamily="2" charset="-122"/>
                </a:rPr>
                <a:t>)</a:t>
              </a:r>
              <a:r>
                <a:rPr lang="zh-CN" altLang="en-US" sz="2400" b="1" dirty="0">
                  <a:latin typeface="Times New Roman" panose="02020603050405020304" pitchFamily="18" charset="0"/>
                  <a:ea typeface="华文细黑" panose="02010600040101010101" pitchFamily="2" charset="-122"/>
                  <a:sym typeface="宋体" panose="02010600030101010101" pitchFamily="2" charset="-122"/>
                </a:rPr>
                <a:t>都存在，</a:t>
              </a:r>
              <a:endParaRPr lang="en-US" altLang="zh-CN" sz="2400" b="1" dirty="0">
                <a:latin typeface="华文细黑" panose="02010600040101010101" pitchFamily="2" charset="-122"/>
                <a:ea typeface="华文细黑" panose="02010600040101010101" pitchFamily="2" charset="-122"/>
              </a:endParaRPr>
            </a:p>
          </p:txBody>
        </p:sp>
        <p:sp>
          <p:nvSpPr>
            <p:cNvPr id="27672" name="Text Box 7"/>
            <p:cNvSpPr txBox="1"/>
            <p:nvPr/>
          </p:nvSpPr>
          <p:spPr>
            <a:xfrm>
              <a:off x="11823" y="2887"/>
              <a:ext cx="1731" cy="726"/>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则对于</a:t>
              </a:r>
            </a:p>
          </p:txBody>
        </p:sp>
      </p:grpSp>
      <p:grpSp>
        <p:nvGrpSpPr>
          <p:cNvPr id="27673" name="组合 49"/>
          <p:cNvGrpSpPr/>
          <p:nvPr/>
        </p:nvGrpSpPr>
        <p:grpSpPr>
          <a:xfrm>
            <a:off x="431800" y="1676400"/>
            <a:ext cx="3259164" cy="481330"/>
            <a:chOff x="1208" y="3748"/>
            <a:chExt cx="5132" cy="758"/>
          </a:xfrm>
        </p:grpSpPr>
        <p:graphicFrame>
          <p:nvGraphicFramePr>
            <p:cNvPr id="27674" name="对象 50">
              <a:hlinkClick r:id="" action="ppaction://ole?verb=0"/>
            </p:cNvPr>
            <p:cNvGraphicFramePr>
              <a:graphicFrameLocks noChangeAspect="1"/>
            </p:cNvGraphicFramePr>
            <p:nvPr/>
          </p:nvGraphicFramePr>
          <p:xfrm>
            <a:off x="3685" y="3826"/>
            <a:ext cx="1403" cy="680"/>
          </p:xfrm>
          <a:graphic>
            <a:graphicData uri="http://schemas.openxmlformats.org/presentationml/2006/ole">
              <mc:AlternateContent xmlns:mc="http://schemas.openxmlformats.org/markup-compatibility/2006">
                <mc:Choice xmlns:v="urn:schemas-microsoft-com:vml" Requires="v">
                  <p:oleObj spid="_x0000_s5134" r:id="rId14" imgW="419100" imgH="203200" progId="Equation.KSEE3">
                    <p:embed/>
                  </p:oleObj>
                </mc:Choice>
                <mc:Fallback>
                  <p:oleObj r:id="rId14" imgW="419100" imgH="203200" progId="Equation.KSEE3">
                    <p:embed/>
                    <p:pic>
                      <p:nvPicPr>
                        <p:cNvPr id="0" name="图片 3087"/>
                        <p:cNvPicPr/>
                        <p:nvPr/>
                      </p:nvPicPr>
                      <p:blipFill>
                        <a:blip r:embed="rId15"/>
                        <a:stretch>
                          <a:fillRect/>
                        </a:stretch>
                      </p:blipFill>
                      <p:spPr>
                        <a:xfrm>
                          <a:off x="3685" y="3826"/>
                          <a:ext cx="1403" cy="680"/>
                        </a:xfrm>
                        <a:prstGeom prst="rect">
                          <a:avLst/>
                        </a:prstGeom>
                        <a:noFill/>
                        <a:ln w="38100">
                          <a:noFill/>
                          <a:miter/>
                        </a:ln>
                      </p:spPr>
                    </p:pic>
                  </p:oleObj>
                </mc:Fallback>
              </mc:AlternateContent>
            </a:graphicData>
          </a:graphic>
        </p:graphicFrame>
        <p:sp>
          <p:nvSpPr>
            <p:cNvPr id="27675" name="Text Box 7"/>
            <p:cNvSpPr txBox="1"/>
            <p:nvPr/>
          </p:nvSpPr>
          <p:spPr>
            <a:xfrm>
              <a:off x="5090" y="3774"/>
              <a:ext cx="1250"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总有</a:t>
              </a:r>
            </a:p>
          </p:txBody>
        </p:sp>
        <p:sp>
          <p:nvSpPr>
            <p:cNvPr id="27676" name="Text Box 7"/>
            <p:cNvSpPr txBox="1"/>
            <p:nvPr/>
          </p:nvSpPr>
          <p:spPr>
            <a:xfrm>
              <a:off x="1208" y="3748"/>
              <a:ext cx="2693" cy="725"/>
            </a:xfrm>
            <a:prstGeom prst="rect">
              <a:avLst/>
            </a:prstGeom>
            <a:noFill/>
            <a:ln w="9525">
              <a:noFill/>
            </a:ln>
          </p:spPr>
          <p:txBody>
            <a:bodyPr wrap="none" anchor="t" anchorCtr="0">
              <a:spAutoFit/>
            </a:bodyPr>
            <a:lstStyle/>
            <a:p>
              <a:pPr eaLnBrk="0" hangingPunct="0"/>
              <a:r>
                <a:rPr lang="zh-CN" altLang="en-US" sz="2400" b="1" dirty="0">
                  <a:solidFill>
                    <a:srgbClr val="000000"/>
                  </a:solidFill>
                  <a:latin typeface="华文细黑" panose="02010600040101010101" pitchFamily="2" charset="-122"/>
                  <a:ea typeface="华文细黑" panose="02010600040101010101" pitchFamily="2" charset="-122"/>
                </a:rPr>
                <a:t>任意给定的</a:t>
              </a:r>
            </a:p>
          </p:txBody>
        </p:sp>
      </p:grpSp>
      <p:graphicFrame>
        <p:nvGraphicFramePr>
          <p:cNvPr id="27677" name="Object 6"/>
          <p:cNvGraphicFramePr>
            <a:graphicFrameLocks noChangeAspect="1"/>
          </p:cNvGraphicFramePr>
          <p:nvPr>
            <p:extLst>
              <p:ext uri="{D42A27DB-BD31-4B8C-83A1-F6EECF244321}">
                <p14:modId xmlns:p14="http://schemas.microsoft.com/office/powerpoint/2010/main" val="3902092041"/>
              </p:ext>
            </p:extLst>
          </p:nvPr>
        </p:nvGraphicFramePr>
        <p:xfrm>
          <a:off x="2536825" y="2182812"/>
          <a:ext cx="3262312" cy="701675"/>
        </p:xfrm>
        <a:graphic>
          <a:graphicData uri="http://schemas.openxmlformats.org/presentationml/2006/ole">
            <mc:AlternateContent xmlns:mc="http://schemas.openxmlformats.org/markup-compatibility/2006">
              <mc:Choice xmlns:v="urn:schemas-microsoft-com:vml" Requires="v">
                <p:oleObj spid="_x0000_s5135" r:id="rId16" imgW="1765300" imgH="393700" progId="Equation.DSMT4">
                  <p:embed/>
                </p:oleObj>
              </mc:Choice>
              <mc:Fallback>
                <p:oleObj r:id="rId16" imgW="1765300" imgH="393700" progId="Equation.DSMT4">
                  <p:embed/>
                  <p:pic>
                    <p:nvPicPr>
                      <p:cNvPr id="0" name="图片 3088"/>
                      <p:cNvPicPr/>
                      <p:nvPr/>
                    </p:nvPicPr>
                    <p:blipFill>
                      <a:blip r:embed="rId17"/>
                      <a:stretch>
                        <a:fillRect/>
                      </a:stretch>
                    </p:blipFill>
                    <p:spPr>
                      <a:xfrm>
                        <a:off x="2536825" y="2182812"/>
                        <a:ext cx="3262312" cy="701675"/>
                      </a:xfrm>
                      <a:prstGeom prst="rect">
                        <a:avLst/>
                      </a:prstGeom>
                      <a:noFill/>
                      <a:ln w="38100">
                        <a:noFill/>
                        <a:miter/>
                      </a:ln>
                    </p:spPr>
                  </p:pic>
                </p:oleObj>
              </mc:Fallback>
            </mc:AlternateContent>
          </a:graphicData>
        </a:graphic>
      </p:graphicFrame>
      <p:sp>
        <p:nvSpPr>
          <p:cNvPr id="57" name="Text Box 11"/>
          <p:cNvSpPr txBox="1"/>
          <p:nvPr/>
        </p:nvSpPr>
        <p:spPr>
          <a:xfrm>
            <a:off x="468312" y="2679700"/>
            <a:ext cx="958850" cy="460375"/>
          </a:xfrm>
          <a:prstGeom prst="rect">
            <a:avLst/>
          </a:prstGeom>
          <a:noFill/>
          <a:ln w="9525">
            <a:noFill/>
          </a:ln>
        </p:spPr>
        <p:txBody>
          <a:bodyPr wrap="square" anchor="t" anchorCtr="0">
            <a:spAutoFit/>
          </a:bodyPr>
          <a:lstStyle/>
          <a:p>
            <a:r>
              <a:rPr lang="zh-CN" altLang="en-US" sz="2400" b="1" dirty="0">
                <a:solidFill>
                  <a:srgbClr val="0000CC"/>
                </a:solidFill>
                <a:latin typeface="黑体" panose="02010609060101010101" pitchFamily="49" charset="-122"/>
                <a:ea typeface="黑体" panose="02010609060101010101" pitchFamily="49" charset="-122"/>
                <a:sym typeface="宋体" panose="02010600030101010101" pitchFamily="2" charset="-122"/>
              </a:rPr>
              <a:t>说明</a:t>
            </a:r>
          </a:p>
        </p:txBody>
      </p:sp>
      <p:sp>
        <p:nvSpPr>
          <p:cNvPr id="2" name="Text Box 7"/>
          <p:cNvSpPr txBox="1"/>
          <p:nvPr/>
        </p:nvSpPr>
        <p:spPr>
          <a:xfrm>
            <a:off x="702945" y="4932997"/>
            <a:ext cx="2931795" cy="460375"/>
          </a:xfrm>
          <a:prstGeom prst="rect">
            <a:avLst/>
          </a:prstGeom>
          <a:noFill/>
          <a:ln w="9525">
            <a:noFill/>
          </a:ln>
        </p:spPr>
        <p:txBody>
          <a:bodyPr wrap="none" anchor="t" anchorCtr="0">
            <a:spAutoFit/>
          </a:bodyPr>
          <a:lstStyle/>
          <a:p>
            <a:pPr algn="l" eaLnBrk="0" hangingPunct="0"/>
            <a:r>
              <a:rPr lang="zh-CN" altLang="en-US" sz="2400" b="1" dirty="0">
                <a:solidFill>
                  <a:srgbClr val="FF0000"/>
                </a:solidFill>
                <a:latin typeface="华文细黑" panose="02010600040101010101" pitchFamily="2" charset="-122"/>
                <a:ea typeface="华文细黑" panose="02010600040101010101" pitchFamily="2" charset="-122"/>
              </a:rPr>
              <a:t>方差的</a:t>
            </a:r>
            <a:r>
              <a:rPr lang="zh-CN" altLang="en-US" sz="2400" b="1" dirty="0">
                <a:solidFill>
                  <a:srgbClr val="FF0000"/>
                </a:solidFill>
                <a:latin typeface="华文细黑" panose="02010600040101010101" pitchFamily="2" charset="-122"/>
                <a:ea typeface="华文细黑" panose="02010600040101010101" pitchFamily="2" charset="-122"/>
                <a:sym typeface="+mn-ea"/>
              </a:rPr>
              <a:t>概率意义</a:t>
            </a:r>
            <a:r>
              <a:rPr lang="en-US" altLang="zh-CN" sz="2400" b="1" dirty="0">
                <a:solidFill>
                  <a:srgbClr val="000000"/>
                </a:solidFill>
                <a:latin typeface="华文细黑" panose="02010600040101010101" pitchFamily="2" charset="-122"/>
                <a:ea typeface="华文细黑" panose="02010600040101010101" pitchFamily="2" charset="-122"/>
                <a:sym typeface="+mn-ea"/>
              </a:rPr>
              <a:t>——</a:t>
            </a:r>
            <a:endParaRPr lang="zh-CN" altLang="en-US" sz="2400" b="1" dirty="0">
              <a:solidFill>
                <a:srgbClr val="000000"/>
              </a:solidFill>
              <a:latin typeface="华文细黑" panose="02010600040101010101" pitchFamily="2" charset="-122"/>
              <a:ea typeface="华文细黑"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95"/>
                                        </p:tgtEl>
                                        <p:attrNameLst>
                                          <p:attrName>style.visibility</p:attrName>
                                        </p:attrNameLst>
                                      </p:cBhvr>
                                      <p:to>
                                        <p:strVal val="visible"/>
                                      </p:to>
                                    </p:set>
                                    <p:anim calcmode="lin" valueType="num">
                                      <p:cBhvr>
                                        <p:cTn id="12" dur="500" fill="hold"/>
                                        <p:tgtEl>
                                          <p:spTgt spid="11295"/>
                                        </p:tgtEl>
                                        <p:attrNameLst>
                                          <p:attrName>ppt_w</p:attrName>
                                        </p:attrNameLst>
                                      </p:cBhvr>
                                      <p:tavLst>
                                        <p:tav tm="0">
                                          <p:val>
                                            <p:fltVal val="0"/>
                                          </p:val>
                                        </p:tav>
                                        <p:tav tm="100000">
                                          <p:val>
                                            <p:strVal val="#ppt_w"/>
                                          </p:val>
                                        </p:tav>
                                      </p:tavLst>
                                    </p:anim>
                                    <p:anim calcmode="lin" valueType="num">
                                      <p:cBhvr>
                                        <p:cTn id="13" dur="500" fill="hold"/>
                                        <p:tgtEl>
                                          <p:spTgt spid="11295"/>
                                        </p:tgtEl>
                                        <p:attrNameLst>
                                          <p:attrName>ppt_h</p:attrName>
                                        </p:attrNameLst>
                                      </p:cBhvr>
                                      <p:tavLst>
                                        <p:tav tm="0">
                                          <p:val>
                                            <p:fltVal val="0"/>
                                          </p:val>
                                        </p:tav>
                                        <p:tav tm="100000">
                                          <p:val>
                                            <p:strVal val="#ppt_h"/>
                                          </p:val>
                                        </p:tav>
                                      </p:tavLst>
                                    </p:anim>
                                    <p:animEffect transition="in" filter="fade">
                                      <p:cBhvr>
                                        <p:cTn id="14" dur="500"/>
                                        <p:tgtEl>
                                          <p:spTgt spid="1129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left)">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500"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left)">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500"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P spid="42" grpId="0"/>
      <p:bldP spid="5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p:nvPr/>
        </p:nvSpPr>
        <p:spPr>
          <a:xfrm>
            <a:off x="487363" y="671513"/>
            <a:ext cx="8693150" cy="460375"/>
          </a:xfrm>
          <a:prstGeom prst="rect">
            <a:avLst/>
          </a:prstGeom>
          <a:noFill/>
          <a:ln w="9525">
            <a:noFill/>
          </a:ln>
        </p:spPr>
        <p:txBody>
          <a:bodyPr wrap="square" anchor="t" anchorCtr="0">
            <a:spAutoFit/>
          </a:bodyPr>
          <a:lstStyle/>
          <a:p>
            <a:pPr defTabSz="914400"/>
            <a:r>
              <a:rPr lang="zh-CN" altLang="en-US" sz="2400" b="1" dirty="0">
                <a:solidFill>
                  <a:srgbClr val="0000FF"/>
                </a:solidFill>
                <a:latin typeface="华文细黑" panose="02010600040101010101" pitchFamily="2" charset="-122"/>
                <a:ea typeface="华文细黑" panose="02010600040101010101" pitchFamily="2" charset="-122"/>
              </a:rPr>
              <a:t>例</a:t>
            </a:r>
            <a:r>
              <a:rPr lang="en-US" altLang="zh-CN" sz="2400" b="1" dirty="0">
                <a:solidFill>
                  <a:srgbClr val="0000FF"/>
                </a:solidFill>
                <a:latin typeface="华文细黑" panose="02010600040101010101" pitchFamily="2" charset="-122"/>
                <a:ea typeface="华文细黑" panose="02010600040101010101" pitchFamily="2" charset="-122"/>
              </a:rPr>
              <a:t>1  </a:t>
            </a:r>
            <a:r>
              <a:rPr lang="zh-CN" altLang="en-US" sz="2400" b="1" dirty="0">
                <a:latin typeface="华文细黑" panose="02010600040101010101" pitchFamily="2" charset="-122"/>
                <a:ea typeface="华文细黑" panose="02010600040101010101" pitchFamily="2" charset="-122"/>
              </a:rPr>
              <a:t>已知正常男性成人血液中，每毫升的白细胞数</a:t>
            </a: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平均是</a:t>
            </a:r>
            <a:r>
              <a:rPr lang="en-US" altLang="en-US" sz="2400" b="1" dirty="0">
                <a:latin typeface="Times New Roman" panose="02020603050405020304" pitchFamily="18" charset="0"/>
                <a:ea typeface="华文细黑" panose="02010600040101010101" pitchFamily="2" charset="-122"/>
                <a:sym typeface="宋体" panose="02010600030101010101" pitchFamily="2" charset="-122"/>
              </a:rPr>
              <a:t>7300</a:t>
            </a: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a:t>
            </a:r>
            <a:endParaRPr lang="zh-CN" altLang="en-US" sz="2400" b="1" dirty="0">
              <a:latin typeface="华文细黑" panose="02010600040101010101" pitchFamily="2" charset="-122"/>
              <a:ea typeface="华文细黑" panose="02010600040101010101" pitchFamily="2" charset="-122"/>
            </a:endParaRPr>
          </a:p>
        </p:txBody>
      </p:sp>
      <p:sp>
        <p:nvSpPr>
          <p:cNvPr id="7" name="Rectangle 3"/>
          <p:cNvSpPr>
            <a:spLocks noChangeArrowheads="1"/>
          </p:cNvSpPr>
          <p:nvPr/>
        </p:nvSpPr>
        <p:spPr bwMode="auto">
          <a:xfrm>
            <a:off x="595313" y="2167732"/>
            <a:ext cx="4610100" cy="460375"/>
          </a:xfrm>
          <a:prstGeom prst="rect">
            <a:avLst/>
          </a:prstGeom>
          <a:noFill/>
          <a:ln w="9525">
            <a:noFill/>
            <a:miter lim="800000"/>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00FF"/>
                </a:solidFill>
                <a:effectLst/>
                <a:uLnTx/>
                <a:uFillTx/>
                <a:latin typeface="华文细黑" panose="02010600040101010101" pitchFamily="2" charset="-122"/>
                <a:ea typeface="华文细黑" panose="02010600040101010101" pitchFamily="2" charset="-122"/>
                <a:cs typeface="华文细黑" panose="02010600040101010101" pitchFamily="2" charset="-122"/>
              </a:rPr>
              <a:t>解  </a:t>
            </a: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华文细黑" panose="02010600040101010101" pitchFamily="2" charset="-122"/>
              </a:rPr>
              <a:t>设每毫升白细胞数为</a:t>
            </a:r>
            <a:r>
              <a:rPr kumimoji="0" lang="en-US" altLang="en-US" sz="2400" b="1" i="1" u="none" strike="noStrike" kern="1200" cap="none" spc="0" normalizeH="0" baseline="0" noProof="0" dirty="0">
                <a:ln>
                  <a:noFill/>
                </a:ln>
                <a:solidFill>
                  <a:schemeClr val="tx1"/>
                </a:solidFill>
                <a:effectLst/>
                <a:uLnTx/>
                <a:uFillTx/>
                <a:latin typeface="+mn-lt"/>
                <a:ea typeface="华文细黑" panose="02010600040101010101" pitchFamily="2" charset="-122"/>
                <a:cs typeface="+mn-lt"/>
              </a:rPr>
              <a:t>X</a:t>
            </a:r>
          </a:p>
        </p:txBody>
      </p:sp>
      <p:sp>
        <p:nvSpPr>
          <p:cNvPr id="8" name="Rectangle 4"/>
          <p:cNvSpPr>
            <a:spLocks noChangeArrowheads="1"/>
          </p:cNvSpPr>
          <p:nvPr/>
        </p:nvSpPr>
        <p:spPr bwMode="auto">
          <a:xfrm>
            <a:off x="4080510" y="2167732"/>
            <a:ext cx="843280" cy="460375"/>
          </a:xfrm>
          <a:prstGeom prst="rect">
            <a:avLst/>
          </a:prstGeom>
          <a:noFill/>
          <a:ln w="9525">
            <a:noFill/>
            <a:miter lim="800000"/>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，则</a:t>
            </a:r>
            <a:r>
              <a:rPr kumimoji="0" lang="en-US" sz="2400" b="0" i="0" u="none" strike="noStrike" kern="1200" cap="none" spc="0" normalizeH="0" baseline="30000" noProof="0" dirty="0">
                <a:ln>
                  <a:noFill/>
                </a:ln>
                <a:solidFill>
                  <a:schemeClr val="tx1"/>
                </a:solidFill>
                <a:effectLst/>
                <a:uLnTx/>
                <a:uFillTx/>
                <a:latin typeface="Times New Roman" panose="02020603050405020304" pitchFamily="18" charset="0"/>
                <a:ea typeface="楷体_GB2312" panose="02010609030101010101" pitchFamily="49" charset="-122"/>
                <a:cs typeface="+mn-ea"/>
              </a:rPr>
              <a:t> </a:t>
            </a:r>
            <a:endParaRPr kumimoji="0" lang="zh-CN" altLang="en-US" sz="2400" b="0" i="0" u="none" strike="noStrike" kern="1200" cap="none" spc="0" normalizeH="0" baseline="30000" noProof="0" dirty="0">
              <a:ln>
                <a:noFill/>
              </a:ln>
              <a:solidFill>
                <a:schemeClr val="tx1"/>
              </a:solidFill>
              <a:effectLst/>
              <a:uLnTx/>
              <a:uFillTx/>
              <a:latin typeface="Times New Roman" panose="02020603050405020304" pitchFamily="18" charset="0"/>
              <a:ea typeface="楷体_GB2312" panose="02010609030101010101" pitchFamily="49" charset="-122"/>
              <a:cs typeface="+mn-ea"/>
            </a:endParaRPr>
          </a:p>
        </p:txBody>
      </p:sp>
      <p:sp>
        <p:nvSpPr>
          <p:cNvPr id="9" name="Rectangle 5"/>
          <p:cNvSpPr>
            <a:spLocks noChangeArrowheads="1"/>
          </p:cNvSpPr>
          <p:nvPr/>
        </p:nvSpPr>
        <p:spPr bwMode="auto">
          <a:xfrm>
            <a:off x="979488" y="2651919"/>
            <a:ext cx="2622550" cy="460375"/>
          </a:xfrm>
          <a:prstGeom prst="rect">
            <a:avLst/>
          </a:prstGeom>
          <a:noFill/>
          <a:ln w="9525">
            <a:noFill/>
            <a:miter lim="800000"/>
          </a:ln>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所求概率为</a:t>
            </a:r>
          </a:p>
        </p:txBody>
      </p:sp>
      <p:sp>
        <p:nvSpPr>
          <p:cNvPr id="17" name="Rectangle 9"/>
          <p:cNvSpPr>
            <a:spLocks noChangeArrowheads="1"/>
          </p:cNvSpPr>
          <p:nvPr/>
        </p:nvSpPr>
        <p:spPr bwMode="auto">
          <a:xfrm>
            <a:off x="667385" y="4458494"/>
            <a:ext cx="3237230" cy="460375"/>
          </a:xfrm>
          <a:prstGeom prst="rect">
            <a:avLst/>
          </a:prstGeom>
          <a:noFill/>
          <a:ln w="9525">
            <a:noFill/>
            <a:miter lim="800000"/>
          </a:ln>
        </p:spPr>
        <p:txBody>
          <a:bodyPr wrap="none" anchor="ctr">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由</a:t>
            </a:r>
            <a:r>
              <a:rPr kumimoji="0" lang="zh-CN" altLang="en-US" sz="2400" b="1" i="0" u="none" strike="noStrike" kern="1200" cap="none" spc="0" normalizeH="0" baseline="0" noProof="0" dirty="0">
                <a:ln>
                  <a:noFill/>
                </a:ln>
                <a:solidFill>
                  <a:srgbClr val="0000CC"/>
                </a:solidFill>
                <a:effectLst/>
                <a:uLnTx/>
                <a:uFillTx/>
                <a:latin typeface="华文细黑" panose="02010600040101010101" pitchFamily="2" charset="-122"/>
                <a:ea typeface="华文细黑" panose="02010600040101010101" pitchFamily="2" charset="-122"/>
                <a:cs typeface="+mn-ea"/>
              </a:rPr>
              <a:t>切比雪夫不等式</a:t>
            </a: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可得</a:t>
            </a:r>
          </a:p>
        </p:txBody>
      </p:sp>
      <p:sp>
        <p:nvSpPr>
          <p:cNvPr id="26" name="Text Box 15"/>
          <p:cNvSpPr txBox="1"/>
          <p:nvPr/>
        </p:nvSpPr>
        <p:spPr>
          <a:xfrm>
            <a:off x="962025" y="1595438"/>
            <a:ext cx="4847590" cy="460375"/>
          </a:xfrm>
          <a:prstGeom prst="rect">
            <a:avLst/>
          </a:prstGeom>
          <a:noFill/>
          <a:ln w="9525">
            <a:noFill/>
          </a:ln>
        </p:spPr>
        <p:txBody>
          <a:bodyPr wrap="none" anchor="t" anchorCtr="0">
            <a:spAutoFit/>
          </a:bodyPr>
          <a:lstStyle/>
          <a:p>
            <a:pPr defTabSz="914400"/>
            <a:r>
              <a:rPr lang="zh-CN" altLang="en-US" sz="2400" b="1" dirty="0">
                <a:latin typeface="华文细黑" panose="02010600040101010101" pitchFamily="2" charset="-122"/>
                <a:ea typeface="华文细黑" panose="02010600040101010101" pitchFamily="2" charset="-122"/>
              </a:rPr>
              <a:t>白细胞数在</a:t>
            </a:r>
            <a:r>
              <a:rPr lang="en-US" altLang="en-US" sz="2400" b="1" dirty="0">
                <a:latin typeface="Times New Roman" panose="02020603050405020304" pitchFamily="18" charset="0"/>
                <a:ea typeface="华文细黑" panose="02010600040101010101" pitchFamily="2" charset="-122"/>
              </a:rPr>
              <a:t>5200</a:t>
            </a:r>
            <a:r>
              <a:rPr lang="zh-CN" altLang="en-US" sz="2400" b="1" dirty="0">
                <a:latin typeface="黑体" panose="02010609060101010101" pitchFamily="49" charset="-122"/>
                <a:ea typeface="黑体" panose="02010609060101010101" pitchFamily="49" charset="-122"/>
              </a:rPr>
              <a:t>～</a:t>
            </a:r>
            <a:r>
              <a:rPr lang="en-US" altLang="en-US" sz="2400" b="1" dirty="0">
                <a:latin typeface="Times New Roman" panose="02020603050405020304" pitchFamily="18" charset="0"/>
                <a:ea typeface="华文细黑" panose="02010600040101010101" pitchFamily="2" charset="-122"/>
              </a:rPr>
              <a:t>9400</a:t>
            </a:r>
            <a:r>
              <a:rPr lang="zh-CN" altLang="en-US" sz="2400" b="1" dirty="0">
                <a:latin typeface="华文细黑" panose="02010600040101010101" pitchFamily="2" charset="-122"/>
                <a:ea typeface="华文细黑" panose="02010600040101010101" pitchFamily="2" charset="-122"/>
              </a:rPr>
              <a:t>之间的概率</a:t>
            </a:r>
            <a:r>
              <a:rPr lang="en-US" altLang="en-US" sz="2400" b="1" dirty="0">
                <a:latin typeface="华文细黑" panose="02010600040101010101" pitchFamily="2" charset="-122"/>
                <a:ea typeface="华文细黑" panose="02010600040101010101" pitchFamily="2" charset="-122"/>
              </a:rPr>
              <a:t>.</a:t>
            </a:r>
          </a:p>
        </p:txBody>
      </p:sp>
      <p:sp>
        <p:nvSpPr>
          <p:cNvPr id="30" name="Rectangle 19"/>
          <p:cNvSpPr>
            <a:spLocks noChangeArrowheads="1"/>
          </p:cNvSpPr>
          <p:nvPr/>
        </p:nvSpPr>
        <p:spPr bwMode="auto">
          <a:xfrm>
            <a:off x="519430" y="6158865"/>
            <a:ext cx="8624570" cy="460375"/>
          </a:xfrm>
          <a:prstGeom prst="rect">
            <a:avLst/>
          </a:prstGeom>
          <a:noFill/>
          <a:ln w="9525">
            <a:noFill/>
            <a:miter lim="800000"/>
          </a:ln>
        </p:spPr>
        <p:txBody>
          <a:bodyPr wrap="square" anchor="ctr">
            <a:spAutoFit/>
          </a:body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即每毫升血液中的白细胞数在</a:t>
            </a:r>
            <a:r>
              <a:rPr kumimoji="0" lang="en-US"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ea"/>
              </a:rPr>
              <a:t>5200-9400</a:t>
            </a:r>
            <a:r>
              <a:rPr kumimoji="0" lang="zh-CN" altLang="en-US" sz="2400" b="1" i="0" u="none" strike="noStrike" kern="1200" cap="none" spc="0" normalizeH="0" baseline="0" noProof="0" dirty="0">
                <a:ln>
                  <a:noFill/>
                </a:ln>
                <a:solidFill>
                  <a:schemeClr val="tx1"/>
                </a:solidFill>
                <a:effectLst/>
                <a:uLnTx/>
                <a:uFillTx/>
                <a:latin typeface="华文细黑" panose="02010600040101010101" pitchFamily="2" charset="-122"/>
                <a:ea typeface="华文细黑" panose="02010600040101010101" pitchFamily="2" charset="-122"/>
                <a:cs typeface="+mn-ea"/>
              </a:rPr>
              <a:t>之间的概率不小于</a:t>
            </a:r>
            <a:r>
              <a:rPr kumimoji="0" lang="en-US"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ea"/>
              </a:rPr>
              <a:t>8/9. </a:t>
            </a:r>
          </a:p>
        </p:txBody>
      </p:sp>
      <p:sp>
        <p:nvSpPr>
          <p:cNvPr id="31" name="Text Box 16"/>
          <p:cNvSpPr txBox="1"/>
          <p:nvPr/>
        </p:nvSpPr>
        <p:spPr>
          <a:xfrm>
            <a:off x="965200" y="1082675"/>
            <a:ext cx="8039100" cy="534035"/>
          </a:xfrm>
          <a:prstGeom prst="rect">
            <a:avLst/>
          </a:prstGeom>
          <a:noFill/>
          <a:ln w="9525">
            <a:noFill/>
          </a:ln>
        </p:spPr>
        <p:txBody>
          <a:bodyPr wrap="square" anchor="t" anchorCtr="0">
            <a:spAutoFit/>
          </a:bodyPr>
          <a:lstStyle/>
          <a:p>
            <a:pPr defTabSz="914400">
              <a:lnSpc>
                <a:spcPct val="120000"/>
              </a:lnSpc>
            </a:pP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均方差是</a:t>
            </a:r>
            <a:r>
              <a:rPr lang="en-US" altLang="en-US" sz="2400" b="1" dirty="0">
                <a:latin typeface="Times New Roman" panose="02020603050405020304" pitchFamily="18" charset="0"/>
                <a:ea typeface="华文细黑" panose="02010600040101010101" pitchFamily="2" charset="-122"/>
                <a:sym typeface="宋体" panose="02010600030101010101" pitchFamily="2" charset="-122"/>
              </a:rPr>
              <a:t>700</a:t>
            </a: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，请</a:t>
            </a:r>
            <a:r>
              <a:rPr lang="zh-CN" altLang="en-US" sz="2400" b="1" dirty="0">
                <a:latin typeface="华文细黑" panose="02010600040101010101" pitchFamily="2" charset="-122"/>
                <a:ea typeface="华文细黑" panose="02010600040101010101" pitchFamily="2" charset="-122"/>
              </a:rPr>
              <a:t>利用切比雪夫不等式</a:t>
            </a:r>
            <a:r>
              <a:rPr lang="zh-CN" altLang="en-US" sz="2400" b="1" dirty="0">
                <a:latin typeface="华文细黑" panose="02010600040101010101" pitchFamily="2" charset="-122"/>
                <a:ea typeface="华文细黑" panose="02010600040101010101" pitchFamily="2" charset="-122"/>
                <a:sym typeface="宋体" panose="02010600030101010101" pitchFamily="2" charset="-122"/>
              </a:rPr>
              <a:t>估计每毫升血液中的</a:t>
            </a:r>
            <a:endParaRPr lang="zh-CN" altLang="en-US" sz="2400" b="1" dirty="0">
              <a:latin typeface="华文细黑" panose="02010600040101010101" pitchFamily="2" charset="-122"/>
              <a:ea typeface="华文细黑" panose="02010600040101010101" pitchFamily="2" charset="-122"/>
            </a:endParaRPr>
          </a:p>
        </p:txBody>
      </p:sp>
      <p:graphicFrame>
        <p:nvGraphicFramePr>
          <p:cNvPr id="125966" name="Object 14"/>
          <p:cNvGraphicFramePr>
            <a:graphicFrameLocks noChangeAspect="1"/>
          </p:cNvGraphicFramePr>
          <p:nvPr/>
        </p:nvGraphicFramePr>
        <p:xfrm>
          <a:off x="4856163" y="2198688"/>
          <a:ext cx="2916237" cy="360362"/>
        </p:xfrm>
        <a:graphic>
          <a:graphicData uri="http://schemas.openxmlformats.org/presentationml/2006/ole">
            <mc:AlternateContent xmlns:mc="http://schemas.openxmlformats.org/markup-compatibility/2006">
              <mc:Choice xmlns:v="urn:schemas-microsoft-com:vml" Requires="v">
                <p:oleObj spid="_x0000_s6155" r:id="rId3" imgW="1841500" imgH="228600" progId="Equation.DSMT4">
                  <p:embed/>
                </p:oleObj>
              </mc:Choice>
              <mc:Fallback>
                <p:oleObj r:id="rId3" imgW="1841500" imgH="228600" progId="Equation.DSMT4">
                  <p:embed/>
                  <p:pic>
                    <p:nvPicPr>
                      <p:cNvPr id="0" name="图片 3107"/>
                      <p:cNvPicPr/>
                      <p:nvPr/>
                    </p:nvPicPr>
                    <p:blipFill>
                      <a:blip r:embed="rId4"/>
                      <a:stretch>
                        <a:fillRect/>
                      </a:stretch>
                    </p:blipFill>
                    <p:spPr>
                      <a:xfrm>
                        <a:off x="4856163" y="2198688"/>
                        <a:ext cx="2916237" cy="360362"/>
                      </a:xfrm>
                      <a:prstGeom prst="rect">
                        <a:avLst/>
                      </a:prstGeom>
                      <a:noFill/>
                      <a:ln w="38100">
                        <a:noFill/>
                        <a:miter/>
                      </a:ln>
                    </p:spPr>
                  </p:pic>
                </p:oleObj>
              </mc:Fallback>
            </mc:AlternateContent>
          </a:graphicData>
        </a:graphic>
      </p:graphicFrame>
      <p:graphicFrame>
        <p:nvGraphicFramePr>
          <p:cNvPr id="125965" name="Object 13"/>
          <p:cNvGraphicFramePr>
            <a:graphicFrameLocks noChangeAspect="1"/>
          </p:cNvGraphicFramePr>
          <p:nvPr/>
        </p:nvGraphicFramePr>
        <p:xfrm>
          <a:off x="2671763" y="2740025"/>
          <a:ext cx="2119312" cy="395288"/>
        </p:xfrm>
        <a:graphic>
          <a:graphicData uri="http://schemas.openxmlformats.org/presentationml/2006/ole">
            <mc:AlternateContent xmlns:mc="http://schemas.openxmlformats.org/markup-compatibility/2006">
              <mc:Choice xmlns:v="urn:schemas-microsoft-com:vml" Requires="v">
                <p:oleObj spid="_x0000_s6156" r:id="rId5" imgW="1358900" imgH="254000" progId="Equation.DSMT4">
                  <p:embed/>
                </p:oleObj>
              </mc:Choice>
              <mc:Fallback>
                <p:oleObj r:id="rId5" imgW="1358900" imgH="254000" progId="Equation.DSMT4">
                  <p:embed/>
                  <p:pic>
                    <p:nvPicPr>
                      <p:cNvPr id="0" name="图片 3106"/>
                      <p:cNvPicPr/>
                      <p:nvPr/>
                    </p:nvPicPr>
                    <p:blipFill>
                      <a:blip r:embed="rId6"/>
                      <a:stretch>
                        <a:fillRect/>
                      </a:stretch>
                    </p:blipFill>
                    <p:spPr>
                      <a:xfrm>
                        <a:off x="2671763" y="2740025"/>
                        <a:ext cx="2119312" cy="395288"/>
                      </a:xfrm>
                      <a:prstGeom prst="rect">
                        <a:avLst/>
                      </a:prstGeom>
                      <a:noFill/>
                      <a:ln w="38100">
                        <a:noFill/>
                        <a:miter/>
                      </a:ln>
                    </p:spPr>
                  </p:pic>
                </p:oleObj>
              </mc:Fallback>
            </mc:AlternateContent>
          </a:graphicData>
        </a:graphic>
      </p:graphicFrame>
      <p:graphicFrame>
        <p:nvGraphicFramePr>
          <p:cNvPr id="125968" name="Object 16"/>
          <p:cNvGraphicFramePr>
            <a:graphicFrameLocks noChangeAspect="1"/>
          </p:cNvGraphicFramePr>
          <p:nvPr/>
        </p:nvGraphicFramePr>
        <p:xfrm>
          <a:off x="2481263" y="3181350"/>
          <a:ext cx="4373562" cy="395288"/>
        </p:xfrm>
        <a:graphic>
          <a:graphicData uri="http://schemas.openxmlformats.org/presentationml/2006/ole">
            <mc:AlternateContent xmlns:mc="http://schemas.openxmlformats.org/markup-compatibility/2006">
              <mc:Choice xmlns:v="urn:schemas-microsoft-com:vml" Requires="v">
                <p:oleObj spid="_x0000_s6157" r:id="rId7" imgW="2806700" imgH="254000" progId="Equation.DSMT4">
                  <p:embed/>
                </p:oleObj>
              </mc:Choice>
              <mc:Fallback>
                <p:oleObj r:id="rId7" imgW="2806700" imgH="254000" progId="Equation.DSMT4">
                  <p:embed/>
                  <p:pic>
                    <p:nvPicPr>
                      <p:cNvPr id="0" name="图片 3105"/>
                      <p:cNvPicPr/>
                      <p:nvPr/>
                    </p:nvPicPr>
                    <p:blipFill>
                      <a:blip r:embed="rId8"/>
                      <a:stretch>
                        <a:fillRect/>
                      </a:stretch>
                    </p:blipFill>
                    <p:spPr>
                      <a:xfrm>
                        <a:off x="2481263" y="3181350"/>
                        <a:ext cx="4373562" cy="395288"/>
                      </a:xfrm>
                      <a:prstGeom prst="rect">
                        <a:avLst/>
                      </a:prstGeom>
                      <a:noFill/>
                      <a:ln w="38100">
                        <a:noFill/>
                        <a:miter/>
                      </a:ln>
                    </p:spPr>
                  </p:pic>
                </p:oleObj>
              </mc:Fallback>
            </mc:AlternateContent>
          </a:graphicData>
        </a:graphic>
      </p:graphicFrame>
      <p:graphicFrame>
        <p:nvGraphicFramePr>
          <p:cNvPr id="125969" name="Object 17"/>
          <p:cNvGraphicFramePr>
            <a:graphicFrameLocks noChangeAspect="1"/>
          </p:cNvGraphicFramePr>
          <p:nvPr/>
        </p:nvGraphicFramePr>
        <p:xfrm>
          <a:off x="2513013" y="3592513"/>
          <a:ext cx="3225800" cy="395287"/>
        </p:xfrm>
        <a:graphic>
          <a:graphicData uri="http://schemas.openxmlformats.org/presentationml/2006/ole">
            <mc:AlternateContent xmlns:mc="http://schemas.openxmlformats.org/markup-compatibility/2006">
              <mc:Choice xmlns:v="urn:schemas-microsoft-com:vml" Requires="v">
                <p:oleObj spid="_x0000_s6158" r:id="rId9" imgW="2070100" imgH="254000" progId="Equation.DSMT4">
                  <p:embed/>
                </p:oleObj>
              </mc:Choice>
              <mc:Fallback>
                <p:oleObj r:id="rId9" imgW="2070100" imgH="254000" progId="Equation.DSMT4">
                  <p:embed/>
                  <p:pic>
                    <p:nvPicPr>
                      <p:cNvPr id="0" name="图片 3104"/>
                      <p:cNvPicPr/>
                      <p:nvPr/>
                    </p:nvPicPr>
                    <p:blipFill>
                      <a:blip r:embed="rId10"/>
                      <a:stretch>
                        <a:fillRect/>
                      </a:stretch>
                    </p:blipFill>
                    <p:spPr>
                      <a:xfrm>
                        <a:off x="2513013" y="3592513"/>
                        <a:ext cx="3225800" cy="395287"/>
                      </a:xfrm>
                      <a:prstGeom prst="rect">
                        <a:avLst/>
                      </a:prstGeom>
                      <a:noFill/>
                      <a:ln w="38100">
                        <a:noFill/>
                        <a:miter/>
                      </a:ln>
                    </p:spPr>
                  </p:pic>
                </p:oleObj>
              </mc:Fallback>
            </mc:AlternateContent>
          </a:graphicData>
        </a:graphic>
      </p:graphicFrame>
      <p:graphicFrame>
        <p:nvGraphicFramePr>
          <p:cNvPr id="125970" name="Object 18"/>
          <p:cNvGraphicFramePr>
            <a:graphicFrameLocks noChangeAspect="1"/>
          </p:cNvGraphicFramePr>
          <p:nvPr/>
        </p:nvGraphicFramePr>
        <p:xfrm>
          <a:off x="2500313" y="4000500"/>
          <a:ext cx="2395537" cy="396875"/>
        </p:xfrm>
        <a:graphic>
          <a:graphicData uri="http://schemas.openxmlformats.org/presentationml/2006/ole">
            <mc:AlternateContent xmlns:mc="http://schemas.openxmlformats.org/markup-compatibility/2006">
              <mc:Choice xmlns:v="urn:schemas-microsoft-com:vml" Requires="v">
                <p:oleObj spid="_x0000_s6159" r:id="rId11" imgW="1612900" imgH="266700" progId="Equation.DSMT4">
                  <p:embed/>
                </p:oleObj>
              </mc:Choice>
              <mc:Fallback>
                <p:oleObj r:id="rId11" imgW="1612900" imgH="266700" progId="Equation.DSMT4">
                  <p:embed/>
                  <p:pic>
                    <p:nvPicPr>
                      <p:cNvPr id="0" name="图片 3108"/>
                      <p:cNvPicPr/>
                      <p:nvPr/>
                    </p:nvPicPr>
                    <p:blipFill>
                      <a:blip r:embed="rId12"/>
                      <a:stretch>
                        <a:fillRect/>
                      </a:stretch>
                    </p:blipFill>
                    <p:spPr>
                      <a:xfrm>
                        <a:off x="2500313" y="4000500"/>
                        <a:ext cx="2395537" cy="396875"/>
                      </a:xfrm>
                      <a:prstGeom prst="rect">
                        <a:avLst/>
                      </a:prstGeom>
                      <a:noFill/>
                      <a:ln w="38100">
                        <a:noFill/>
                        <a:miter/>
                      </a:ln>
                    </p:spPr>
                  </p:pic>
                </p:oleObj>
              </mc:Fallback>
            </mc:AlternateContent>
          </a:graphicData>
        </a:graphic>
      </p:graphicFrame>
      <p:graphicFrame>
        <p:nvGraphicFramePr>
          <p:cNvPr id="32" name="Object 18"/>
          <p:cNvGraphicFramePr>
            <a:graphicFrameLocks noChangeAspect="1"/>
          </p:cNvGraphicFramePr>
          <p:nvPr/>
        </p:nvGraphicFramePr>
        <p:xfrm>
          <a:off x="2228850" y="4930775"/>
          <a:ext cx="2206625" cy="396875"/>
        </p:xfrm>
        <a:graphic>
          <a:graphicData uri="http://schemas.openxmlformats.org/presentationml/2006/ole">
            <mc:AlternateContent xmlns:mc="http://schemas.openxmlformats.org/markup-compatibility/2006">
              <mc:Choice xmlns:v="urn:schemas-microsoft-com:vml" Requires="v">
                <p:oleObj spid="_x0000_s6160" r:id="rId13" imgW="1485900" imgH="266700" progId="Equation.DSMT4">
                  <p:embed/>
                </p:oleObj>
              </mc:Choice>
              <mc:Fallback>
                <p:oleObj r:id="rId13" imgW="1485900" imgH="266700" progId="Equation.DSMT4">
                  <p:embed/>
                  <p:pic>
                    <p:nvPicPr>
                      <p:cNvPr id="0" name="图片 3109"/>
                      <p:cNvPicPr/>
                      <p:nvPr/>
                    </p:nvPicPr>
                    <p:blipFill>
                      <a:blip r:embed="rId14"/>
                      <a:stretch>
                        <a:fillRect/>
                      </a:stretch>
                    </p:blipFill>
                    <p:spPr>
                      <a:xfrm>
                        <a:off x="2228850" y="4930775"/>
                        <a:ext cx="2206625" cy="396875"/>
                      </a:xfrm>
                      <a:prstGeom prst="rect">
                        <a:avLst/>
                      </a:prstGeom>
                      <a:noFill/>
                      <a:ln w="38100">
                        <a:noFill/>
                        <a:miter/>
                      </a:ln>
                    </p:spPr>
                  </p:pic>
                </p:oleObj>
              </mc:Fallback>
            </mc:AlternateContent>
          </a:graphicData>
        </a:graphic>
      </p:graphicFrame>
      <p:graphicFrame>
        <p:nvGraphicFramePr>
          <p:cNvPr id="129026" name="Object 2"/>
          <p:cNvGraphicFramePr>
            <a:graphicFrameLocks noGrp="1" noChangeAspect="1"/>
          </p:cNvGraphicFramePr>
          <p:nvPr/>
        </p:nvGraphicFramePr>
        <p:xfrm>
          <a:off x="2228850" y="5348288"/>
          <a:ext cx="1296988" cy="647700"/>
        </p:xfrm>
        <a:graphic>
          <a:graphicData uri="http://schemas.openxmlformats.org/presentationml/2006/ole">
            <mc:AlternateContent xmlns:mc="http://schemas.openxmlformats.org/markup-compatibility/2006">
              <mc:Choice xmlns:v="urn:schemas-microsoft-com:vml" Requires="v">
                <p:oleObj spid="_x0000_s6161" r:id="rId15" imgW="862965" imgH="431800" progId="Equation.DSMT4">
                  <p:embed/>
                </p:oleObj>
              </mc:Choice>
              <mc:Fallback>
                <p:oleObj r:id="rId15" imgW="862965" imgH="431800" progId="Equation.DSMT4">
                  <p:embed/>
                  <p:pic>
                    <p:nvPicPr>
                      <p:cNvPr id="0" name="图片 3110"/>
                      <p:cNvPicPr/>
                      <p:nvPr/>
                    </p:nvPicPr>
                    <p:blipFill>
                      <a:blip r:embed="rId16"/>
                      <a:stretch>
                        <a:fillRect/>
                      </a:stretch>
                    </p:blipFill>
                    <p:spPr>
                      <a:xfrm>
                        <a:off x="2228850" y="5348288"/>
                        <a:ext cx="1296988" cy="647700"/>
                      </a:xfrm>
                      <a:prstGeom prst="rect">
                        <a:avLst/>
                      </a:prstGeom>
                      <a:noFill/>
                      <a:ln w="38100">
                        <a:noFill/>
                        <a:miter/>
                      </a:ln>
                    </p:spPr>
                  </p:pic>
                </p:oleObj>
              </mc:Fallback>
            </mc:AlternateContent>
          </a:graphicData>
        </a:graphic>
      </p:graphicFrame>
      <p:graphicFrame>
        <p:nvGraphicFramePr>
          <p:cNvPr id="129028" name="Object 4"/>
          <p:cNvGraphicFramePr>
            <a:graphicFrameLocks noChangeAspect="1"/>
          </p:cNvGraphicFramePr>
          <p:nvPr/>
        </p:nvGraphicFramePr>
        <p:xfrm>
          <a:off x="3549650" y="5348288"/>
          <a:ext cx="1357313" cy="647700"/>
        </p:xfrm>
        <a:graphic>
          <a:graphicData uri="http://schemas.openxmlformats.org/presentationml/2006/ole">
            <mc:AlternateContent xmlns:mc="http://schemas.openxmlformats.org/markup-compatibility/2006">
              <mc:Choice xmlns:v="urn:schemas-microsoft-com:vml" Requires="v">
                <p:oleObj spid="_x0000_s6162" r:id="rId17" imgW="850265" imgH="406400" progId="Equation.DSMT4">
                  <p:embed/>
                </p:oleObj>
              </mc:Choice>
              <mc:Fallback>
                <p:oleObj r:id="rId17" imgW="850265" imgH="406400" progId="Equation.DSMT4">
                  <p:embed/>
                  <p:pic>
                    <p:nvPicPr>
                      <p:cNvPr id="0" name="图片 3111"/>
                      <p:cNvPicPr/>
                      <p:nvPr/>
                    </p:nvPicPr>
                    <p:blipFill>
                      <a:blip r:embed="rId18"/>
                      <a:stretch>
                        <a:fillRect/>
                      </a:stretch>
                    </p:blipFill>
                    <p:spPr>
                      <a:xfrm>
                        <a:off x="3549650" y="5348288"/>
                        <a:ext cx="1357313" cy="647700"/>
                      </a:xfrm>
                      <a:prstGeom prst="rect">
                        <a:avLst/>
                      </a:prstGeom>
                      <a:noFill/>
                      <a:ln w="38100">
                        <a:noFill/>
                        <a:miter/>
                      </a:ln>
                    </p:spPr>
                  </p:pic>
                </p:oleObj>
              </mc:Fallback>
            </mc:AlternateContent>
          </a:graphicData>
        </a:graphic>
      </p:graphicFrame>
      <p:graphicFrame>
        <p:nvGraphicFramePr>
          <p:cNvPr id="129029" name="Object 5"/>
          <p:cNvGraphicFramePr>
            <a:graphicFrameLocks noChangeAspect="1"/>
          </p:cNvGraphicFramePr>
          <p:nvPr/>
        </p:nvGraphicFramePr>
        <p:xfrm>
          <a:off x="4900613" y="5348288"/>
          <a:ext cx="1155700" cy="647700"/>
        </p:xfrm>
        <a:graphic>
          <a:graphicData uri="http://schemas.openxmlformats.org/presentationml/2006/ole">
            <mc:AlternateContent xmlns:mc="http://schemas.openxmlformats.org/markup-compatibility/2006">
              <mc:Choice xmlns:v="urn:schemas-microsoft-com:vml" Requires="v">
                <p:oleObj spid="_x0000_s6163" r:id="rId19" imgW="723900" imgH="406400" progId="Equation.DSMT4">
                  <p:embed/>
                </p:oleObj>
              </mc:Choice>
              <mc:Fallback>
                <p:oleObj r:id="rId19" imgW="723900" imgH="406400" progId="Equation.DSMT4">
                  <p:embed/>
                  <p:pic>
                    <p:nvPicPr>
                      <p:cNvPr id="0" name="图片 3112"/>
                      <p:cNvPicPr/>
                      <p:nvPr/>
                    </p:nvPicPr>
                    <p:blipFill>
                      <a:blip r:embed="rId20"/>
                      <a:stretch>
                        <a:fillRect/>
                      </a:stretch>
                    </p:blipFill>
                    <p:spPr>
                      <a:xfrm>
                        <a:off x="4900613" y="5348288"/>
                        <a:ext cx="1155700" cy="6477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000" fill="hold">
                                          <p:stCondLst>
                                            <p:cond delay="0"/>
                                          </p:stCondLst>
                                        </p:cTn>
                                        <p:tgtEl>
                                          <p:spTgt spid="125966"/>
                                        </p:tgtEl>
                                        <p:attrNameLst>
                                          <p:attrName>style.visibility</p:attrName>
                                        </p:attrNameLst>
                                      </p:cBhvr>
                                      <p:to>
                                        <p:strVal val="visible"/>
                                      </p:to>
                                    </p:set>
                                    <p:animEffect transition="in" filter="wipe(left)">
                                      <p:cBhvr>
                                        <p:cTn id="31" dur="1000"/>
                                        <p:tgtEl>
                                          <p:spTgt spid="12596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25965"/>
                                        </p:tgtEl>
                                        <p:attrNameLst>
                                          <p:attrName>style.visibility</p:attrName>
                                        </p:attrNameLst>
                                      </p:cBhvr>
                                      <p:to>
                                        <p:strVal val="visible"/>
                                      </p:to>
                                    </p:set>
                                    <p:animEffect transition="in" filter="wipe(left)">
                                      <p:cBhvr>
                                        <p:cTn id="41" dur="1000"/>
                                        <p:tgtEl>
                                          <p:spTgt spid="12596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25968"/>
                                        </p:tgtEl>
                                        <p:attrNameLst>
                                          <p:attrName>style.visibility</p:attrName>
                                        </p:attrNameLst>
                                      </p:cBhvr>
                                      <p:to>
                                        <p:strVal val="visible"/>
                                      </p:to>
                                    </p:set>
                                    <p:animEffect transition="in" filter="wipe(left)">
                                      <p:cBhvr>
                                        <p:cTn id="46" dur="1000"/>
                                        <p:tgtEl>
                                          <p:spTgt spid="1259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25969"/>
                                        </p:tgtEl>
                                        <p:attrNameLst>
                                          <p:attrName>style.visibility</p:attrName>
                                        </p:attrNameLst>
                                      </p:cBhvr>
                                      <p:to>
                                        <p:strVal val="visible"/>
                                      </p:to>
                                    </p:set>
                                    <p:animEffect transition="in" filter="wipe(left)">
                                      <p:cBhvr>
                                        <p:cTn id="51" dur="1000"/>
                                        <p:tgtEl>
                                          <p:spTgt spid="12596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25970"/>
                                        </p:tgtEl>
                                        <p:attrNameLst>
                                          <p:attrName>style.visibility</p:attrName>
                                        </p:attrNameLst>
                                      </p:cBhvr>
                                      <p:to>
                                        <p:strVal val="visible"/>
                                      </p:to>
                                    </p:set>
                                    <p:animEffect transition="in" filter="wipe(left)">
                                      <p:cBhvr>
                                        <p:cTn id="56" dur="1000"/>
                                        <p:tgtEl>
                                          <p:spTgt spid="12597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left)">
                                      <p:cBhvr>
                                        <p:cTn id="66" dur="10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9026"/>
                                        </p:tgtEl>
                                        <p:attrNameLst>
                                          <p:attrName>style.visibility</p:attrName>
                                        </p:attrNameLst>
                                      </p:cBhvr>
                                      <p:to>
                                        <p:strVal val="visible"/>
                                      </p:to>
                                    </p:set>
                                    <p:animEffect transition="in" filter="wipe(left)">
                                      <p:cBhvr>
                                        <p:cTn id="71" dur="1000"/>
                                        <p:tgtEl>
                                          <p:spTgt spid="1290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29028"/>
                                        </p:tgtEl>
                                        <p:attrNameLst>
                                          <p:attrName>style.visibility</p:attrName>
                                        </p:attrNameLst>
                                      </p:cBhvr>
                                      <p:to>
                                        <p:strVal val="visible"/>
                                      </p:to>
                                    </p:set>
                                    <p:animEffect transition="in" filter="wipe(left)">
                                      <p:cBhvr>
                                        <p:cTn id="76" dur="500"/>
                                        <p:tgtEl>
                                          <p:spTgt spid="12902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9029"/>
                                        </p:tgtEl>
                                        <p:attrNameLst>
                                          <p:attrName>style.visibility</p:attrName>
                                        </p:attrNameLst>
                                      </p:cBhvr>
                                      <p:to>
                                        <p:strVal val="visible"/>
                                      </p:to>
                                    </p:set>
                                    <p:animEffect transition="in" filter="wipe(left)">
                                      <p:cBhvr>
                                        <p:cTn id="81" dur="500"/>
                                        <p:tgtEl>
                                          <p:spTgt spid="12902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wipe(left)">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7" grpId="0"/>
      <p:bldP spid="26" grpId="0"/>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0.5"/>
  <p:tag name="PROBLEMBLANK" val="[{&quot;Num&quot;:1,&quot;Score&quot;:0.5,&quot;Answers&quot;:[&quot;0.95&quot;,&quot;95%&quot;],&quot;CaseSensitive&quot;:false,&quot;FuzzyMatch&quot;:false}]"/>
</p:tagLst>
</file>

<file path=ppt/tags/tag1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2.0"/>
  <p:tag name="PROBLEMBLANK" val="[{&quot;Num&quot;:1,&quot;Score&quot;:2.0,&quot;Answers&quot;:[&quot;0.0456&quot;],&quot;CaseSensitive&quot;:false,&quot;FuzzyMatch&quot;:fals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0.5,&quot;Answers&quot;:[&quot;0.927&quot;],&quot;CaseSensitive&quot;:false,&quot;FuzzyMatch&quot;:false},{&quot;Num&quot;:2,&quot;Score&quot;:0.5,&quot;Answers&quot;:[&quot;0.5&quot;],&quot;CaseSensitive&quot;:false,&quot;FuzzyMatch&quot;:fals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Default Design">
  <a:themeElements>
    <a:clrScheme name="1_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1_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Default Design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1_Default Design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1_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课件">
  <a:themeElements>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模板-黄0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458A"/>
          </a:solidFill>
          <a:prstDash val="solid"/>
          <a:round/>
          <a:headEnd type="none" w="med" len="med"/>
          <a:tailEnd type="none" w="med" len="med"/>
        </a:ln>
      </a:spPr>
      <a:bodyPr vert="horz" wrap="square" lIns="91440" tIns="45720" rIns="91440" bIns="45720" numCol="1" anchor="t" anchorCtr="0" compatLnSpc="1"/>
      <a:lstStyle>
        <a:defPPr marL="0" marR="0" indent="0" algn="l" defTabSz="1069975" rtl="0" eaLnBrk="1" fontAlgn="base" latinLnBrk="0" hangingPunct="1">
          <a:lnSpc>
            <a:spcPct val="135000"/>
          </a:lnSpc>
          <a:spcBef>
            <a:spcPct val="0"/>
          </a:spcBef>
          <a:spcAft>
            <a:spcPct val="0"/>
          </a:spcAft>
          <a:buClrTx/>
          <a:buSzTx/>
          <a:buFontTx/>
          <a:buNone/>
          <a:defRPr kumimoji="1" lang="zh-CN" altLang="en-US" sz="23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spDef>
    <a:lnDef>
      <a:spPr bwMode="auto">
        <a:noFill/>
        <a:ln w="31750" cap="rnd" cmpd="sng" algn="ctr">
          <a:solidFill>
            <a:srgbClr val="00458A"/>
          </a:solidFill>
          <a:prstDash val="solid"/>
          <a:round/>
          <a:headEnd type="none" w="med" len="med"/>
          <a:tailEnd type="none" w="med" len="med"/>
        </a:ln>
      </a:spPr>
      <a:bodyPr/>
      <a:lstStyle/>
    </a:lnDef>
  </a:objectDefaults>
  <a:extraClrSchemeLst>
    <a:extraClrScheme>
      <a:clrScheme name="模板-黄0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黄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黄0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黄0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黄0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模板-黄0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ample 3">
    <a:dk1>
      <a:srgbClr val="000000"/>
    </a:dk1>
    <a:lt1>
      <a:srgbClr val="FFFFFF"/>
    </a:lt1>
    <a:dk2>
      <a:srgbClr val="173D89"/>
    </a:dk2>
    <a:lt2>
      <a:srgbClr val="969696"/>
    </a:lt2>
    <a:accent1>
      <a:srgbClr val="9181E1"/>
    </a:accent1>
    <a:accent2>
      <a:srgbClr val="4CD2AF"/>
    </a:accent2>
    <a:accent3>
      <a:srgbClr val="FFFFFF"/>
    </a:accent3>
    <a:accent4>
      <a:srgbClr val="000000"/>
    </a:accent4>
    <a:accent5>
      <a:srgbClr val="C7C1EE"/>
    </a:accent5>
    <a:accent6>
      <a:srgbClr val="44BE9E"/>
    </a:accent6>
    <a:hlink>
      <a:srgbClr val="5FB6F1"/>
    </a:hlink>
    <a:folHlink>
      <a:srgbClr val="94B1EC"/>
    </a:folHlink>
  </a:clrScheme>
  <a:fontScheme name="sampl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110</TotalTime>
  <Words>2841</Words>
  <Application>Microsoft Office PowerPoint</Application>
  <PresentationFormat>全屏显示(4:3)</PresentationFormat>
  <Paragraphs>496</Paragraphs>
  <Slides>51</Slides>
  <Notes>3</Notes>
  <HiddenSlides>2</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5</vt:i4>
      </vt:variant>
      <vt:variant>
        <vt:lpstr>幻灯片标题</vt:lpstr>
      </vt:variant>
      <vt:variant>
        <vt:i4>51</vt:i4>
      </vt:variant>
    </vt:vector>
  </HeadingPairs>
  <TitlesOfParts>
    <vt:vector size="78" baseType="lpstr">
      <vt:lpstr>Microsoft Yahei</vt:lpstr>
      <vt:lpstr>PMingLiU</vt:lpstr>
      <vt:lpstr>等线</vt:lpstr>
      <vt:lpstr>黑体</vt:lpstr>
      <vt:lpstr>华文楷体</vt:lpstr>
      <vt:lpstr>华文细黑</vt:lpstr>
      <vt:lpstr>华文中宋</vt:lpstr>
      <vt:lpstr>楷体</vt:lpstr>
      <vt:lpstr>楷体_GB2312</vt:lpstr>
      <vt:lpstr>宋体</vt:lpstr>
      <vt:lpstr>微软雅黑</vt:lpstr>
      <vt:lpstr>Arial</vt:lpstr>
      <vt:lpstr>Calibri</vt:lpstr>
      <vt:lpstr>Cambria Math</vt:lpstr>
      <vt:lpstr>Symbol</vt:lpstr>
      <vt:lpstr>Tahoma</vt:lpstr>
      <vt:lpstr>Times New Roman</vt:lpstr>
      <vt:lpstr>Verdana</vt:lpstr>
      <vt:lpstr>Wingdings</vt:lpstr>
      <vt:lpstr>Wingdings 2</vt:lpstr>
      <vt:lpstr>1_Default Design</vt:lpstr>
      <vt:lpstr>1_课件</vt:lpstr>
      <vt:lpstr>MathType 7.0 Equation</vt:lpstr>
      <vt:lpstr>WPS 公式 3.0</vt:lpstr>
      <vt:lpstr>Equation</vt:lpstr>
      <vt:lpstr>Microsoft Excel 97-2003 工作表</vt:lpstr>
      <vt:lpstr>Microsoft 公式 3.0</vt:lpstr>
      <vt:lpstr>第五章 大数定律与中心极限定理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三、常用的大数定律</vt:lpstr>
      <vt:lpstr>PowerPoint 演示文稿</vt:lpstr>
      <vt:lpstr>PowerPoint 演示文稿</vt:lpstr>
      <vt:lpstr>例2   如何测量某一未知的物理量a ,使得误差较小？</vt:lpstr>
      <vt:lpstr>PowerPoint 演示文稿</vt:lpstr>
      <vt:lpstr>PowerPoint 演示文稿</vt:lpstr>
      <vt:lpstr>PowerPoint 演示文稿</vt:lpstr>
      <vt:lpstr>例3   如何估计一大批产品的次品率 p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例3   报童沿街向行人兜售报纸，假设每位行人买报</vt:lpstr>
      <vt:lpstr>PowerPoint 演示文稿</vt:lpstr>
      <vt:lpstr>练习  有100台车床彼此独立地工作。每台车床的实际</vt:lpstr>
      <vt:lpstr>例4  利用  ⑴ 契比雪夫不等式 </vt:lpstr>
      <vt:lpstr>PowerPoint 演示文稿</vt:lpstr>
      <vt:lpstr>PowerPoint 演示文稿</vt:lpstr>
      <vt:lpstr>PowerPoint 演示文稿</vt:lpstr>
      <vt:lpstr>PowerPoint 演示文稿</vt:lpstr>
    </vt:vector>
  </TitlesOfParts>
  <Company>Guild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www.themegallery.com</dc:creator>
  <cp:lastModifiedBy>chenli</cp:lastModifiedBy>
  <cp:revision>110</cp:revision>
  <dcterms:created xsi:type="dcterms:W3CDTF">2007-02-20T07:59:00Z</dcterms:created>
  <dcterms:modified xsi:type="dcterms:W3CDTF">2024-04-15T04:28:47Z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5724FC96A0644DB1A9DC464FD33473B4</vt:lpwstr>
  </property>
</Properties>
</file>